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58" r:id="rId10"/>
    <p:sldId id="268" r:id="rId11"/>
    <p:sldId id="259" r:id="rId12"/>
    <p:sldId id="269" r:id="rId13"/>
    <p:sldId id="260" r:id="rId14"/>
    <p:sldId id="270" r:id="rId15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A618C-7F1D-447F-A3CC-1450C2DF23D4}" v="1" dt="2020-08-20T22:29:01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E94CF6-F423-4A57-95BC-DE7591235E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588FB3-8447-4492-9D85-E57EC3CE47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003130A-976B-4277-8A4B-B98F65E260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82144A56-0166-4DD5-B772-EF1FC43B3B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778DCB-856D-417F-8F9C-A543F7F98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21BC492-CD05-4827-9974-47DB740245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6272034-B271-401A-927C-D7F92523AB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DCF0EED-0EDC-4CAB-904F-3EA3864EED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8EFAB45-15FD-463C-BF2B-CFE369BE98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95527EE-B42A-4201-803A-296439D2F7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49E1CCF-FD0C-4774-9208-5D098BFEA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211CDA-454E-4B35-9FA4-1799763BB0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FA00A-478D-4EE5-8D61-2DD8E8985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09CBD-A44B-42B1-B137-8D6510779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A1420-DA99-44E0-B07C-155251B0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26A0D-36F2-4F22-AB00-5E05EA41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C905-2890-4CD3-81DE-BCEB1A7A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5D1D8-E87A-49EF-B1D8-EC4C41EEB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40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874C-9AA2-4826-8B0B-53D56BC7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D354C-A9C3-4AE5-BC5D-F874E0086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8769B-8001-4D37-B5EA-D8EB92BF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BDFD8-037E-4229-85FA-C5123797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A77DA-8500-4C54-B8D4-EAD6B116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C1B57-3E62-4A74-9888-5A97552B4C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45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59BF9-6BB3-4DDF-BE1F-BCE150072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D66E9-05AF-469B-86F4-03E96F699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A4400-C8D0-41A8-B1A2-4F770FE8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4DF35-2BDE-4491-B1E8-B31FF3A2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925C7-9631-4E41-BE75-02AF019F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C427C-1389-4AF5-B813-88D0DCC4D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40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ACE8-A25A-42E4-BB09-FDF788FB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DD503-ADC6-4DCF-A2A2-A76161780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0121-9EEB-4DFC-B214-66762962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5F2DB-CE7F-4A41-97F6-21BA3B6C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86D85-1DB2-49D6-A19A-B894F7C9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D6224-6970-4EC4-953F-05E52D467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89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DF8B-A36E-4810-B9F4-AB7A3EDF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25758-A504-4A0B-B924-0DD8E19DF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1EE5B-E859-48EC-9312-B139D40C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EFA1-4CE6-40CB-85C8-C2C4834B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CC9B1-FA53-428C-A542-992CBDE1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866F1-5615-47E0-8660-23B39713C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42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945A0-66D1-43EE-AC9B-A788E095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0B13-36CA-4C45-A74F-9E0F3EF1F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5CD99-E156-4E27-B4EF-BD8EA98BC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24EA0-1453-46C5-A627-440A0653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357-1B22-43A2-9BBA-47437A7F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2D4E6-AFEE-4573-AF5A-E876E42E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FF6A8-1BF7-4158-A97C-EB33D3212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26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1CA5-7301-495A-95A9-6451651A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02B1E-FB68-484F-980D-B67E2464E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C817F-A2AA-4D08-8744-3C1C5486D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E404D-7577-409C-9134-9CC342D06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F0FD0-767B-48D3-9E5C-C99B46635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FAFB0-05E1-46DE-809D-5E72800E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BC7684-3DDA-4702-A9B4-08D0DA87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678173-7D8F-407B-8B49-F04FA5CD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B54A-68A1-4050-82B0-46213A2D0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6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1179-37AC-4539-A5A4-00AD0A279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C84FF4-FD00-4E5D-B59B-86DE8E50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69A10-A170-4EC9-86E7-8031F3D4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58EA7-530E-41C6-BE40-8AB11C502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61DF5-3A0D-420D-A53E-0E9BBD42C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4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927EC-CA43-418B-956F-1F0DB7C5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B83ED7-2CF3-41FA-B087-18F8FA56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6ED20-D98C-4819-A50E-0DE2EA7F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7105-67F1-4391-93B9-37462D853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0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E8D2-02E7-432F-999D-AD911FC7B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A53ED-23E3-4BA9-9C8C-5397299CF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0D7F0-4163-4D18-B5B8-82E6A8A6B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8A721-D486-4FB5-BEAA-685A9A89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D5068-E011-4911-8677-43109765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698B0-2037-487F-A3B3-77F8A7A6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12DDA-FCF8-44ED-AD4C-55342D4FC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1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6E88-8519-4446-8FEE-4E2E9E98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414147-B808-4C7E-8A43-7FBF7F113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5B25D-B7F3-4977-AE52-DA4C0B881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D12F6-C56F-4E19-9CDC-1D44E6E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D0AD1-16C1-4150-9885-4EDE88D1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9F487-CA32-4B56-9923-E152C2D2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21847-56B0-4D76-B167-1AFD9EFD2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08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B84EC6-F8FF-42B0-9256-A1EAA7259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4490" y="190500"/>
            <a:ext cx="627502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2A11DD-7381-4C30-A846-3425B5FD8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09FF45-55E2-445A-B2FB-E0392F7B0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LSU rev20220131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17733F-B683-40E2-A50C-52568D852C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69CBD7-86C8-4B39-903C-B1F946DB7A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9C2F2E-22CD-4CB0-9849-9DF4EC5CE84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B0FDDD7E-28D8-4AE0-84D9-8F63332D12D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15" cy="13716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78FD19E-C9BD-45FD-9978-333FE9D0CCB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20" y="0"/>
            <a:ext cx="1497380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98B21F6-5277-4AE5-999E-FD0B573E13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/>
          <a:p>
            <a:r>
              <a:rPr lang="en-US" altLang="en-US"/>
              <a:t>System Design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44003A-D41B-4588-80ED-BBE494162A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en-US" altLang="en-US" dirty="0"/>
              <a:t>L23.01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A1A6-331F-4D68-88A2-518ABFB8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4B622-AD54-4DD2-9187-6527348D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32FB0-A203-40E1-A551-3BF45FC8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EDB302A2-31A6-482D-B66E-5BAF644CAFA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96047F4-2D69-4469-9590-B1E0284DC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Refining the System Design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CDC65C5-143B-4299-9A38-075CD7FCAD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After the major systems and interfaces are identified the subsystems are described</a:t>
            </a:r>
          </a:p>
          <a:p>
            <a:pPr lvl="1"/>
            <a:r>
              <a:rPr lang="en-US" altLang="en-US" dirty="0"/>
              <a:t>Each major function is composed of multiple activities, processes or modules each with a specific function of its own</a:t>
            </a:r>
          </a:p>
          <a:p>
            <a:r>
              <a:rPr lang="en-US" altLang="en-US" dirty="0"/>
              <a:t>For example, the Power System in the previous slide has the following subsystems</a:t>
            </a:r>
          </a:p>
          <a:p>
            <a:pPr lvl="1"/>
            <a:r>
              <a:rPr lang="en-US" altLang="en-US" dirty="0"/>
              <a:t>Power source that supplies the energy for the entire platform</a:t>
            </a:r>
          </a:p>
          <a:p>
            <a:pPr lvl="1"/>
            <a:r>
              <a:rPr lang="en-US" altLang="en-US" dirty="0"/>
              <a:t>Separate supplies to convert the source power to the proper volts and amps required by the FCU, DAU, DAU Disk, Aux XTM and </a:t>
            </a:r>
            <a:r>
              <a:rPr lang="en-US" altLang="en-US" dirty="0" err="1"/>
              <a:t>Cubesats</a:t>
            </a:r>
            <a:endParaRPr lang="en-US" altLang="en-US" dirty="0"/>
          </a:p>
          <a:p>
            <a:r>
              <a:rPr lang="en-US" altLang="en-US" dirty="0"/>
              <a:t>Each of the subsystems has interfaces that need specification</a:t>
            </a:r>
          </a:p>
          <a:p>
            <a:pPr lvl="1"/>
            <a:r>
              <a:rPr lang="en-US" altLang="en-US" dirty="0"/>
              <a:t>How many of what kind of interface do the subsystems have?</a:t>
            </a:r>
          </a:p>
          <a:p>
            <a:pPr lvl="1"/>
            <a:r>
              <a:rPr lang="en-US" altLang="en-US" dirty="0"/>
              <a:t>Is the interface to another subsystem or another system?</a:t>
            </a:r>
          </a:p>
          <a:p>
            <a:pPr lvl="1"/>
            <a:r>
              <a:rPr lang="en-US" altLang="en-US" dirty="0"/>
              <a:t>What is the content of the interface?</a:t>
            </a:r>
          </a:p>
          <a:p>
            <a:r>
              <a:rPr lang="en-US" altLang="en-US" dirty="0"/>
              <a:t>Traceability matrix should include these new subsystems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2F1CE-28E3-45E5-A619-D9AE4EA4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E2965-BB2B-4FF8-9EBA-8174E846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2E6D6-D6DB-4C97-A5D2-73E0C88D3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E2FC44BA-F3EB-4417-9F97-B1ADD949A4F1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A7D6724-713D-47C0-A37B-F2BB57404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Subsystem Level Example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2A15996-2366-48CF-B7AA-1FA9F0CFB0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4419600"/>
            <a:ext cx="7772400" cy="16764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Subsystem design provides additional details</a:t>
            </a:r>
          </a:p>
          <a:p>
            <a:pPr lvl="1"/>
            <a:r>
              <a:rPr lang="en-US" altLang="en-US" dirty="0"/>
              <a:t>Major functional components are identified and expressed</a:t>
            </a:r>
          </a:p>
          <a:p>
            <a:pPr lvl="1"/>
            <a:r>
              <a:rPr lang="en-US" altLang="en-US" dirty="0"/>
              <a:t>Shows that system requirements are satisfied</a:t>
            </a:r>
          </a:p>
          <a:p>
            <a:pPr lvl="1"/>
            <a:r>
              <a:rPr lang="en-US" altLang="en-US" dirty="0"/>
              <a:t>Most important interface details are revealed</a:t>
            </a:r>
          </a:p>
          <a:p>
            <a:r>
              <a:rPr lang="en-US" altLang="en-US" dirty="0"/>
              <a:t>Still little hardware or implementation dependence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C298F4-D196-42A6-BF93-61F91249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1D508E-317D-4471-9DCA-5E0DFEC31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E70B19-055F-44E7-8BDA-1EA28269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C135F2B-4A19-4547-9322-12526235A97C}" type="slidenum">
              <a:rPr lang="en-US" altLang="en-US"/>
              <a:pPr/>
              <a:t>11</a:t>
            </a:fld>
            <a:endParaRPr lang="en-US" altLang="en-US"/>
          </a:p>
        </p:txBody>
      </p:sp>
      <p:pic>
        <p:nvPicPr>
          <p:cNvPr id="8201" name="Picture 9">
            <a:extLst>
              <a:ext uri="{FF2B5EF4-FFF2-40B4-BE49-F238E27FC236}">
                <a16:creationId xmlns:a16="http://schemas.microsoft.com/office/drawing/2014/main" id="{D0A541A3-9ECA-4E9D-BBDC-4E7FB4850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35919"/>
            <a:ext cx="8686800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F5AA207-45FF-4DB6-B326-9C9FAF46E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Moving to Design Specifics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C54B8A5-3CAF-4C79-B072-F8F8BC1253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/>
              <a:t>The system design refinement process continues by specifying the subsystems of the subsystems</a:t>
            </a:r>
          </a:p>
          <a:p>
            <a:r>
              <a:rPr lang="en-US" altLang="en-US"/>
              <a:t>For example, the FCU supply in the power system might include the following sub- subsystems</a:t>
            </a:r>
          </a:p>
          <a:p>
            <a:pPr lvl="1"/>
            <a:r>
              <a:rPr lang="en-US" altLang="en-US"/>
              <a:t>A relay to turn the supply on / off by computer control</a:t>
            </a:r>
          </a:p>
          <a:p>
            <a:pPr lvl="1"/>
            <a:r>
              <a:rPr lang="en-US" altLang="en-US"/>
              <a:t>A DC / DC converter to provide the required voltage from the source power</a:t>
            </a:r>
          </a:p>
          <a:p>
            <a:pPr lvl="1"/>
            <a:r>
              <a:rPr lang="en-US" altLang="en-US"/>
              <a:t>An inline sensor so that volts and amps can be monitored in real-time by the computer</a:t>
            </a:r>
          </a:p>
          <a:p>
            <a:r>
              <a:rPr lang="en-US" altLang="en-US"/>
              <a:t>With enough iterations the system design can evolve into an actual implementation</a:t>
            </a:r>
          </a:p>
          <a:p>
            <a:pPr lvl="1"/>
            <a:r>
              <a:rPr lang="en-US" altLang="en-US"/>
              <a:t>Actual components to use in the design start becoming apparent</a:t>
            </a:r>
          </a:p>
          <a:p>
            <a:pPr lvl="1"/>
            <a:r>
              <a:rPr lang="en-US" altLang="en-US"/>
              <a:t>Interfaces become very specific and well defined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A1591-AEE0-45EF-BB47-BEBE27CB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713C5-34D6-4711-A182-A1A96419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4B6A4-30FA-4299-8EDB-DE19D9F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AF85EBA9-C1A7-4716-AF71-41CE9794B6C5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90530A5-C5CA-4B87-A2AB-384A8BE45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0050" y="152400"/>
            <a:ext cx="5803900" cy="743744"/>
          </a:xfrm>
        </p:spPr>
        <p:txBody>
          <a:bodyPr/>
          <a:lstStyle/>
          <a:p>
            <a:r>
              <a:rPr lang="en-US" altLang="en-US" sz="3600" dirty="0"/>
              <a:t>Refined Subsystem Example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422C92-D1EE-4249-A0A5-E9D6EA054A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5061626"/>
            <a:ext cx="77724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Implementation and hardware details are starting to appear</a:t>
            </a:r>
          </a:p>
          <a:p>
            <a:r>
              <a:rPr lang="en-US" altLang="en-US" dirty="0"/>
              <a:t>Interfaces are close to being fully defined</a:t>
            </a:r>
          </a:p>
          <a:p>
            <a:r>
              <a:rPr lang="en-US" altLang="en-US" dirty="0"/>
              <a:t>Next step would be full hardware and interface specification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BB91BC-5087-447F-B429-2E862BEC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F0987C-1786-41EB-B4FC-7FB4D35A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A035B0-0AD0-42AB-B0A7-9A252C49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C0C9699A-0C3A-4648-B091-1909DAF665D9}" type="slidenum">
              <a:rPr lang="en-US" altLang="en-US"/>
              <a:pPr/>
              <a:t>13</a:t>
            </a:fld>
            <a:endParaRPr lang="en-US" altLang="en-US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168F0EBB-5A4F-41D0-94AE-7D502365C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" y="1255712"/>
            <a:ext cx="8072438" cy="36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D11FA10-B02F-4875-A01A-FCB9A4421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Controlling Interfaces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474177B-CB19-4DD9-AA04-104CE469C4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Critical interfaces need to closely monitored by use of an Interface Control Document (ICD)</a:t>
            </a:r>
          </a:p>
          <a:p>
            <a:pPr lvl="1"/>
            <a:r>
              <a:rPr lang="en-US" altLang="en-US" dirty="0"/>
              <a:t>Written description of the interface that is modified only under specific, previously defined conditions and is used by team personnel for implementation</a:t>
            </a:r>
          </a:p>
          <a:p>
            <a:r>
              <a:rPr lang="en-US" altLang="en-US" dirty="0"/>
              <a:t>Not all interfaces need to be controlled, but an ICD can be helpful during system design</a:t>
            </a:r>
          </a:p>
          <a:p>
            <a:pPr lvl="1"/>
            <a:r>
              <a:rPr lang="en-US" altLang="en-US" dirty="0"/>
              <a:t>Written specification of the interface</a:t>
            </a:r>
          </a:p>
          <a:p>
            <a:pPr lvl="1"/>
            <a:r>
              <a:rPr lang="en-US" altLang="en-US" dirty="0"/>
              <a:t>Obtain agreement between stakeholders on the interface characteristics</a:t>
            </a:r>
          </a:p>
          <a:p>
            <a:r>
              <a:rPr lang="en-US" altLang="en-US" dirty="0"/>
              <a:t>Controlled ICDs should be used to help manage potential risks</a:t>
            </a:r>
          </a:p>
          <a:p>
            <a:pPr lvl="1"/>
            <a:r>
              <a:rPr lang="en-US" altLang="en-US" dirty="0"/>
              <a:t>When an interface error or mismatch could result in project failure</a:t>
            </a:r>
          </a:p>
          <a:p>
            <a:pPr lvl="1"/>
            <a:r>
              <a:rPr lang="en-US" altLang="en-US" dirty="0"/>
              <a:t>When stakeholders implementing the interface ends are separated in either geographic distance or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099C3-5745-484F-972A-51430696FF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8A931-2C6E-4889-B0DD-E7C6556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F8EF5-0BC3-4B80-BD79-A882F924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A45871CC-C032-47B9-BE45-E2090F479C0C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B0A27D5-0B81-4502-A28C-8CCDA1903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What is system design?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9300661-80B7-4BE7-BEBC-37FC3C0040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/>
              <a:t>High level design identifying the system processes, functional components and their interfaces</a:t>
            </a:r>
          </a:p>
          <a:p>
            <a:r>
              <a:rPr lang="en-US" altLang="en-US"/>
              <a:t>Derived from system requirements</a:t>
            </a:r>
          </a:p>
          <a:p>
            <a:r>
              <a:rPr lang="en-US" altLang="en-US"/>
              <a:t>Provides an overview of the project</a:t>
            </a:r>
          </a:p>
          <a:p>
            <a:pPr lvl="1"/>
            <a:r>
              <a:rPr lang="en-US" altLang="en-US"/>
              <a:t>Define the components that are needed</a:t>
            </a:r>
          </a:p>
          <a:p>
            <a:pPr lvl="1"/>
            <a:r>
              <a:rPr lang="en-US" altLang="en-US"/>
              <a:t>Establish how components “communicate” with other components</a:t>
            </a:r>
          </a:p>
          <a:p>
            <a:pPr lvl="1"/>
            <a:r>
              <a:rPr lang="en-US" altLang="en-US"/>
              <a:t>Determine how to modularize the project into discrete work packages</a:t>
            </a:r>
          </a:p>
          <a:p>
            <a:pPr lvl="1"/>
            <a:r>
              <a:rPr lang="en-US" altLang="en-US"/>
              <a:t>Identify critical interfaces that must be well defined</a:t>
            </a:r>
          </a:p>
          <a:p>
            <a:r>
              <a:rPr lang="en-US" altLang="en-US"/>
              <a:t>Used to provide initial cost, schedule &amp; resource estimates</a:t>
            </a:r>
          </a:p>
          <a:p>
            <a:r>
              <a:rPr lang="en-US" altLang="en-US"/>
              <a:t>Usually little or few implementation details</a:t>
            </a:r>
          </a:p>
          <a:p>
            <a:pPr lvl="1"/>
            <a:r>
              <a:rPr lang="en-US" altLang="en-US"/>
              <a:t>As system design is refined, and lower level subsystems are included, implementation issues may need to be addressed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D6497-C3AD-4702-82AB-929E9828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FF0C4-006A-4C4E-BE03-70D04081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2629-1F4B-40E7-802F-4F679DE5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4C7A213F-803A-482A-AE1A-70D69F5AFC8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F2AE5B1-A9CF-4709-9F5A-6A7F95D45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System design steps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E7AAF76-5E94-4E4E-A736-ED94A2EBDF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Define project goal and objectives</a:t>
            </a:r>
          </a:p>
          <a:p>
            <a:r>
              <a:rPr lang="en-US" altLang="en-US" dirty="0"/>
              <a:t>Develop the project system requirements</a:t>
            </a:r>
          </a:p>
          <a:p>
            <a:r>
              <a:rPr lang="en-US" altLang="en-US" dirty="0"/>
              <a:t>Identify the major system components that satisfy the system requirements</a:t>
            </a:r>
          </a:p>
          <a:p>
            <a:r>
              <a:rPr lang="en-US" altLang="en-US" dirty="0"/>
              <a:t>Identify the major system interfaces</a:t>
            </a:r>
          </a:p>
          <a:p>
            <a:r>
              <a:rPr lang="en-US" altLang="en-US" dirty="0"/>
              <a:t>Refine the system design</a:t>
            </a:r>
          </a:p>
          <a:p>
            <a:pPr lvl="1"/>
            <a:r>
              <a:rPr lang="en-US" altLang="en-US" dirty="0"/>
              <a:t>Define subsystems making up each component</a:t>
            </a:r>
          </a:p>
          <a:p>
            <a:pPr lvl="1"/>
            <a:r>
              <a:rPr lang="en-US" altLang="en-US" dirty="0"/>
              <a:t>Specify interfaces between subsystems</a:t>
            </a:r>
          </a:p>
          <a:p>
            <a:r>
              <a:rPr lang="en-US" altLang="en-US" dirty="0"/>
              <a:t>Establish management controls for the system interfaces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CFFB0-A733-4D27-B013-BDB008B8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D9EA-9439-4EE7-85EF-422D13CE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C6D8C-2CE1-40CF-AA7A-F45A37EB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5427B82D-DC05-4D9E-94D2-C63711D89ED6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FDF6C54-4CFD-4472-B6BB-364D74B27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Project goal and objectives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295353-25BA-480B-A350-03D48DAE3F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The goal specifies the overall purpose of the project</a:t>
            </a:r>
          </a:p>
          <a:p>
            <a:pPr lvl="1"/>
            <a:r>
              <a:rPr lang="en-US" altLang="en-US" dirty="0"/>
              <a:t>Defines what one wishes to accomplish as a result of the project</a:t>
            </a:r>
          </a:p>
          <a:p>
            <a:r>
              <a:rPr lang="en-US" altLang="en-US" dirty="0"/>
              <a:t>Objectives are discrete intended accomplishments during and resulting from the project</a:t>
            </a:r>
          </a:p>
          <a:p>
            <a:pPr lvl="1"/>
            <a:r>
              <a:rPr lang="en-US" altLang="en-US" dirty="0"/>
              <a:t>Science objectives describe the specific scientific results expected from the project</a:t>
            </a:r>
          </a:p>
          <a:p>
            <a:pPr lvl="1"/>
            <a:r>
              <a:rPr lang="en-US" altLang="en-US" dirty="0"/>
              <a:t>Technical objectives describe the specific technical accomplishments expected during the project</a:t>
            </a:r>
          </a:p>
          <a:p>
            <a:r>
              <a:rPr lang="en-US" altLang="en-US" dirty="0"/>
              <a:t>Together the project goal and objectives define and constrain the project scope</a:t>
            </a:r>
          </a:p>
          <a:p>
            <a:pPr lvl="1"/>
            <a:r>
              <a:rPr lang="en-US" altLang="en-US" dirty="0"/>
              <a:t>Leads to defining the system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83BEB-7974-4E99-8CA9-DD8DCBA7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DB098-361B-4047-A312-E8022D21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50514-DD1D-4352-931A-0B9BFC1D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9D419CBD-1F52-494A-AF27-1F52831D9E46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0EB285-6E8A-43D5-83C7-3F5637369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 dirty="0"/>
              <a:t>System requirements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1FD6460-38A7-41A8-BC59-5F36829395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/>
              <a:t>A document listing the constraints imposed upon and the results necessary from the project</a:t>
            </a:r>
          </a:p>
          <a:p>
            <a:pPr lvl="1"/>
            <a:r>
              <a:rPr lang="en-US" altLang="en-US"/>
              <a:t>The project goal as well as the scientific and technical objectives should be reflected in the system requirements</a:t>
            </a:r>
          </a:p>
          <a:p>
            <a:r>
              <a:rPr lang="en-US" altLang="en-US"/>
              <a:t>Time spent on detailing the system requirements is worthwhile</a:t>
            </a:r>
          </a:p>
          <a:p>
            <a:pPr lvl="1"/>
            <a:r>
              <a:rPr lang="en-US" altLang="en-US"/>
              <a:t>A greater understanding of what is required facilitates design and implementation and improves the chances of success</a:t>
            </a:r>
          </a:p>
          <a:p>
            <a:r>
              <a:rPr lang="en-US" altLang="en-US"/>
              <a:t>Initially focus on developing the high level scientific and technical requirements</a:t>
            </a:r>
          </a:p>
          <a:p>
            <a:pPr lvl="1"/>
            <a:r>
              <a:rPr lang="en-US" altLang="en-US"/>
              <a:t>Based upon current science knowledge, what is to be measured with what resolution and accuracy?</a:t>
            </a:r>
          </a:p>
          <a:p>
            <a:pPr lvl="1"/>
            <a:r>
              <a:rPr lang="en-US" altLang="en-US"/>
              <a:t>What constraints impose what technical limitations on your design?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C8886-7A85-4425-B1FA-3C47B444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00AF9-6210-4DAA-A56B-387DC133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0A85D-B2B5-455B-AD93-9FE6DCCC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43BA32FD-9488-4A37-89F9-3EFB1AA0D326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C5A7D70E-F019-4D08-B721-7057D8DCA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Initial System Design</a:t>
            </a:r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55F11773-2F5F-40D8-895F-BD0AF73E29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Development of the initial system design can, at times, go hand-in-hand with refinement of the system requirements</a:t>
            </a:r>
          </a:p>
          <a:p>
            <a:pPr lvl="1"/>
            <a:r>
              <a:rPr lang="en-US" altLang="en-US" dirty="0"/>
              <a:t>Functions needed to satisfy the science requirements define the initial system</a:t>
            </a:r>
          </a:p>
          <a:p>
            <a:r>
              <a:rPr lang="en-US" altLang="en-US" dirty="0"/>
              <a:t>For example, to perform any science measurement</a:t>
            </a:r>
          </a:p>
          <a:p>
            <a:pPr lvl="1"/>
            <a:r>
              <a:rPr lang="en-US" altLang="en-US" dirty="0"/>
              <a:t>You will need a sensor (detector system)</a:t>
            </a:r>
          </a:p>
          <a:p>
            <a:pPr lvl="1"/>
            <a:r>
              <a:rPr lang="en-US" altLang="en-US" dirty="0"/>
              <a:t>You will need to power the sensor (power system)</a:t>
            </a:r>
          </a:p>
          <a:p>
            <a:pPr lvl="1"/>
            <a:r>
              <a:rPr lang="en-US" altLang="en-US" dirty="0"/>
              <a:t>You will need to read data from the sensor (data acquisition system)</a:t>
            </a:r>
          </a:p>
          <a:p>
            <a:pPr lvl="1"/>
            <a:r>
              <a:rPr lang="en-US" altLang="en-US" dirty="0"/>
              <a:t>You will need to store the data (data archive system)</a:t>
            </a:r>
          </a:p>
          <a:p>
            <a:pPr lvl="1"/>
            <a:r>
              <a:rPr lang="en-US" altLang="en-US" dirty="0"/>
              <a:t>You will need to control the sensor, readout, storage (control system)</a:t>
            </a:r>
          </a:p>
          <a:p>
            <a:pPr lvl="1"/>
            <a:r>
              <a:rPr lang="en-US" altLang="en-US" dirty="0"/>
              <a:t>You will need to analyze the data (ground data system)</a:t>
            </a:r>
          </a:p>
          <a:p>
            <a:r>
              <a:rPr lang="en-US" altLang="en-US" dirty="0"/>
              <a:t>These functions will also need to have a set of requirements specified</a:t>
            </a:r>
          </a:p>
          <a:p>
            <a:pPr lvl="1"/>
            <a:r>
              <a:rPr lang="en-US" altLang="en-US" dirty="0"/>
              <a:t>For example, the power system will need to supply volts &amp; milliamps to the sensor, data acquisition, archive and control systems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F16DE-404B-4E56-A600-DBD6CC03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FAF4A-2E95-4DC5-9084-89DBEABA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B745B-D9A5-4EAD-ACC6-150A8655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9C3BC971-86B2-41C3-B84B-D3DF64DAD37D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B539CB4-8141-4C86-8465-2AE6678C8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 dirty="0"/>
              <a:t>Traceability Matrix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A2AAB4F-7B47-457E-A57E-5148A34080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Shows the relationship between requirements and the components that satisfy these requirements</a:t>
            </a:r>
          </a:p>
          <a:p>
            <a:pPr lvl="1"/>
            <a:r>
              <a:rPr lang="en-US" altLang="en-US" dirty="0"/>
              <a:t>Commonly used in software engineering, but has application to hardware as well</a:t>
            </a:r>
          </a:p>
          <a:p>
            <a:pPr lvl="1"/>
            <a:r>
              <a:rPr lang="en-US" altLang="en-US" dirty="0"/>
              <a:t>Used to assure that the system design properly addresses the project needs and does not incorporate any unnecessary components</a:t>
            </a:r>
          </a:p>
          <a:p>
            <a:r>
              <a:rPr lang="en-US" altLang="en-US" dirty="0"/>
              <a:t>Format of the matrix can vary widely but generally includes the following for each requirement</a:t>
            </a:r>
          </a:p>
          <a:p>
            <a:pPr lvl="1"/>
            <a:r>
              <a:rPr lang="en-US" altLang="en-US" dirty="0"/>
              <a:t>Identification number</a:t>
            </a:r>
          </a:p>
          <a:p>
            <a:pPr lvl="1"/>
            <a:r>
              <a:rPr lang="en-US" altLang="en-US" dirty="0"/>
              <a:t>Description of the requirement</a:t>
            </a:r>
          </a:p>
          <a:p>
            <a:pPr lvl="1"/>
            <a:r>
              <a:rPr lang="en-US" altLang="en-US" dirty="0"/>
              <a:t>Description of the component that satisfies the requirement</a:t>
            </a:r>
          </a:p>
          <a:p>
            <a:pPr lvl="1"/>
            <a:r>
              <a:rPr lang="en-US" altLang="en-US" dirty="0"/>
              <a:t>Description of test that verifies the components meets the requirement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A985B-CFF1-4021-B83F-65AE5FDF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F7F30-ED27-43F4-9117-46D459C5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4AFE1-66EC-496B-9E54-CE4A4F1C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942EBF16-AC4E-49E5-A02F-8F8EF6DE9770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A9A6523-B518-41CD-B6E4-EA2A75799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Major System Interfaces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D323971-627B-4AE3-AFA5-FE5A2C6712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/>
              <a:t>An interface describes the linkage between two functions or processes</a:t>
            </a:r>
          </a:p>
          <a:p>
            <a:r>
              <a:rPr lang="en-US" altLang="en-US"/>
              <a:t>Neglecting how your systems fit together can lead to disaster</a:t>
            </a:r>
          </a:p>
          <a:p>
            <a:pPr lvl="1"/>
            <a:r>
              <a:rPr lang="en-US" altLang="en-US"/>
              <a:t>NASA Mars Climate Orbiter failed in 1999 because ground systems used “English” units while the flight systems used “Metric” units!</a:t>
            </a:r>
          </a:p>
          <a:p>
            <a:r>
              <a:rPr lang="en-US" altLang="en-US"/>
              <a:t>There are multiple types of interfaces</a:t>
            </a:r>
          </a:p>
          <a:p>
            <a:pPr lvl="1"/>
            <a:r>
              <a:rPr lang="en-US" altLang="en-US"/>
              <a:t>Mechanical: How systems physically fit together</a:t>
            </a:r>
          </a:p>
          <a:p>
            <a:pPr lvl="1"/>
            <a:r>
              <a:rPr lang="en-US" altLang="en-US"/>
              <a:t>Power: What voltage and current flows between the systems</a:t>
            </a:r>
          </a:p>
          <a:p>
            <a:pPr lvl="1"/>
            <a:r>
              <a:rPr lang="en-US" altLang="en-US"/>
              <a:t>Electronic: The characteristics of electrical signals between systems</a:t>
            </a:r>
          </a:p>
          <a:p>
            <a:pPr lvl="1"/>
            <a:r>
              <a:rPr lang="en-US" altLang="en-US"/>
              <a:t>Data: Format and content of information transferred between systems</a:t>
            </a:r>
          </a:p>
          <a:p>
            <a:pPr lvl="1"/>
            <a:r>
              <a:rPr lang="en-US" altLang="en-US"/>
              <a:t>Thermal: How does heat flow between systems</a:t>
            </a:r>
          </a:p>
          <a:p>
            <a:pPr lvl="1"/>
            <a:r>
              <a:rPr lang="en-US" altLang="en-US"/>
              <a:t>Software: How modules communicate with other modules or hardware</a:t>
            </a:r>
          </a:p>
          <a:p>
            <a:r>
              <a:rPr lang="en-US" altLang="en-US"/>
              <a:t>The type and characteristics of all interfaces need to be identified and defined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EB7E5-A95D-4A94-B6C2-1CD3DE51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7C5AF-16CE-4930-84BF-94FCE104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EA977-15DC-4ED9-8B30-FEF96310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EC6376E9-C146-41F4-A7FF-D6A4A2F99F3E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CF6CE5D-CDC0-4152-8258-23B9D42CE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90500"/>
            <a:ext cx="6489700" cy="8636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System Level Drawing 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D9F0C43-E787-4661-A4D8-BB1071F78F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5105400"/>
            <a:ext cx="7772400" cy="990600"/>
          </a:xfrm>
        </p:spPr>
        <p:txBody>
          <a:bodyPr>
            <a:normAutofit fontScale="55000" lnSpcReduction="20000"/>
          </a:bodyPr>
          <a:lstStyle/>
          <a:p>
            <a:r>
              <a:rPr lang="en-US" altLang="en-US" dirty="0"/>
              <a:t>High level overview of a balloon platform that could carry eight student built payloads</a:t>
            </a:r>
          </a:p>
          <a:p>
            <a:pPr lvl="1"/>
            <a:r>
              <a:rPr lang="en-US" altLang="en-US" dirty="0"/>
              <a:t>Primary subsystems are identified</a:t>
            </a:r>
          </a:p>
          <a:p>
            <a:pPr lvl="1"/>
            <a:r>
              <a:rPr lang="en-US" altLang="en-US" dirty="0"/>
              <a:t>Directionality and content of major interfaces are identified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2C3818-8887-46DE-A9DC-F7F718C4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altLang="en-US"/>
              <a:t>LSU rev20220131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CE5AD9-874A-475F-89C3-8BE1E9C4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 dirty="0"/>
              <a:t>L23.01 System Design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7DCE0E-A972-475B-888C-258DAA81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9B9C16BD-8A67-41E9-BC28-48B692400F03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3160B87C-68CB-4193-A39E-98882A094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54100"/>
            <a:ext cx="5867400" cy="382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Settings\guzik\Application Data\Microsoft\Templates\LaACES.pot</Template>
  <TotalTime>908</TotalTime>
  <Words>1196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LaACES</vt:lpstr>
      <vt:lpstr>System Design</vt:lpstr>
      <vt:lpstr>What is system design?</vt:lpstr>
      <vt:lpstr>System design steps</vt:lpstr>
      <vt:lpstr>Project goal and objectives</vt:lpstr>
      <vt:lpstr>System requirements</vt:lpstr>
      <vt:lpstr>Initial System Design</vt:lpstr>
      <vt:lpstr>Traceability Matrix</vt:lpstr>
      <vt:lpstr>Major System Interfaces</vt:lpstr>
      <vt:lpstr>System Level Drawing Example</vt:lpstr>
      <vt:lpstr>Refining the System Design</vt:lpstr>
      <vt:lpstr>Subsystem Level Example</vt:lpstr>
      <vt:lpstr>Moving to Design Specifics</vt:lpstr>
      <vt:lpstr>Refined Subsystem Example</vt:lpstr>
      <vt:lpstr>Controlling Interfaces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Design</dc:title>
  <dc:creator>T. Gregory Guzik</dc:creator>
  <cp:lastModifiedBy>Aaron P Ryan</cp:lastModifiedBy>
  <cp:revision>14</cp:revision>
  <dcterms:created xsi:type="dcterms:W3CDTF">2004-07-12T19:19:49Z</dcterms:created>
  <dcterms:modified xsi:type="dcterms:W3CDTF">2022-01-24T21:02:07Z</dcterms:modified>
</cp:coreProperties>
</file>