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7"/>
  </p:notesMasterIdLst>
  <p:sldIdLst>
    <p:sldId id="303" r:id="rId3"/>
    <p:sldId id="327" r:id="rId4"/>
    <p:sldId id="297" r:id="rId5"/>
    <p:sldId id="305" r:id="rId6"/>
    <p:sldId id="306" r:id="rId7"/>
    <p:sldId id="307" r:id="rId8"/>
    <p:sldId id="308" r:id="rId9"/>
    <p:sldId id="309" r:id="rId10"/>
    <p:sldId id="310" r:id="rId11"/>
    <p:sldId id="330" r:id="rId12"/>
    <p:sldId id="329" r:id="rId13"/>
    <p:sldId id="316" r:id="rId14"/>
    <p:sldId id="318" r:id="rId15"/>
    <p:sldId id="320" r:id="rId16"/>
    <p:sldId id="323" r:id="rId17"/>
    <p:sldId id="324" r:id="rId18"/>
    <p:sldId id="315" r:id="rId19"/>
    <p:sldId id="326" r:id="rId20"/>
    <p:sldId id="331" r:id="rId21"/>
    <p:sldId id="322" r:id="rId22"/>
    <p:sldId id="319" r:id="rId23"/>
    <p:sldId id="325" r:id="rId24"/>
    <p:sldId id="317" r:id="rId25"/>
    <p:sldId id="32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8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96793-2B2A-443B-9099-EACA341BC863}" type="datetimeFigureOut">
              <a:rPr lang="en-US" smtClean="0"/>
              <a:t>1/25/2022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5ED88-5747-433C-94F1-685E3DC8F91B}" type="slidenum">
              <a:rPr lang="en-US" smtClean="0"/>
              <a:t>‹#›</a:t>
            </a:fld>
            <a:endParaRPr lang="en-US"/>
          </a:p>
        </p:txBody>
      </p:sp>
    </p:spTree>
    <p:extLst>
      <p:ext uri="{BB962C8B-B14F-4D97-AF65-F5344CB8AC3E}">
        <p14:creationId xmlns:p14="http://schemas.microsoft.com/office/powerpoint/2010/main" val="298098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4604CD-69A4-4C1F-8F83-72FC6328F6F1}"/>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CA8143CD-D872-4C6E-A880-A14F226828E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85154" name="Rectangle 2">
            <a:extLst>
              <a:ext uri="{FF2B5EF4-FFF2-40B4-BE49-F238E27FC236}">
                <a16:creationId xmlns:a16="http://schemas.microsoft.com/office/drawing/2014/main" id="{B7ABE733-81B2-41F5-B278-62784CACE7E8}"/>
              </a:ext>
            </a:extLst>
          </p:cNvPr>
          <p:cNvSpPr>
            <a:spLocks noGrp="1" noRot="1" noChangeAspect="1" noChangeArrowheads="1" noTextEdit="1"/>
          </p:cNvSpPr>
          <p:nvPr>
            <p:ph type="sldImg"/>
          </p:nvPr>
        </p:nvSpPr>
        <p:spPr bwMode="auto">
          <a:xfrm>
            <a:off x="1182688" y="695325"/>
            <a:ext cx="4633912" cy="3475038"/>
          </a:xfrm>
          <a:prstGeom prst="rect">
            <a:avLst/>
          </a:prstGeom>
          <a:solidFill>
            <a:srgbClr val="FFFFFF"/>
          </a:solidFill>
          <a:ln>
            <a:solidFill>
              <a:srgbClr val="000000"/>
            </a:solidFill>
            <a:miter lim="800000"/>
            <a:headEnd/>
            <a:tailEnd/>
          </a:ln>
        </p:spPr>
      </p:sp>
      <p:sp>
        <p:nvSpPr>
          <p:cNvPr id="1585155" name="Rectangle 3">
            <a:extLst>
              <a:ext uri="{FF2B5EF4-FFF2-40B4-BE49-F238E27FC236}">
                <a16:creationId xmlns:a16="http://schemas.microsoft.com/office/drawing/2014/main" id="{A69EC1EC-F4F1-4083-A576-0D99F4BFB8EF}"/>
              </a:ext>
            </a:extLst>
          </p:cNvPr>
          <p:cNvSpPr>
            <a:spLocks noGrp="1" noChangeArrowheads="1"/>
          </p:cNvSpPr>
          <p:nvPr>
            <p:ph type="body" idx="1"/>
          </p:nvPr>
        </p:nvSpPr>
        <p:spPr bwMode="auto">
          <a:xfrm>
            <a:off x="931863" y="4403725"/>
            <a:ext cx="5133975" cy="4171950"/>
          </a:xfrm>
          <a:prstGeom prst="rect">
            <a:avLst/>
          </a:prstGeom>
          <a:solidFill>
            <a:srgbClr val="FFFFFF"/>
          </a:solidFill>
          <a:ln>
            <a:solidFill>
              <a:srgbClr val="000000"/>
            </a:solidFill>
            <a:miter lim="800000"/>
            <a:headEnd/>
            <a:tailEnd/>
          </a:ln>
        </p:spPr>
        <p:txBody>
          <a:bodyPr lIns="91221" tIns="45610" rIns="91221" bIns="45610"/>
          <a:lstStyle/>
          <a:p>
            <a:r>
              <a:rPr lang="en-US" altLang="en-US"/>
              <a:t>Version 1.0</a:t>
            </a:r>
          </a:p>
          <a:p>
            <a:r>
              <a:rPr lang="en-US" altLang="en-US"/>
              <a:t>SOURCE INFORMATION:</a:t>
            </a:r>
          </a:p>
          <a:p>
            <a:r>
              <a:rPr lang="en-US" altLang="en-US" sz="800"/>
              <a:t>The material contained in this lecture was developed by Lisa Guerra of NASA’s Exploration Systems Mission Directorate while on assignment in the Department of Aerospace Engineering at the University of Texas at Austin. As part of a course entitled, Space Systems Engineering, the lecture was piloted at UT-Austin in Spring 2008.</a:t>
            </a:r>
          </a:p>
          <a:p>
            <a:r>
              <a:rPr lang="en-US" altLang="en-US" sz="800"/>
              <a:t>The content that follows was also reviewed and edited by Dr. Paul Graf, Adjunct Professor at the University of Colorado at Boulder.</a:t>
            </a: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052448-EAC5-4DA1-85E2-9D03BA817DBE}"/>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1FDD6BF8-D4A8-4825-849A-A1D30237D39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51714" name="Rectangle 2">
            <a:extLst>
              <a:ext uri="{FF2B5EF4-FFF2-40B4-BE49-F238E27FC236}">
                <a16:creationId xmlns:a16="http://schemas.microsoft.com/office/drawing/2014/main" id="{9C70C64B-E834-484B-ACE6-7E6A724376F6}"/>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651715" name="Rectangle 3">
            <a:extLst>
              <a:ext uri="{FF2B5EF4-FFF2-40B4-BE49-F238E27FC236}">
                <a16:creationId xmlns:a16="http://schemas.microsoft.com/office/drawing/2014/main" id="{27B87743-F9D3-4770-BE5F-B15DC8C150C2}"/>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sz="1300">
              <a:solidFill>
                <a:srgbClr val="000000"/>
              </a:solidFill>
              <a:latin typeface="Lucida Grande" pitchFamily="2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4D9E90-3D11-451F-AAE7-E635BAE4E3D1}"/>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8C4C2640-3A71-45A5-B72A-5E8CC78F556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45570" name="Rectangle 2">
            <a:extLst>
              <a:ext uri="{FF2B5EF4-FFF2-40B4-BE49-F238E27FC236}">
                <a16:creationId xmlns:a16="http://schemas.microsoft.com/office/drawing/2014/main" id="{E6313CC4-7D1C-4BAA-99A5-4384360ACC8B}"/>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645571" name="Rectangle 3">
            <a:extLst>
              <a:ext uri="{FF2B5EF4-FFF2-40B4-BE49-F238E27FC236}">
                <a16:creationId xmlns:a16="http://schemas.microsoft.com/office/drawing/2014/main" id="{973E71C7-776F-44AF-A8E1-ACC9E6296433}"/>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r>
              <a:rPr lang="en-US" altLang="en-US" sz="1400">
                <a:latin typeface="Arial" panose="020B0604020202020204" pitchFamily="34" charset="0"/>
              </a:rPr>
              <a:t>For more about the Magellan Venus radar mapping mission  see the </a:t>
            </a:r>
            <a:r>
              <a:rPr lang="en-US" altLang="en-US" sz="1400">
                <a:solidFill>
                  <a:srgbClr val="000000"/>
                </a:solidFill>
                <a:latin typeface="Arial" panose="020B0604020202020204" pitchFamily="34" charset="0"/>
              </a:rPr>
              <a:t>The Magellan Venus Explorer's Guide at:</a:t>
            </a:r>
            <a:endParaRPr lang="en-US" altLang="en-US" sz="1400">
              <a:latin typeface="Arial" panose="020B0604020202020204" pitchFamily="34" charset="0"/>
            </a:endParaRPr>
          </a:p>
          <a:p>
            <a:r>
              <a:rPr lang="en-US" altLang="en-US" sz="1400">
                <a:solidFill>
                  <a:srgbClr val="000000"/>
                </a:solidFill>
                <a:latin typeface="Arial" panose="020B0604020202020204" pitchFamily="34" charset="0"/>
              </a:rPr>
              <a:t>http://www2.jpl.nasa.gov/magellan/guide.html</a:t>
            </a:r>
          </a:p>
          <a:p>
            <a:endParaRPr lang="en-US" altLang="en-US" sz="1400">
              <a:solidFill>
                <a:srgbClr val="000000"/>
              </a:solidFill>
              <a:latin typeface="Arial" panose="020B0604020202020204" pitchFamily="34" charset="0"/>
            </a:endParaRPr>
          </a:p>
          <a:p>
            <a:r>
              <a:rPr lang="en-US" altLang="en-US" sz="1400">
                <a:solidFill>
                  <a:srgbClr val="000000"/>
                </a:solidFill>
                <a:latin typeface="Arial" panose="020B0604020202020204" pitchFamily="34" charset="0"/>
              </a:rPr>
              <a:t>Redundant, cross-strapped units are identical subsystems that are connected to the rest of the system in such a way that either unit can be commanded for use for the full system to operate. In the event of a unit failure or degraded performance the redundant unit is available. </a:t>
            </a:r>
            <a:endParaRPr lang="en-US" altLang="en-US" sz="1300">
              <a:solidFill>
                <a:srgbClr val="000000"/>
              </a:solidFill>
              <a:latin typeface="Lucida Grande" pitchFamily="2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D88B56AE-6D99-4D16-A2F4-58826DB97ABD}"/>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D2C7E178-3E1B-4C7D-9429-AB29589AB77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09730" name="Rectangle 3">
            <a:extLst>
              <a:ext uri="{FF2B5EF4-FFF2-40B4-BE49-F238E27FC236}">
                <a16:creationId xmlns:a16="http://schemas.microsoft.com/office/drawing/2014/main" id="{2570793C-5C32-4601-8DDE-4BB509F3291D}"/>
              </a:ext>
            </a:extLst>
          </p:cNvPr>
          <p:cNvSpPr txBox="1">
            <a:spLocks noGrp="1" noChangeArrowheads="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marL="0" marR="0" lvl="0" indent="0" algn="r" defTabSz="930275" rtl="0" eaLnBrk="0" fontAlgn="base" latinLnBrk="0" hangingPunct="0">
              <a:lnSpc>
                <a:spcPct val="9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9903</a:t>
            </a:r>
          </a:p>
        </p:txBody>
      </p:sp>
      <p:sp>
        <p:nvSpPr>
          <p:cNvPr id="1609731" name="Rectangle 7">
            <a:extLst>
              <a:ext uri="{FF2B5EF4-FFF2-40B4-BE49-F238E27FC236}">
                <a16:creationId xmlns:a16="http://schemas.microsoft.com/office/drawing/2014/main" id="{41B62E89-5F11-4AF0-958A-954E5CCC7D4F}"/>
              </a:ext>
            </a:extLst>
          </p:cNvPr>
          <p:cNvSpPr txBox="1">
            <a:spLocks noGrp="1" noChangeArrowheads="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marL="0" marR="0" lvl="0" indent="0" algn="r" defTabSz="930275" rtl="0" eaLnBrk="0" fontAlgn="base" latinLnBrk="0" hangingPunct="0">
              <a:lnSpc>
                <a:spcPct val="90000"/>
              </a:lnSpc>
              <a:spcBef>
                <a:spcPct val="0"/>
              </a:spcBef>
              <a:spcAft>
                <a:spcPct val="0"/>
              </a:spcAft>
              <a:buClrTx/>
              <a:buSzTx/>
              <a:buFontTx/>
              <a:buNone/>
              <a:tabLst/>
              <a:defRPr/>
            </a:pPr>
            <a:fld id="{74ED04A6-2A00-4DEF-ADCA-FA0975467A36}" type="slidenum">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0275" rtl="0" eaLnBrk="0" fontAlgn="base" latinLnBrk="0" hangingPunct="0">
                <a:lnSpc>
                  <a:spcPct val="90000"/>
                </a:lnSpc>
                <a:spcBef>
                  <a:spcPct val="0"/>
                </a:spcBef>
                <a:spcAft>
                  <a:spcPct val="0"/>
                </a:spcAft>
                <a:buClrTx/>
                <a:buSzTx/>
                <a:buFontTx/>
                <a:buNone/>
                <a:tabLst/>
                <a:defRPr/>
              </a:pPr>
              <a:t>12</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09732" name="Rectangle 2">
            <a:extLst>
              <a:ext uri="{FF2B5EF4-FFF2-40B4-BE49-F238E27FC236}">
                <a16:creationId xmlns:a16="http://schemas.microsoft.com/office/drawing/2014/main" id="{440484E4-FE45-4B37-8CAD-2322A182CDE2}"/>
              </a:ext>
            </a:extLst>
          </p:cNvPr>
          <p:cNvSpPr>
            <a:spLocks noGrp="1" noRot="1" noChangeAspect="1" noChangeArrowheads="1" noTextEdit="1"/>
          </p:cNvSpPr>
          <p:nvPr>
            <p:ph type="sldImg"/>
          </p:nvPr>
        </p:nvSpPr>
        <p:spPr bwMode="auto">
          <a:xfrm>
            <a:off x="896938" y="498475"/>
            <a:ext cx="5207000" cy="3905250"/>
          </a:xfrm>
          <a:prstGeom prst="rect">
            <a:avLst/>
          </a:prstGeom>
          <a:solidFill>
            <a:srgbClr val="FFFFFF"/>
          </a:solidFill>
          <a:ln>
            <a:solidFill>
              <a:srgbClr val="000000"/>
            </a:solidFill>
            <a:miter lim="800000"/>
            <a:headEnd/>
            <a:tailEnd/>
          </a:ln>
        </p:spPr>
      </p:sp>
      <p:sp>
        <p:nvSpPr>
          <p:cNvPr id="1609733" name="Rectangle 3">
            <a:extLst>
              <a:ext uri="{FF2B5EF4-FFF2-40B4-BE49-F238E27FC236}">
                <a16:creationId xmlns:a16="http://schemas.microsoft.com/office/drawing/2014/main" id="{B22E1D11-7906-4F44-BE40-F7CD784A34E2}"/>
              </a:ext>
            </a:extLst>
          </p:cNvPr>
          <p:cNvSpPr>
            <a:spLocks noGrp="1" noChangeArrowheads="1"/>
          </p:cNvSpPr>
          <p:nvPr>
            <p:ph type="body" idx="1"/>
          </p:nvPr>
        </p:nvSpPr>
        <p:spPr bwMode="auto">
          <a:xfrm>
            <a:off x="933450" y="4637088"/>
            <a:ext cx="5130800" cy="41687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197" tIns="46099" rIns="92197" bIns="46099"/>
          <a:lstStyle/>
          <a:p>
            <a:r>
              <a:rPr lang="en-US" altLang="en-US"/>
              <a:t>Verification can be by test, demonstration, inspection, or analysis</a:t>
            </a:r>
          </a:p>
          <a:p>
            <a:r>
              <a:rPr lang="en-US" altLang="en-US" sz="1000">
                <a:solidFill>
                  <a:srgbClr val="000000"/>
                </a:solidFill>
                <a:latin typeface="Monaco" pitchFamily="28" charset="0"/>
              </a:rPr>
              <a:t>Note that requirements definition card template suggests that the only verification technique is test, which is not true.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341CD8-F2E6-41E3-B76F-3E841AEFABAD}"/>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06EE3324-36D1-4036-B4DF-D3889A06663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4066" name="Rectangle 2">
            <a:extLst>
              <a:ext uri="{FF2B5EF4-FFF2-40B4-BE49-F238E27FC236}">
                <a16:creationId xmlns:a16="http://schemas.microsoft.com/office/drawing/2014/main" id="{7F0F8CCB-08CB-4CEA-BCAC-8FF64E7D11E1}"/>
              </a:ext>
            </a:extLst>
          </p:cNvPr>
          <p:cNvSpPr>
            <a:spLocks noGrp="1" noRot="1" noChangeAspect="1" noChangeArrowheads="1"/>
          </p:cNvSpPr>
          <p:nvPr>
            <p:ph type="sldImg"/>
          </p:nvPr>
        </p:nvSpPr>
        <p:spPr bwMode="auto">
          <a:xfrm>
            <a:off x="1181100" y="695325"/>
            <a:ext cx="4635500" cy="3476625"/>
          </a:xfrm>
          <a:prstGeom prst="rect">
            <a:avLst/>
          </a:prstGeom>
          <a:solidFill>
            <a:srgbClr val="FFFFFF"/>
          </a:solidFill>
          <a:ln>
            <a:solidFill>
              <a:srgbClr val="000000"/>
            </a:solidFill>
            <a:miter lim="800000"/>
            <a:headEnd/>
            <a:tailEnd/>
          </a:ln>
        </p:spPr>
      </p:sp>
      <p:sp>
        <p:nvSpPr>
          <p:cNvPr id="1624067" name="Rectangle 3">
            <a:extLst>
              <a:ext uri="{FF2B5EF4-FFF2-40B4-BE49-F238E27FC236}">
                <a16:creationId xmlns:a16="http://schemas.microsoft.com/office/drawing/2014/main" id="{607C6BCE-5D91-478B-AF80-556A83EFA9C5}"/>
              </a:ext>
            </a:extLst>
          </p:cNvPr>
          <p:cNvSpPr>
            <a:spLocks noGrp="1" noChangeArrowheads="1"/>
          </p:cNvSpPr>
          <p:nvPr>
            <p:ph type="body" idx="1"/>
          </p:nvPr>
        </p:nvSpPr>
        <p:spPr bwMode="auto">
          <a:xfrm>
            <a:off x="933450" y="4403725"/>
            <a:ext cx="5130800" cy="4171950"/>
          </a:xfrm>
          <a:prstGeom prst="rect">
            <a:avLst/>
          </a:prstGeom>
          <a:solidFill>
            <a:srgbClr val="FFFFFF"/>
          </a:solidFill>
          <a:ln>
            <a:solidFill>
              <a:srgbClr val="000000"/>
            </a:solidFill>
            <a:miter lim="800000"/>
            <a:headEnd/>
            <a:tailEnd/>
          </a:ln>
        </p:spPr>
        <p:txBody>
          <a:bodyPr lIns="92958" tIns="46479" rIns="92958" bIns="46479"/>
          <a:lstStyle/>
          <a:p>
            <a:r>
              <a:rPr lang="en-US" altLang="en-US"/>
              <a:t>Definition of SRR</a:t>
            </a:r>
          </a:p>
          <a:p>
            <a:r>
              <a:rPr lang="en-US" altLang="en-US"/>
              <a:t>System Requirements Review (SRR) - A validation of the realism of the functional and performance requirements and their congruence with the system configurations selected to conduct the mission.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A7C64A1-0839-4FC7-BC6E-A8F8C16565FC}"/>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CD5B1224-05CF-43D6-85D9-408E985FAC3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8162" name="Slide Image Placeholder 1">
            <a:extLst>
              <a:ext uri="{FF2B5EF4-FFF2-40B4-BE49-F238E27FC236}">
                <a16:creationId xmlns:a16="http://schemas.microsoft.com/office/drawing/2014/main" id="{43280FBF-A95C-43DC-AEB6-BEB537BC9300}"/>
              </a:ext>
            </a:extLst>
          </p:cNvPr>
          <p:cNvSpPr>
            <a:spLocks noGrp="1" noRot="1" noChangeAspect="1" noTextEdit="1"/>
          </p:cNvSpPr>
          <p:nvPr>
            <p:ph type="sldImg"/>
          </p:nvPr>
        </p:nvSpPr>
        <p:spPr bwMode="auto">
          <a:xfrm>
            <a:off x="1181100" y="693738"/>
            <a:ext cx="4635500" cy="3476625"/>
          </a:xfrm>
          <a:prstGeom prst="rect">
            <a:avLst/>
          </a:prstGeom>
          <a:solidFill>
            <a:srgbClr val="FFFFFF"/>
          </a:solidFill>
          <a:ln>
            <a:solidFill>
              <a:srgbClr val="000000"/>
            </a:solidFill>
            <a:miter lim="800000"/>
            <a:headEnd/>
            <a:tailEnd/>
          </a:ln>
        </p:spPr>
      </p:sp>
      <p:sp>
        <p:nvSpPr>
          <p:cNvPr id="1628163" name="Notes Placeholder 2">
            <a:extLst>
              <a:ext uri="{FF2B5EF4-FFF2-40B4-BE49-F238E27FC236}">
                <a16:creationId xmlns:a16="http://schemas.microsoft.com/office/drawing/2014/main" id="{42A6206A-F667-4604-8910-FD4A61650453}"/>
              </a:ext>
            </a:extLst>
          </p:cNvPr>
          <p:cNvSpPr>
            <a:spLocks noGrp="1"/>
          </p:cNvSpPr>
          <p:nvPr>
            <p:ph type="body" idx="1"/>
          </p:nvPr>
        </p:nvSpPr>
        <p:spPr bwMode="auto">
          <a:xfrm>
            <a:off x="933450" y="4403725"/>
            <a:ext cx="5130800" cy="41735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951" tIns="46476" rIns="92951" bIns="46476"/>
          <a:lstStyle/>
          <a:p>
            <a:r>
              <a:rPr lang="en-US" altLang="en-US"/>
              <a:t>This chart shows the standard NASA Life Cycle chart from the NASA SE Handbook 2007.</a:t>
            </a:r>
          </a:p>
          <a:p>
            <a:r>
              <a:rPr lang="en-US" altLang="en-US"/>
              <a:t>The point is that turning TBD and TBR requirements into real requirements needs to occur early in the life cycle, preferably before the Systems Requirements Review.</a:t>
            </a:r>
          </a:p>
        </p:txBody>
      </p:sp>
      <p:sp>
        <p:nvSpPr>
          <p:cNvPr id="1628164" name="Date Placeholder 3">
            <a:extLst>
              <a:ext uri="{FF2B5EF4-FFF2-40B4-BE49-F238E27FC236}">
                <a16:creationId xmlns:a16="http://schemas.microsoft.com/office/drawing/2014/main" id="{2D212D76-4591-45EA-B9E7-5A01E849E786}"/>
              </a:ext>
            </a:extLst>
          </p:cNvPr>
          <p:cNvSpPr txBox="1">
            <a:spLocks noGrp="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marL="0" marR="0" lvl="0" indent="0" algn="r" defTabSz="930275" rtl="0" eaLnBrk="0" fontAlgn="base" latinLnBrk="0" hangingPunct="0">
              <a:lnSpc>
                <a:spcPct val="9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9903</a:t>
            </a:r>
          </a:p>
        </p:txBody>
      </p:sp>
      <p:sp>
        <p:nvSpPr>
          <p:cNvPr id="1628165" name="Slide Number Placeholder 4">
            <a:extLst>
              <a:ext uri="{FF2B5EF4-FFF2-40B4-BE49-F238E27FC236}">
                <a16:creationId xmlns:a16="http://schemas.microsoft.com/office/drawing/2014/main" id="{7645F1DE-1F84-4262-8895-58338D11528A}"/>
              </a:ext>
            </a:extLst>
          </p:cNvPr>
          <p:cNvSpPr txBox="1">
            <a:spLocks noGrp="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marL="0" marR="0" lvl="0" indent="0" algn="r" defTabSz="930275" rtl="0" eaLnBrk="0" fontAlgn="base" latinLnBrk="0" hangingPunct="0">
              <a:lnSpc>
                <a:spcPct val="90000"/>
              </a:lnSpc>
              <a:spcBef>
                <a:spcPct val="0"/>
              </a:spcBef>
              <a:spcAft>
                <a:spcPct val="0"/>
              </a:spcAft>
              <a:buClrTx/>
              <a:buSzTx/>
              <a:buFontTx/>
              <a:buNone/>
              <a:tabLst/>
              <a:defRPr/>
            </a:pPr>
            <a:fld id="{E3391ADF-3DB2-401A-89D6-9BA2DFE59450}" type="slidenum">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0275" rtl="0" eaLnBrk="0" fontAlgn="base" latinLnBrk="0" hangingPunct="0">
                <a:lnSpc>
                  <a:spcPct val="90000"/>
                </a:lnSpc>
                <a:spcBef>
                  <a:spcPct val="0"/>
                </a:spcBef>
                <a:spcAft>
                  <a:spcPct val="0"/>
                </a:spcAft>
                <a:buClrTx/>
                <a:buSzTx/>
                <a:buFontTx/>
                <a:buNone/>
                <a:tabLst/>
                <a:defRPr/>
              </a:pPr>
              <a:t>14</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45075E-248B-4C33-94DB-FF1A052E30E9}"/>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D4FDE6FD-2B6E-4387-8061-9AC8B6966D4F}"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2258" name="Rectangle 2">
            <a:extLst>
              <a:ext uri="{FF2B5EF4-FFF2-40B4-BE49-F238E27FC236}">
                <a16:creationId xmlns:a16="http://schemas.microsoft.com/office/drawing/2014/main" id="{39FBA3DE-C367-4E56-92DE-6E0F01FA93DA}"/>
              </a:ext>
            </a:extLst>
          </p:cNvPr>
          <p:cNvSpPr>
            <a:spLocks noGrp="1" noRot="1" noChangeAspect="1" noChangeArrowheads="1" noTextEdit="1"/>
          </p:cNvSpPr>
          <p:nvPr>
            <p:ph type="sldImg"/>
          </p:nvPr>
        </p:nvSpPr>
        <p:spPr bwMode="auto">
          <a:xfrm>
            <a:off x="1179513" y="693738"/>
            <a:ext cx="4638675" cy="3478212"/>
          </a:xfrm>
          <a:prstGeom prst="rect">
            <a:avLst/>
          </a:prstGeom>
          <a:solidFill>
            <a:srgbClr val="FFFFFF"/>
          </a:solidFill>
          <a:ln>
            <a:solidFill>
              <a:srgbClr val="000000"/>
            </a:solidFill>
            <a:miter lim="800000"/>
            <a:headEnd/>
            <a:tailEnd/>
          </a:ln>
        </p:spPr>
      </p:sp>
      <p:sp>
        <p:nvSpPr>
          <p:cNvPr id="1632259" name="Rectangle 3">
            <a:extLst>
              <a:ext uri="{FF2B5EF4-FFF2-40B4-BE49-F238E27FC236}">
                <a16:creationId xmlns:a16="http://schemas.microsoft.com/office/drawing/2014/main" id="{27DDC36D-B530-4AFE-8475-E999C70FB607}"/>
              </a:ext>
            </a:extLst>
          </p:cNvPr>
          <p:cNvSpPr>
            <a:spLocks noGrp="1" noChangeArrowheads="1"/>
          </p:cNvSpPr>
          <p:nvPr>
            <p:ph type="body" idx="1"/>
          </p:nvPr>
        </p:nvSpPr>
        <p:spPr bwMode="auto">
          <a:xfrm>
            <a:off x="701675" y="4403725"/>
            <a:ext cx="5594350" cy="4173538"/>
          </a:xfrm>
          <a:prstGeom prst="rect">
            <a:avLst/>
          </a:prstGeom>
          <a:solidFill>
            <a:srgbClr val="FFFFFF"/>
          </a:solidFill>
          <a:ln>
            <a:solidFill>
              <a:srgbClr val="000000"/>
            </a:solidFill>
            <a:miter lim="800000"/>
            <a:headEnd/>
            <a:tailEnd/>
          </a:ln>
        </p:spPr>
        <p:txBody>
          <a:bodyPr lIns="93855" tIns="46925" rIns="93855" bIns="46925"/>
          <a:lstStyle/>
          <a:p>
            <a:r>
              <a:rPr lang="en-US" altLang="en-US"/>
              <a:t>This chart shows the schedule in 2007 for NASA’s Constellation Program Office to manage the System Requirements Reviews for the following systems:</a:t>
            </a:r>
          </a:p>
          <a:p>
            <a:r>
              <a:rPr lang="en-US" altLang="en-US"/>
              <a:t>Crew Launch Vehicle (CLV), Crew Exploration Vehicle (CEV), Mission Operations (MO), Ground Operations (GO), and Extra-Vehicular Activity (EVA).</a:t>
            </a:r>
          </a:p>
          <a:p>
            <a:r>
              <a:rPr lang="en-US" altLang="en-US"/>
              <a:t>Note that the various system SRRs occur in a series and culminate into the Program level SRR, here referred to as PBS (5/23/07).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FA59D1-9F95-4F99-820F-6DBC8292C135}"/>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0ECAFCC7-463D-4BAE-8479-CE001FBAAC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4306" name="Rectangle 2">
            <a:extLst>
              <a:ext uri="{FF2B5EF4-FFF2-40B4-BE49-F238E27FC236}">
                <a16:creationId xmlns:a16="http://schemas.microsoft.com/office/drawing/2014/main" id="{B6160838-97AE-4127-A9A2-D4D0FCED1E7E}"/>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634307" name="Rectangle 3">
            <a:extLst>
              <a:ext uri="{FF2B5EF4-FFF2-40B4-BE49-F238E27FC236}">
                <a16:creationId xmlns:a16="http://schemas.microsoft.com/office/drawing/2014/main" id="{2962761B-4B08-47C8-A2EF-8C608484C6FD}"/>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r>
              <a:rPr lang="en-US" altLang="en-US" sz="1400">
                <a:latin typeface="Arial" panose="020B0604020202020204" pitchFamily="34" charset="0"/>
              </a:rPr>
              <a:t>This chart is an actual status chart from the Constellation Program Office in Spring 2007. </a:t>
            </a:r>
          </a:p>
          <a:p>
            <a:r>
              <a:rPr lang="en-US" altLang="en-US" sz="1400">
                <a:latin typeface="Arial" panose="020B0604020202020204" pitchFamily="34" charset="0"/>
              </a:rPr>
              <a:t>AI - Action item</a:t>
            </a:r>
          </a:p>
          <a:p>
            <a:r>
              <a:rPr lang="en-US" altLang="en-US" sz="1400">
                <a:latin typeface="Arial" panose="020B0604020202020204" pitchFamily="34" charset="0"/>
              </a:rPr>
              <a:t>RIDS - </a:t>
            </a:r>
            <a:r>
              <a:rPr lang="en-US" altLang="en-US" sz="1400">
                <a:solidFill>
                  <a:srgbClr val="000000"/>
                </a:solidFill>
                <a:latin typeface="Arial" panose="020B0604020202020204" pitchFamily="34" charset="0"/>
              </a:rPr>
              <a:t>Review Item Disposition System</a:t>
            </a:r>
            <a:endParaRPr lang="en-US" altLang="en-US" sz="1400">
              <a:latin typeface="Arial" panose="020B0604020202020204" pitchFamily="34" charset="0"/>
            </a:endParaRPr>
          </a:p>
          <a:p>
            <a:r>
              <a:rPr lang="en-US" altLang="en-US" sz="1400">
                <a:latin typeface="Arial" panose="020B0604020202020204" pitchFamily="34" charset="0"/>
              </a:rPr>
              <a:t>TBD - To Be Determined (no requirement yet)</a:t>
            </a:r>
          </a:p>
          <a:p>
            <a:r>
              <a:rPr lang="en-US" altLang="en-US" sz="1400">
                <a:latin typeface="Arial" panose="020B0604020202020204" pitchFamily="34" charset="0"/>
              </a:rPr>
              <a:t>TBR - To Be Reviewed (best estimate is provided)</a:t>
            </a:r>
          </a:p>
          <a:p>
            <a:r>
              <a:rPr lang="en-US" altLang="en-US" sz="1400">
                <a:latin typeface="Arial" panose="020B0604020202020204" pitchFamily="34" charset="0"/>
              </a:rPr>
              <a:t>CxP - Constellation Program</a:t>
            </a:r>
          </a:p>
          <a:p>
            <a:r>
              <a:rPr lang="en-US" altLang="en-US" sz="1400">
                <a:latin typeface="Arial" panose="020B0604020202020204" pitchFamily="34" charset="0"/>
              </a:rPr>
              <a:t>PBS - Product Breakdown Structure</a:t>
            </a:r>
          </a:p>
          <a:p>
            <a:r>
              <a:rPr lang="en-US" altLang="en-US" sz="1400">
                <a:latin typeface="Arial" panose="020B0604020202020204" pitchFamily="34" charset="0"/>
              </a:rPr>
              <a:t>SDR - System Definition Review</a:t>
            </a:r>
            <a:endParaRPr lang="en-US" altLang="en-US"/>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BE416EAC-1043-43F2-A40F-55DBA53DD8AC}"/>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090FC712-5701-4558-9FE5-EBF3A116415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07682" name="Rectangle 3">
            <a:extLst>
              <a:ext uri="{FF2B5EF4-FFF2-40B4-BE49-F238E27FC236}">
                <a16:creationId xmlns:a16="http://schemas.microsoft.com/office/drawing/2014/main" id="{BE7BDA97-8159-4A23-9A90-C66F5AA1598C}"/>
              </a:ext>
            </a:extLst>
          </p:cNvPr>
          <p:cNvSpPr txBox="1">
            <a:spLocks noGrp="1" noChangeArrowheads="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marL="0" marR="0" lvl="0" indent="0" algn="r" defTabSz="930275" rtl="0" eaLnBrk="0" fontAlgn="base" latinLnBrk="0" hangingPunct="0">
              <a:lnSpc>
                <a:spcPct val="9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9903</a:t>
            </a:r>
          </a:p>
        </p:txBody>
      </p:sp>
      <p:sp>
        <p:nvSpPr>
          <p:cNvPr id="1607683" name="Rectangle 7">
            <a:extLst>
              <a:ext uri="{FF2B5EF4-FFF2-40B4-BE49-F238E27FC236}">
                <a16:creationId xmlns:a16="http://schemas.microsoft.com/office/drawing/2014/main" id="{3853C892-1C59-4DD4-8E6D-FE7173D97FC5}"/>
              </a:ext>
            </a:extLst>
          </p:cNvPr>
          <p:cNvSpPr txBox="1">
            <a:spLocks noGrp="1" noChangeArrowheads="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marL="0" marR="0" lvl="0" indent="0" algn="r" defTabSz="930275" rtl="0" eaLnBrk="0" fontAlgn="base" latinLnBrk="0" hangingPunct="0">
              <a:lnSpc>
                <a:spcPct val="90000"/>
              </a:lnSpc>
              <a:spcBef>
                <a:spcPct val="0"/>
              </a:spcBef>
              <a:spcAft>
                <a:spcPct val="0"/>
              </a:spcAft>
              <a:buClrTx/>
              <a:buSzTx/>
              <a:buFontTx/>
              <a:buNone/>
              <a:tabLst/>
              <a:defRPr/>
            </a:pPr>
            <a:fld id="{515AFD04-D1AC-4CF5-9116-508E038AEE79}" type="slidenum">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0275" rtl="0" eaLnBrk="0" fontAlgn="base" latinLnBrk="0" hangingPunct="0">
                <a:lnSpc>
                  <a:spcPct val="90000"/>
                </a:lnSpc>
                <a:spcBef>
                  <a:spcPct val="0"/>
                </a:spcBef>
                <a:spcAft>
                  <a:spcPct val="0"/>
                </a:spcAft>
                <a:buClrTx/>
                <a:buSzTx/>
                <a:buFontTx/>
                <a:buNone/>
                <a:tabLst/>
                <a:defRPr/>
              </a:pPr>
              <a:t>17</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07684" name="Rectangle 2">
            <a:extLst>
              <a:ext uri="{FF2B5EF4-FFF2-40B4-BE49-F238E27FC236}">
                <a16:creationId xmlns:a16="http://schemas.microsoft.com/office/drawing/2014/main" id="{9B149B00-EC73-443F-889D-5D36F5C51079}"/>
              </a:ext>
            </a:extLst>
          </p:cNvPr>
          <p:cNvSpPr>
            <a:spLocks noGrp="1" noRot="1" noChangeAspect="1" noChangeArrowheads="1" noTextEdit="1"/>
          </p:cNvSpPr>
          <p:nvPr>
            <p:ph type="sldImg"/>
          </p:nvPr>
        </p:nvSpPr>
        <p:spPr bwMode="auto">
          <a:xfrm>
            <a:off x="896938" y="498475"/>
            <a:ext cx="5207000" cy="3905250"/>
          </a:xfrm>
          <a:prstGeom prst="rect">
            <a:avLst/>
          </a:prstGeom>
          <a:solidFill>
            <a:srgbClr val="FFFFFF"/>
          </a:solidFill>
          <a:ln>
            <a:solidFill>
              <a:srgbClr val="000000"/>
            </a:solidFill>
            <a:miter lim="800000"/>
            <a:headEnd/>
            <a:tailEnd/>
          </a:ln>
        </p:spPr>
      </p:sp>
      <p:sp>
        <p:nvSpPr>
          <p:cNvPr id="1607685" name="Rectangle 3">
            <a:extLst>
              <a:ext uri="{FF2B5EF4-FFF2-40B4-BE49-F238E27FC236}">
                <a16:creationId xmlns:a16="http://schemas.microsoft.com/office/drawing/2014/main" id="{82388A85-6174-40F7-9BB6-9BAF2A5DE37F}"/>
              </a:ext>
            </a:extLst>
          </p:cNvPr>
          <p:cNvSpPr>
            <a:spLocks noGrp="1" noChangeArrowheads="1"/>
          </p:cNvSpPr>
          <p:nvPr>
            <p:ph type="body" idx="1"/>
          </p:nvPr>
        </p:nvSpPr>
        <p:spPr bwMode="auto">
          <a:xfrm>
            <a:off x="933450" y="4637088"/>
            <a:ext cx="5130800" cy="41687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197" tIns="46099" rIns="92197" bIns="46099"/>
          <a:lstStyle/>
          <a:p>
            <a:r>
              <a:rPr lang="en-US" altLang="en-US">
                <a:solidFill>
                  <a:srgbClr val="000000"/>
                </a:solidFill>
                <a:latin typeface="Arial" panose="020B0604020202020204" pitchFamily="34" charset="0"/>
              </a:rPr>
              <a:t>Contact information for permission to use a Far Side cartoon</a:t>
            </a:r>
          </a:p>
          <a:p>
            <a:r>
              <a:rPr lang="en-US" altLang="en-US">
                <a:solidFill>
                  <a:srgbClr val="000000"/>
                </a:solidFill>
                <a:latin typeface="Arial" panose="020B0604020202020204" pitchFamily="34" charset="0"/>
              </a:rPr>
              <a:t>Marianne Sugawara</a:t>
            </a:r>
          </a:p>
          <a:p>
            <a:r>
              <a:rPr lang="en-US" altLang="en-US">
                <a:solidFill>
                  <a:srgbClr val="000000"/>
                </a:solidFill>
                <a:latin typeface="Arial" panose="020B0604020202020204" pitchFamily="34" charset="0"/>
              </a:rPr>
              <a:t>Creators Syndicate</a:t>
            </a:r>
          </a:p>
          <a:p>
            <a:r>
              <a:rPr lang="en-US" altLang="en-US">
                <a:solidFill>
                  <a:srgbClr val="000000"/>
                </a:solidFill>
                <a:latin typeface="Arial" panose="020B0604020202020204" pitchFamily="34" charset="0"/>
              </a:rPr>
              <a:t>5777 W. Century Blvd., Suite 700</a:t>
            </a:r>
          </a:p>
          <a:p>
            <a:r>
              <a:rPr lang="en-US" altLang="en-US">
                <a:solidFill>
                  <a:srgbClr val="000000"/>
                </a:solidFill>
                <a:latin typeface="Arial" panose="020B0604020202020204" pitchFamily="34" charset="0"/>
              </a:rPr>
              <a:t>Los Angeles, CA 90045</a:t>
            </a:r>
          </a:p>
          <a:p>
            <a:r>
              <a:rPr lang="en-US" altLang="en-US">
                <a:solidFill>
                  <a:srgbClr val="000000"/>
                </a:solidFill>
                <a:latin typeface="Arial" panose="020B0604020202020204" pitchFamily="34" charset="0"/>
              </a:rPr>
              <a:t>Tel : (310) 337-7003</a:t>
            </a:r>
          </a:p>
          <a:p>
            <a:r>
              <a:rPr lang="en-US" altLang="en-US">
                <a:solidFill>
                  <a:srgbClr val="000000"/>
                </a:solidFill>
                <a:latin typeface="Arial" panose="020B0604020202020204" pitchFamily="34" charset="0"/>
              </a:rPr>
              <a:t>Fax: (310) 337-7625</a:t>
            </a:r>
          </a:p>
          <a:p>
            <a:endParaRPr lang="en-US" altLang="en-US">
              <a:solidFill>
                <a:srgbClr val="000000"/>
              </a:solidFill>
              <a:latin typeface="Arial" panose="020B0604020202020204" pitchFamily="34" charset="0"/>
            </a:endParaRPr>
          </a:p>
          <a:p>
            <a:r>
              <a:rPr lang="en-US" altLang="en-US">
                <a:solidFill>
                  <a:srgbClr val="000000"/>
                </a:solidFill>
                <a:latin typeface="Arial" panose="020B0604020202020204" pitchFamily="34" charset="0"/>
              </a:rPr>
              <a:t>E-mail: FarSide@creators.com</a:t>
            </a:r>
          </a:p>
          <a:p>
            <a:r>
              <a:rPr lang="en-US" altLang="en-US">
                <a:solidFill>
                  <a:srgbClr val="000000"/>
                </a:solidFill>
                <a:latin typeface="Arial" panose="020B0604020202020204" pitchFamily="34" charset="0"/>
              </a:rPr>
              <a:t>Web: http://www.creators.com</a:t>
            </a:r>
            <a:endParaRPr lang="en-US" altLang="en-US" sz="1300">
              <a:solidFill>
                <a:srgbClr val="000000"/>
              </a:solidFill>
              <a:latin typeface="Lucida Grande" pitchFamily="2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80B09A-136A-43EC-99E1-21986D3E8FC9}"/>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412426A2-B72C-4314-94E9-70745E7D646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40450" name="Rectangle 2">
            <a:extLst>
              <a:ext uri="{FF2B5EF4-FFF2-40B4-BE49-F238E27FC236}">
                <a16:creationId xmlns:a16="http://schemas.microsoft.com/office/drawing/2014/main" id="{13142EAE-47E7-4EAD-AD78-623B8B146441}"/>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640451" name="Rectangle 3">
            <a:extLst>
              <a:ext uri="{FF2B5EF4-FFF2-40B4-BE49-F238E27FC236}">
                <a16:creationId xmlns:a16="http://schemas.microsoft.com/office/drawing/2014/main" id="{862C1C35-3812-47FC-8DCF-8D7649532E91}"/>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4E5D86-1B00-49CA-A2AE-5F7467C608E7}"/>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4787162D-4225-469B-B960-A6687640472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53762" name="Rectangle 2">
            <a:extLst>
              <a:ext uri="{FF2B5EF4-FFF2-40B4-BE49-F238E27FC236}">
                <a16:creationId xmlns:a16="http://schemas.microsoft.com/office/drawing/2014/main" id="{D0A2042A-A552-4507-863E-6FA68511DCB5}"/>
              </a:ext>
            </a:extLst>
          </p:cNvPr>
          <p:cNvSpPr>
            <a:spLocks noGrp="1" noRot="1" noChangeAspect="1" noChangeArrowheads="1" noTextEdit="1"/>
          </p:cNvSpPr>
          <p:nvPr>
            <p:ph type="sldImg"/>
          </p:nvPr>
        </p:nvSpPr>
        <p:spPr>
          <a:ln/>
        </p:spPr>
      </p:sp>
      <p:sp>
        <p:nvSpPr>
          <p:cNvPr id="1653763" name="Rectangle 3">
            <a:extLst>
              <a:ext uri="{FF2B5EF4-FFF2-40B4-BE49-F238E27FC236}">
                <a16:creationId xmlns:a16="http://schemas.microsoft.com/office/drawing/2014/main" id="{F684350E-D680-49C4-8CE0-08DC2EC1E6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9CD3E6-56C6-4D78-BCC0-4F104F70D653}"/>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B8137172-10F2-4323-82CE-2B79E71EC3F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48642" name="Rectangle 2">
            <a:extLst>
              <a:ext uri="{FF2B5EF4-FFF2-40B4-BE49-F238E27FC236}">
                <a16:creationId xmlns:a16="http://schemas.microsoft.com/office/drawing/2014/main" id="{521004B2-CAD1-40E1-ADFC-3C176580E0DB}"/>
              </a:ext>
            </a:extLst>
          </p:cNvPr>
          <p:cNvSpPr>
            <a:spLocks noGrp="1" noRot="1" noChangeAspect="1" noChangeArrowheads="1" noTextEdit="1"/>
          </p:cNvSpPr>
          <p:nvPr>
            <p:ph type="sldImg"/>
          </p:nvPr>
        </p:nvSpPr>
        <p:spPr>
          <a:ln/>
        </p:spPr>
      </p:sp>
      <p:sp>
        <p:nvSpPr>
          <p:cNvPr id="1648643" name="Rectangle 3">
            <a:extLst>
              <a:ext uri="{FF2B5EF4-FFF2-40B4-BE49-F238E27FC236}">
                <a16:creationId xmlns:a16="http://schemas.microsoft.com/office/drawing/2014/main" id="{ABEF5C16-3A45-41AB-88F0-9518FB4EE73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3A09F0-55D9-4442-9D5B-FEB55CA16074}"/>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2AA5A23A-D905-4FCC-97B9-58EA2102807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5330" name="Rectangle 2">
            <a:extLst>
              <a:ext uri="{FF2B5EF4-FFF2-40B4-BE49-F238E27FC236}">
                <a16:creationId xmlns:a16="http://schemas.microsoft.com/office/drawing/2014/main" id="{0982463E-CE89-41C3-A635-D7A3FB14E7E8}"/>
              </a:ext>
            </a:extLst>
          </p:cNvPr>
          <p:cNvSpPr>
            <a:spLocks noGrp="1" noRot="1" noChangeAspect="1" noChangeArrowheads="1" noTextEdit="1"/>
          </p:cNvSpPr>
          <p:nvPr>
            <p:ph type="sldImg"/>
          </p:nvPr>
        </p:nvSpPr>
        <p:spPr>
          <a:ln/>
        </p:spPr>
      </p:sp>
      <p:sp>
        <p:nvSpPr>
          <p:cNvPr id="1635331" name="Rectangle 3">
            <a:extLst>
              <a:ext uri="{FF2B5EF4-FFF2-40B4-BE49-F238E27FC236}">
                <a16:creationId xmlns:a16="http://schemas.microsoft.com/office/drawing/2014/main" id="{554135A3-FBC5-46E8-B590-F982FD053F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0964F8-23B3-4DEB-AC0A-51CD9CDE8E8B}"/>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90A2CAAF-3913-4155-90FB-33917088A03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6114" name="Rectangle 2">
            <a:extLst>
              <a:ext uri="{FF2B5EF4-FFF2-40B4-BE49-F238E27FC236}">
                <a16:creationId xmlns:a16="http://schemas.microsoft.com/office/drawing/2014/main" id="{24E633A9-E0A1-4CC2-A54E-B9DF9A1B3F88}"/>
              </a:ext>
            </a:extLst>
          </p:cNvPr>
          <p:cNvSpPr>
            <a:spLocks noGrp="1" noRot="1" noChangeAspect="1" noChangeArrowheads="1"/>
          </p:cNvSpPr>
          <p:nvPr>
            <p:ph type="sldImg"/>
          </p:nvPr>
        </p:nvSpPr>
        <p:spPr bwMode="auto">
          <a:xfrm>
            <a:off x="1181100" y="695325"/>
            <a:ext cx="4635500" cy="3476625"/>
          </a:xfrm>
          <a:prstGeom prst="rect">
            <a:avLst/>
          </a:prstGeom>
          <a:solidFill>
            <a:srgbClr val="FFFFFF"/>
          </a:solidFill>
          <a:ln>
            <a:solidFill>
              <a:srgbClr val="000000"/>
            </a:solidFill>
            <a:miter lim="800000"/>
            <a:headEnd/>
            <a:tailEnd/>
          </a:ln>
        </p:spPr>
      </p:sp>
      <p:sp>
        <p:nvSpPr>
          <p:cNvPr id="1626115" name="Rectangle 3">
            <a:extLst>
              <a:ext uri="{FF2B5EF4-FFF2-40B4-BE49-F238E27FC236}">
                <a16:creationId xmlns:a16="http://schemas.microsoft.com/office/drawing/2014/main" id="{56FA84C0-3378-492C-92A6-56C49EF3B994}"/>
              </a:ext>
            </a:extLst>
          </p:cNvPr>
          <p:cNvSpPr>
            <a:spLocks noGrp="1" noChangeArrowheads="1"/>
          </p:cNvSpPr>
          <p:nvPr>
            <p:ph type="body" idx="1"/>
          </p:nvPr>
        </p:nvSpPr>
        <p:spPr bwMode="auto">
          <a:xfrm>
            <a:off x="933450" y="4403725"/>
            <a:ext cx="5130800" cy="4171950"/>
          </a:xfrm>
          <a:prstGeom prst="rect">
            <a:avLst/>
          </a:prstGeom>
          <a:solidFill>
            <a:srgbClr val="FFFFFF"/>
          </a:solidFill>
          <a:ln>
            <a:solidFill>
              <a:srgbClr val="000000"/>
            </a:solidFill>
            <a:miter lim="800000"/>
            <a:headEnd/>
            <a:tailEnd/>
          </a:ln>
        </p:spPr>
        <p:txBody>
          <a:bodyPr lIns="92958" tIns="46479" rIns="92958" bIns="46479"/>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FF67E4-356D-453F-AFE4-1C1C37B6D00D}"/>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EFCB1D4C-BAD4-496A-AAC9-25B39D61C6C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8402" name="Rectangle 2">
            <a:extLst>
              <a:ext uri="{FF2B5EF4-FFF2-40B4-BE49-F238E27FC236}">
                <a16:creationId xmlns:a16="http://schemas.microsoft.com/office/drawing/2014/main" id="{0FADFF59-3612-4B85-95D8-EDA736B7600A}"/>
              </a:ext>
            </a:extLst>
          </p:cNvPr>
          <p:cNvSpPr>
            <a:spLocks noGrp="1" noRot="1" noChangeAspect="1" noChangeArrowheads="1"/>
          </p:cNvSpPr>
          <p:nvPr>
            <p:ph type="sldImg"/>
          </p:nvPr>
        </p:nvSpPr>
        <p:spPr bwMode="auto">
          <a:xfrm>
            <a:off x="1166813" y="695325"/>
            <a:ext cx="4638675" cy="3478213"/>
          </a:xfrm>
          <a:prstGeom prst="rect">
            <a:avLst/>
          </a:prstGeom>
          <a:solidFill>
            <a:srgbClr val="FFFFFF"/>
          </a:solidFill>
          <a:ln>
            <a:solidFill>
              <a:srgbClr val="000000"/>
            </a:solidFill>
            <a:miter lim="800000"/>
            <a:headEnd/>
            <a:tailEnd/>
          </a:ln>
        </p:spPr>
      </p:sp>
      <p:sp>
        <p:nvSpPr>
          <p:cNvPr id="1638403" name="Rectangle 3">
            <a:extLst>
              <a:ext uri="{FF2B5EF4-FFF2-40B4-BE49-F238E27FC236}">
                <a16:creationId xmlns:a16="http://schemas.microsoft.com/office/drawing/2014/main" id="{8BDF4E9C-21C5-49F1-8585-FD19F8F46C61}"/>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r>
              <a:rPr lang="en-US" altLang="en-US"/>
              <a:t>Additional thoughts on requirements validation.</a:t>
            </a:r>
          </a:p>
          <a:p>
            <a:r>
              <a:rPr lang="en-US" altLang="en-US"/>
              <a:t>Source: Goddard Procedures and Guidelines on Systems Engineering; GPG 7120.5; page 16</a:t>
            </a:r>
          </a:p>
          <a:p>
            <a:r>
              <a:rPr lang="en-US" altLang="en-US"/>
              <a:t>During the design phases performance predictions, trade studies, analyses are used to validate that the chosen design meets the requirements, when utilized according to the Operations Concept.</a:t>
            </a:r>
          </a:p>
          <a:p>
            <a:r>
              <a:rPr lang="en-US" altLang="en-US"/>
              <a:t>Validation also establishes requirements tracing to ensure that the higher level requirements flow to a lower level or </a:t>
            </a:r>
            <a:r>
              <a:rPr lang="en-US" altLang="en-US" b="1"/>
              <a:t>child</a:t>
            </a:r>
            <a:r>
              <a:rPr lang="en-US" altLang="en-US"/>
              <a:t> requirement. Requirements validation also makes sure that the lower level requirements have a </a:t>
            </a:r>
            <a:r>
              <a:rPr lang="en-US" altLang="en-US" b="1"/>
              <a:t>parent</a:t>
            </a:r>
            <a:r>
              <a:rPr lang="en-US" altLang="en-US"/>
              <a:t> requirement. </a:t>
            </a:r>
            <a:r>
              <a:rPr lang="en-US" altLang="en-US" b="1"/>
              <a:t>Orphan</a:t>
            </a:r>
            <a:r>
              <a:rPr lang="en-US" altLang="en-US"/>
              <a:t> requirements, ones without a higher level parent, are evaluated to determine if they are needed.</a:t>
            </a:r>
          </a:p>
          <a:p>
            <a:pPr lvl="1"/>
            <a:r>
              <a:rPr lang="en-US" altLang="en-US"/>
              <a:t>a. Requirements shall be validated to assure that the system will meet the Mission Objectives, be capable of performing the Measurement Concept, accommodate the Instrument Concept, and operates as defined in the Operations Concept.</a:t>
            </a:r>
          </a:p>
          <a:p>
            <a:pPr lvl="1"/>
            <a:r>
              <a:rPr lang="en-US" altLang="en-US"/>
              <a:t>b. Each project shall decide on the mechanism for tracking the requirements and who is responsible for the requirements flow and verification.</a:t>
            </a:r>
          </a:p>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0A7167-8F59-4BDC-97D2-90408F302036}"/>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D4E01819-BC9D-42A5-835E-4975888873E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22019" name="Rectangle 7">
            <a:extLst>
              <a:ext uri="{FF2B5EF4-FFF2-40B4-BE49-F238E27FC236}">
                <a16:creationId xmlns:a16="http://schemas.microsoft.com/office/drawing/2014/main" id="{3E7F0BEC-C775-47CF-A22E-6683837CAB82}"/>
              </a:ext>
            </a:extLst>
          </p:cNvPr>
          <p:cNvSpPr txBox="1">
            <a:spLocks noGrp="1" noChangeArrowheads="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marL="0" marR="0" lvl="0" indent="0" algn="r" defTabSz="930275" rtl="0" eaLnBrk="0" fontAlgn="base" latinLnBrk="0" hangingPunct="0">
              <a:lnSpc>
                <a:spcPct val="90000"/>
              </a:lnSpc>
              <a:spcBef>
                <a:spcPct val="0"/>
              </a:spcBef>
              <a:spcAft>
                <a:spcPct val="0"/>
              </a:spcAft>
              <a:buClrTx/>
              <a:buSzTx/>
              <a:buFontTx/>
              <a:buNone/>
              <a:tabLst/>
              <a:defRPr/>
            </a:pPr>
            <a:fld id="{2539583C-67ED-4753-B0F4-3AAAA5981BD0}" type="slidenum">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0275" rtl="0" eaLnBrk="0" fontAlgn="base" latinLnBrk="0" hangingPunct="0">
                <a:lnSpc>
                  <a:spcPct val="90000"/>
                </a:lnSpc>
                <a:spcBef>
                  <a:spcPct val="0"/>
                </a:spcBef>
                <a:spcAft>
                  <a:spcPct val="0"/>
                </a:spcAft>
                <a:buClrTx/>
                <a:buSzTx/>
                <a:buFontTx/>
                <a:buNone/>
                <a:tabLst/>
                <a:defRPr/>
              </a:pPr>
              <a:t>23</a:t>
            </a:fld>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22020" name="Rectangle 2">
            <a:extLst>
              <a:ext uri="{FF2B5EF4-FFF2-40B4-BE49-F238E27FC236}">
                <a16:creationId xmlns:a16="http://schemas.microsoft.com/office/drawing/2014/main" id="{FDDAC828-724D-41AB-9370-3A38CFBD283F}"/>
              </a:ext>
            </a:extLst>
          </p:cNvPr>
          <p:cNvSpPr>
            <a:spLocks noGrp="1" noRot="1" noChangeAspect="1" noChangeArrowheads="1" noTextEdit="1"/>
          </p:cNvSpPr>
          <p:nvPr>
            <p:ph type="sldImg"/>
          </p:nvPr>
        </p:nvSpPr>
        <p:spPr bwMode="auto">
          <a:xfrm>
            <a:off x="855663" y="498475"/>
            <a:ext cx="5207000" cy="3905250"/>
          </a:xfrm>
          <a:prstGeom prst="rect">
            <a:avLst/>
          </a:prstGeom>
          <a:solidFill>
            <a:srgbClr val="FFFFFF"/>
          </a:solidFill>
          <a:ln>
            <a:solidFill>
              <a:srgbClr val="000000"/>
            </a:solidFill>
            <a:miter lim="800000"/>
            <a:headEnd/>
            <a:tailEnd/>
          </a:ln>
        </p:spPr>
      </p:sp>
      <p:sp>
        <p:nvSpPr>
          <p:cNvPr id="1622021" name="Rectangle 3">
            <a:extLst>
              <a:ext uri="{FF2B5EF4-FFF2-40B4-BE49-F238E27FC236}">
                <a16:creationId xmlns:a16="http://schemas.microsoft.com/office/drawing/2014/main" id="{1479471A-336F-493E-80CE-2766BE3AF168}"/>
              </a:ext>
            </a:extLst>
          </p:cNvPr>
          <p:cNvSpPr>
            <a:spLocks noGrp="1" noChangeArrowheads="1"/>
          </p:cNvSpPr>
          <p:nvPr>
            <p:ph type="body" idx="1"/>
          </p:nvPr>
        </p:nvSpPr>
        <p:spPr bwMode="auto">
          <a:xfrm>
            <a:off x="933450" y="4637088"/>
            <a:ext cx="5130800" cy="41687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197" tIns="46099" rIns="92197" bIns="46099"/>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D8B7F1-9061-497A-84C9-FC677D7AD07B}"/>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1AB84C78-916A-473B-B679-A9BA2F30322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43522" name="Rectangle 2">
            <a:extLst>
              <a:ext uri="{FF2B5EF4-FFF2-40B4-BE49-F238E27FC236}">
                <a16:creationId xmlns:a16="http://schemas.microsoft.com/office/drawing/2014/main" id="{C0A05476-5FEB-4A03-A5E4-676F0B32BE2D}"/>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643523" name="Rectangle 3">
            <a:extLst>
              <a:ext uri="{FF2B5EF4-FFF2-40B4-BE49-F238E27FC236}">
                <a16:creationId xmlns:a16="http://schemas.microsoft.com/office/drawing/2014/main" id="{1CA2FB8F-7798-429B-90F0-21023AEF7D03}"/>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r>
              <a:rPr lang="en-US" altLang="en-US" sz="1300">
                <a:solidFill>
                  <a:srgbClr val="000000"/>
                </a:solidFill>
                <a:latin typeface="Lucida Grande" pitchFamily="28" charset="0"/>
              </a:rPr>
              <a:t>Requirements validation definition from: Requirements Development, Verification and Validation Exhibited in Famous Failures; Bahill and Henderson; Systems Engineering, 8(1):1-14, 2005.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9DDE59-143F-4AD2-9046-3D9BEBEFAF6A}"/>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7ECFC489-BEF9-4068-865F-FFF78D23641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74914" name="Rectangle 2">
            <a:extLst>
              <a:ext uri="{FF2B5EF4-FFF2-40B4-BE49-F238E27FC236}">
                <a16:creationId xmlns:a16="http://schemas.microsoft.com/office/drawing/2014/main" id="{CE4B363E-0C69-4D50-90AC-22E6AA90CFE7}"/>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74915" name="Rectangle 3">
            <a:extLst>
              <a:ext uri="{FF2B5EF4-FFF2-40B4-BE49-F238E27FC236}">
                <a16:creationId xmlns:a16="http://schemas.microsoft.com/office/drawing/2014/main" id="{4A92483B-749D-4685-B4E2-37A1662581BC}"/>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r>
              <a:rPr lang="en-US" altLang="en-US" sz="1300">
                <a:solidFill>
                  <a:srgbClr val="000000"/>
                </a:solidFill>
                <a:latin typeface="Lucida Grande" pitchFamily="28" charset="0"/>
              </a:rPr>
              <a:t>SMART Requirements; Mike Mannion, Barry Keepence; ACM SIGSOFT, SE Notes Vol 20, No. 2, April 1995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94DAA4-5B77-4A11-9C96-458E683B66C1}"/>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CD1CB44-1D7F-4E10-BF71-6EB2D112B6B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88226" name="Rectangle 2">
            <a:extLst>
              <a:ext uri="{FF2B5EF4-FFF2-40B4-BE49-F238E27FC236}">
                <a16:creationId xmlns:a16="http://schemas.microsoft.com/office/drawing/2014/main" id="{C8444CEB-5095-42CF-B095-C642A0D15264}"/>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88227" name="Rectangle 3">
            <a:extLst>
              <a:ext uri="{FF2B5EF4-FFF2-40B4-BE49-F238E27FC236}">
                <a16:creationId xmlns:a16="http://schemas.microsoft.com/office/drawing/2014/main" id="{85693977-728A-461D-9BA2-1ECFD39D78E3}"/>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977090-0BC1-4B15-86DE-5F54F5E114E9}"/>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44518768-FB6E-4B8F-B129-294800A698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90274" name="Rectangle 2">
            <a:extLst>
              <a:ext uri="{FF2B5EF4-FFF2-40B4-BE49-F238E27FC236}">
                <a16:creationId xmlns:a16="http://schemas.microsoft.com/office/drawing/2014/main" id="{D8482597-A481-476C-8FBD-3C1C07AD7DF2}"/>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90275" name="Rectangle 3">
            <a:extLst>
              <a:ext uri="{FF2B5EF4-FFF2-40B4-BE49-F238E27FC236}">
                <a16:creationId xmlns:a16="http://schemas.microsoft.com/office/drawing/2014/main" id="{08D479F0-5366-40D6-BAA1-A1ADD8C901BF}"/>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3A75E9-93F8-46A0-BEED-A3CD86740C59}"/>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189D97B2-4536-4D1C-853F-94DB37BAE925}"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92322" name="Rectangle 2">
            <a:extLst>
              <a:ext uri="{FF2B5EF4-FFF2-40B4-BE49-F238E27FC236}">
                <a16:creationId xmlns:a16="http://schemas.microsoft.com/office/drawing/2014/main" id="{1B773893-4F97-481E-B722-FC9AAE5DCA13}"/>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92323" name="Rectangle 3">
            <a:extLst>
              <a:ext uri="{FF2B5EF4-FFF2-40B4-BE49-F238E27FC236}">
                <a16:creationId xmlns:a16="http://schemas.microsoft.com/office/drawing/2014/main" id="{184B03E0-3537-4CAC-95E9-B8057DE7FFE9}"/>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r>
              <a:rPr lang="en-US" altLang="en-US"/>
              <a:t>Compliance Automation or Ivy Hooks?</a:t>
            </a:r>
          </a:p>
          <a:p>
            <a:r>
              <a:rPr lang="en-US" altLang="en-US"/>
              <a:t>Supplementary reading suggestion: PRODUCT REQUIREMENTS DEVELOPMENT AND MANAGEMENT PROCEDURE; Langley LMS-Pilot Procedure PRDM; Revision: R3 V1; 11/16/04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8DAE58-E622-4F0C-AF4D-A9D2106345A7}"/>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34058F60-69EB-4177-B2C8-E89C070A4C6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94370" name="Rectangle 2">
            <a:extLst>
              <a:ext uri="{FF2B5EF4-FFF2-40B4-BE49-F238E27FC236}">
                <a16:creationId xmlns:a16="http://schemas.microsoft.com/office/drawing/2014/main" id="{947C42F1-E5E1-461B-9B73-EA2D3F04821A}"/>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94371" name="Rectangle 3">
            <a:extLst>
              <a:ext uri="{FF2B5EF4-FFF2-40B4-BE49-F238E27FC236}">
                <a16:creationId xmlns:a16="http://schemas.microsoft.com/office/drawing/2014/main" id="{B902C820-4564-4306-8919-A19121DDA784}"/>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r>
              <a:rPr lang="en-US" altLang="en-US"/>
              <a:t>The aircraft shall meet the operation requirements with a single engine out.</a:t>
            </a:r>
          </a:p>
          <a:p>
            <a:endParaRPr lang="en-US" altLang="en-US"/>
          </a:p>
          <a:p>
            <a:r>
              <a:rPr lang="en-US" altLang="en-US"/>
              <a:t>The system shall allow a change of thread selection during operations.</a:t>
            </a:r>
          </a:p>
          <a:p>
            <a:endParaRPr lang="en-US" altLang="en-US"/>
          </a:p>
          <a:p>
            <a:r>
              <a:rPr lang="en-US" altLang="en-US"/>
              <a:t>The system shall have a lifetime of at least three years.</a:t>
            </a:r>
          </a:p>
          <a:p>
            <a:endParaRPr lang="en-US" altLang="en-US"/>
          </a:p>
          <a:p>
            <a:r>
              <a:rPr lang="en-US" altLang="en-US"/>
              <a:t>The software shall display data as described in ICD 2345 Table 3.1.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730969-A72F-41F8-A103-5FF221B430CF}"/>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1C562D1E-9321-4C71-AC4A-ED02849BB6C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96418" name="Rectangle 2">
            <a:extLst>
              <a:ext uri="{FF2B5EF4-FFF2-40B4-BE49-F238E27FC236}">
                <a16:creationId xmlns:a16="http://schemas.microsoft.com/office/drawing/2014/main" id="{097FAC47-0662-4D87-9A0A-CD131843E4B3}"/>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96419" name="Rectangle 3">
            <a:extLst>
              <a:ext uri="{FF2B5EF4-FFF2-40B4-BE49-F238E27FC236}">
                <a16:creationId xmlns:a16="http://schemas.microsoft.com/office/drawing/2014/main" id="{8101D6CD-FB5B-4766-AA69-CEFA5A4BB1B4}"/>
              </a:ext>
            </a:extLst>
          </p:cNvPr>
          <p:cNvSpPr>
            <a:spLocks noGrp="1" noChangeArrowheads="1"/>
          </p:cNvSpPr>
          <p:nvPr>
            <p:ph type="body" idx="1"/>
          </p:nvPr>
        </p:nvSpPr>
        <p:spPr bwMode="auto">
          <a:xfrm>
            <a:off x="908050" y="43132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3D8844-5323-4083-8EF4-22DB3785217B}"/>
              </a:ext>
            </a:extLst>
          </p:cNvPr>
          <p:cNvSpPr>
            <a:spLocks noGrp="1" noChangeArrowheads="1"/>
          </p:cNvSpPr>
          <p:nvPr>
            <p:ph type="sldNum" sz="quarter" idx="5"/>
          </p:nvPr>
        </p:nvSpPr>
        <p:spPr>
          <a:ln/>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B23A0161-3638-4E66-9FE2-206A47FE6DCF}"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98466" name="Rectangle 2">
            <a:extLst>
              <a:ext uri="{FF2B5EF4-FFF2-40B4-BE49-F238E27FC236}">
                <a16:creationId xmlns:a16="http://schemas.microsoft.com/office/drawing/2014/main" id="{0BAF4747-856C-41F5-9046-337A3894DED3}"/>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98467" name="Rectangle 3">
            <a:extLst>
              <a:ext uri="{FF2B5EF4-FFF2-40B4-BE49-F238E27FC236}">
                <a16:creationId xmlns:a16="http://schemas.microsoft.com/office/drawing/2014/main" id="{56825BF9-1CB0-4348-8C7D-143B3B1775C2}"/>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A284-4470-4313-92C5-190786DD65D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C25781-9780-45A1-9843-1FEBCB68496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2FC395-3936-46E4-A6A8-CC051DE9C08C}"/>
              </a:ext>
            </a:extLst>
          </p:cNvPr>
          <p:cNvSpPr>
            <a:spLocks noGrp="1"/>
          </p:cNvSpPr>
          <p:nvPr>
            <p:ph type="dt" sz="half" idx="10"/>
          </p:nvPr>
        </p:nvSpPr>
        <p:spPr/>
        <p:txBody>
          <a:bodyPr/>
          <a:lstStyle/>
          <a:p>
            <a:r>
              <a:rPr lang="en-US"/>
              <a:t>LSU rev20220131</a:t>
            </a:r>
          </a:p>
        </p:txBody>
      </p:sp>
      <p:sp>
        <p:nvSpPr>
          <p:cNvPr id="5" name="Footer Placeholder 4">
            <a:extLst>
              <a:ext uri="{FF2B5EF4-FFF2-40B4-BE49-F238E27FC236}">
                <a16:creationId xmlns:a16="http://schemas.microsoft.com/office/drawing/2014/main" id="{2477B492-BF6B-4B70-BEAF-F7CD57BF4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C0B5F-872D-48B6-AA35-01D25E7FEB2E}"/>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14943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2E71-545D-4F1C-B8C9-9CBA0EF50B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D6BCC8-032A-4149-8573-0C5CDCECD2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EF6B7-5656-46B8-914F-5EF1EA65D2B3}"/>
              </a:ext>
            </a:extLst>
          </p:cNvPr>
          <p:cNvSpPr>
            <a:spLocks noGrp="1"/>
          </p:cNvSpPr>
          <p:nvPr>
            <p:ph type="dt" sz="half" idx="10"/>
          </p:nvPr>
        </p:nvSpPr>
        <p:spPr/>
        <p:txBody>
          <a:bodyPr/>
          <a:lstStyle/>
          <a:p>
            <a:r>
              <a:rPr lang="en-US"/>
              <a:t>LSU rev20220131</a:t>
            </a:r>
          </a:p>
        </p:txBody>
      </p:sp>
      <p:sp>
        <p:nvSpPr>
          <p:cNvPr id="5" name="Footer Placeholder 4">
            <a:extLst>
              <a:ext uri="{FF2B5EF4-FFF2-40B4-BE49-F238E27FC236}">
                <a16:creationId xmlns:a16="http://schemas.microsoft.com/office/drawing/2014/main" id="{6CEA6B1E-5378-482C-A171-6AB9ADEFF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D0EA1-4852-4932-8888-1B32ACF84F2D}"/>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280465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498B1-C6F7-4161-9950-793B08B1044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FEC077-413C-4AE3-9027-F464CD613F9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ECAE5-8CCC-4254-A701-4F8A06D0797C}"/>
              </a:ext>
            </a:extLst>
          </p:cNvPr>
          <p:cNvSpPr>
            <a:spLocks noGrp="1"/>
          </p:cNvSpPr>
          <p:nvPr>
            <p:ph type="dt" sz="half" idx="10"/>
          </p:nvPr>
        </p:nvSpPr>
        <p:spPr/>
        <p:txBody>
          <a:bodyPr/>
          <a:lstStyle/>
          <a:p>
            <a:r>
              <a:rPr lang="en-US"/>
              <a:t>LSU rev20220131</a:t>
            </a:r>
          </a:p>
        </p:txBody>
      </p:sp>
      <p:sp>
        <p:nvSpPr>
          <p:cNvPr id="5" name="Footer Placeholder 4">
            <a:extLst>
              <a:ext uri="{FF2B5EF4-FFF2-40B4-BE49-F238E27FC236}">
                <a16:creationId xmlns:a16="http://schemas.microsoft.com/office/drawing/2014/main" id="{DDF411E3-CF2B-41AB-90D4-D6EED9B43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09760-127E-49E3-99B7-9AB20C8B94BB}"/>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3239329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583A-4602-4119-BB06-8DB2974E202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6B51C6-BC71-4D62-895D-62486647D99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ABB1D279-B9E2-4F42-82D6-3418A095E24F}"/>
              </a:ext>
            </a:extLst>
          </p:cNvPr>
          <p:cNvSpPr>
            <a:spLocks noGrp="1"/>
          </p:cNvSpPr>
          <p:nvPr>
            <p:ph type="sldNum" sz="quarter" idx="10"/>
          </p:nvPr>
        </p:nvSpPr>
        <p:spPr/>
        <p:txBody>
          <a:bodyPr/>
          <a:lstStyle>
            <a:lvl1pPr>
              <a:defRPr/>
            </a:lvl1pPr>
          </a:lstStyle>
          <a:p>
            <a:fld id="{1CA44684-0A22-4B17-B7E1-94F0F51135DA}" type="slidenum">
              <a:rPr lang="en-US" altLang="en-US"/>
              <a:pPr/>
              <a:t>‹#›</a:t>
            </a:fld>
            <a:endParaRPr lang="en-US" altLang="en-US"/>
          </a:p>
        </p:txBody>
      </p:sp>
      <p:sp>
        <p:nvSpPr>
          <p:cNvPr id="5" name="Date Placeholder 1">
            <a:extLst>
              <a:ext uri="{FF2B5EF4-FFF2-40B4-BE49-F238E27FC236}">
                <a16:creationId xmlns:a16="http://schemas.microsoft.com/office/drawing/2014/main" id="{5794CFC7-5E6B-4B3A-8AA1-2E5D058744A9}"/>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318156583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CE90-554E-435D-8B74-8681C0595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1AE56-3251-4112-B302-726099518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7951325-393A-4360-AA4A-9053D31DB843}"/>
              </a:ext>
            </a:extLst>
          </p:cNvPr>
          <p:cNvSpPr>
            <a:spLocks noGrp="1"/>
          </p:cNvSpPr>
          <p:nvPr>
            <p:ph type="sldNum" sz="quarter" idx="10"/>
          </p:nvPr>
        </p:nvSpPr>
        <p:spPr/>
        <p:txBody>
          <a:bodyPr/>
          <a:lstStyle>
            <a:lvl1pPr>
              <a:defRPr/>
            </a:lvl1pPr>
          </a:lstStyle>
          <a:p>
            <a:fld id="{D20954F7-C91D-4DE4-AE9A-7EAF85D5A865}" type="slidenum">
              <a:rPr lang="en-US" altLang="en-US"/>
              <a:pPr/>
              <a:t>‹#›</a:t>
            </a:fld>
            <a:endParaRPr lang="en-US" altLang="en-US"/>
          </a:p>
        </p:txBody>
      </p:sp>
      <p:sp>
        <p:nvSpPr>
          <p:cNvPr id="5" name="Date Placeholder 1">
            <a:extLst>
              <a:ext uri="{FF2B5EF4-FFF2-40B4-BE49-F238E27FC236}">
                <a16:creationId xmlns:a16="http://schemas.microsoft.com/office/drawing/2014/main" id="{B1295366-BE41-40FF-9684-DC02056A3145}"/>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2295904509"/>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D9B5-6716-44FB-B2F1-45053142058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13C384-E74E-47D9-9F43-46054109E39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4EC34B11-1717-4DDE-9058-3E145AA32AFD}"/>
              </a:ext>
            </a:extLst>
          </p:cNvPr>
          <p:cNvSpPr>
            <a:spLocks noGrp="1"/>
          </p:cNvSpPr>
          <p:nvPr>
            <p:ph type="sldNum" sz="quarter" idx="10"/>
          </p:nvPr>
        </p:nvSpPr>
        <p:spPr/>
        <p:txBody>
          <a:bodyPr/>
          <a:lstStyle>
            <a:lvl1pPr>
              <a:defRPr/>
            </a:lvl1pPr>
          </a:lstStyle>
          <a:p>
            <a:fld id="{E98C30CB-1D7F-4009-B99F-5EC5334E03AD}" type="slidenum">
              <a:rPr lang="en-US" altLang="en-US"/>
              <a:pPr/>
              <a:t>‹#›</a:t>
            </a:fld>
            <a:endParaRPr lang="en-US" altLang="en-US"/>
          </a:p>
        </p:txBody>
      </p:sp>
    </p:spTree>
    <p:extLst>
      <p:ext uri="{BB962C8B-B14F-4D97-AF65-F5344CB8AC3E}">
        <p14:creationId xmlns:p14="http://schemas.microsoft.com/office/powerpoint/2010/main" val="474939824"/>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E203-3839-4021-9311-CE152CAD4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9E752F-2DC7-4C64-B883-0E7A01D67F1C}"/>
              </a:ext>
            </a:extLst>
          </p:cNvPr>
          <p:cNvSpPr>
            <a:spLocks noGrp="1"/>
          </p:cNvSpPr>
          <p:nvPr>
            <p:ph sz="half" idx="1"/>
          </p:nvPr>
        </p:nvSpPr>
        <p:spPr>
          <a:xfrm>
            <a:off x="6858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FBD40-6944-45AC-ACB3-AC0ED3656F6B}"/>
              </a:ext>
            </a:extLst>
          </p:cNvPr>
          <p:cNvSpPr>
            <a:spLocks noGrp="1"/>
          </p:cNvSpPr>
          <p:nvPr>
            <p:ph sz="half" idx="2"/>
          </p:nvPr>
        </p:nvSpPr>
        <p:spPr>
          <a:xfrm>
            <a:off x="46482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E7DF962-FE12-4656-929C-98884E8C615B}"/>
              </a:ext>
            </a:extLst>
          </p:cNvPr>
          <p:cNvSpPr>
            <a:spLocks noGrp="1"/>
          </p:cNvSpPr>
          <p:nvPr>
            <p:ph type="sldNum" sz="quarter" idx="10"/>
          </p:nvPr>
        </p:nvSpPr>
        <p:spPr/>
        <p:txBody>
          <a:bodyPr/>
          <a:lstStyle>
            <a:lvl1pPr>
              <a:defRPr/>
            </a:lvl1pPr>
          </a:lstStyle>
          <a:p>
            <a:fld id="{8DCEF657-A301-4384-ADF7-C1683E3299CE}" type="slidenum">
              <a:rPr lang="en-US" altLang="en-US"/>
              <a:pPr/>
              <a:t>‹#›</a:t>
            </a:fld>
            <a:endParaRPr lang="en-US" altLang="en-US"/>
          </a:p>
        </p:txBody>
      </p:sp>
      <p:sp>
        <p:nvSpPr>
          <p:cNvPr id="6" name="Date Placeholder 1">
            <a:extLst>
              <a:ext uri="{FF2B5EF4-FFF2-40B4-BE49-F238E27FC236}">
                <a16:creationId xmlns:a16="http://schemas.microsoft.com/office/drawing/2014/main" id="{93FF65BF-79B2-4B7B-9DEB-CD23066ECB20}"/>
              </a:ext>
            </a:extLst>
          </p:cNvPr>
          <p:cNvSpPr>
            <a:spLocks noGrp="1"/>
          </p:cNvSpPr>
          <p:nvPr>
            <p:ph type="dt" sz="half" idx="11"/>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1395494658"/>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BFC0-E1B3-48FA-9BAB-CC2E9AD3EED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E013A-81DB-4C23-A1DE-8B71E4BFB5B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AC55F-ED0D-4AFC-92DF-0638BA33932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152950-A897-46DD-8A6F-685A4AC6C02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7B6C1E-2034-4BA2-ABEC-A7E3C72A6E3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F59EF94-BAAD-4006-8278-9C231B059243}"/>
              </a:ext>
            </a:extLst>
          </p:cNvPr>
          <p:cNvSpPr>
            <a:spLocks noGrp="1"/>
          </p:cNvSpPr>
          <p:nvPr>
            <p:ph type="sldNum" sz="quarter" idx="10"/>
          </p:nvPr>
        </p:nvSpPr>
        <p:spPr/>
        <p:txBody>
          <a:bodyPr/>
          <a:lstStyle>
            <a:lvl1pPr>
              <a:defRPr/>
            </a:lvl1pPr>
          </a:lstStyle>
          <a:p>
            <a:fld id="{B427CC28-B653-4F14-8199-D2C385A1BAA1}" type="slidenum">
              <a:rPr lang="en-US" altLang="en-US"/>
              <a:pPr/>
              <a:t>‹#›</a:t>
            </a:fld>
            <a:endParaRPr lang="en-US" altLang="en-US"/>
          </a:p>
        </p:txBody>
      </p:sp>
      <p:sp>
        <p:nvSpPr>
          <p:cNvPr id="8" name="Date Placeholder 1">
            <a:extLst>
              <a:ext uri="{FF2B5EF4-FFF2-40B4-BE49-F238E27FC236}">
                <a16:creationId xmlns:a16="http://schemas.microsoft.com/office/drawing/2014/main" id="{DAC2332C-8567-4A58-8832-DDD86039CA43}"/>
              </a:ext>
            </a:extLst>
          </p:cNvPr>
          <p:cNvSpPr>
            <a:spLocks noGrp="1"/>
          </p:cNvSpPr>
          <p:nvPr>
            <p:ph type="dt" sz="half" idx="11"/>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1795275062"/>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D868-595B-489C-990D-ED2E2ED7812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18ADC66-37AA-4D40-9979-5719FB94F1C0}"/>
              </a:ext>
            </a:extLst>
          </p:cNvPr>
          <p:cNvSpPr>
            <a:spLocks noGrp="1"/>
          </p:cNvSpPr>
          <p:nvPr>
            <p:ph type="sldNum" sz="quarter" idx="10"/>
          </p:nvPr>
        </p:nvSpPr>
        <p:spPr/>
        <p:txBody>
          <a:bodyPr/>
          <a:lstStyle>
            <a:lvl1pPr>
              <a:defRPr/>
            </a:lvl1pPr>
          </a:lstStyle>
          <a:p>
            <a:fld id="{38674DC1-FF71-4AA8-B6B8-ECFC71C9ECC6}" type="slidenum">
              <a:rPr lang="en-US" altLang="en-US"/>
              <a:pPr/>
              <a:t>‹#›</a:t>
            </a:fld>
            <a:endParaRPr lang="en-US" altLang="en-US"/>
          </a:p>
        </p:txBody>
      </p:sp>
      <p:sp>
        <p:nvSpPr>
          <p:cNvPr id="4" name="Date Placeholder 1">
            <a:extLst>
              <a:ext uri="{FF2B5EF4-FFF2-40B4-BE49-F238E27FC236}">
                <a16:creationId xmlns:a16="http://schemas.microsoft.com/office/drawing/2014/main" id="{13246244-1E9A-407B-8BB7-A38F95E63B67}"/>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2645004085"/>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3FA922-50D9-4F33-8C9F-25F3147D4ED2}"/>
              </a:ext>
            </a:extLst>
          </p:cNvPr>
          <p:cNvSpPr>
            <a:spLocks noGrp="1"/>
          </p:cNvSpPr>
          <p:nvPr>
            <p:ph type="sldNum" sz="quarter" idx="10"/>
          </p:nvPr>
        </p:nvSpPr>
        <p:spPr/>
        <p:txBody>
          <a:bodyPr/>
          <a:lstStyle>
            <a:lvl1pPr>
              <a:defRPr/>
            </a:lvl1pPr>
          </a:lstStyle>
          <a:p>
            <a:fld id="{6E2B97F6-FFC1-426E-A57A-5E7F7A73D11F}" type="slidenum">
              <a:rPr lang="en-US" altLang="en-US"/>
              <a:pPr/>
              <a:t>‹#›</a:t>
            </a:fld>
            <a:endParaRPr lang="en-US" altLang="en-US"/>
          </a:p>
        </p:txBody>
      </p:sp>
      <p:sp>
        <p:nvSpPr>
          <p:cNvPr id="3" name="Date Placeholder 1">
            <a:extLst>
              <a:ext uri="{FF2B5EF4-FFF2-40B4-BE49-F238E27FC236}">
                <a16:creationId xmlns:a16="http://schemas.microsoft.com/office/drawing/2014/main" id="{A0ACB2B6-A087-472D-B0E6-2C4FBC80DE4F}"/>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684654395"/>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97AA-2A36-4992-8503-18233CB6CB0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77545C-EDCB-46EA-9FDB-5BF9B7CA2FF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56E8BD-0A1C-4C9C-8D34-31C39D48796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9B610E5-B216-4483-BBF7-C0097A78D772}"/>
              </a:ext>
            </a:extLst>
          </p:cNvPr>
          <p:cNvSpPr>
            <a:spLocks noGrp="1"/>
          </p:cNvSpPr>
          <p:nvPr>
            <p:ph type="sldNum" sz="quarter" idx="10"/>
          </p:nvPr>
        </p:nvSpPr>
        <p:spPr/>
        <p:txBody>
          <a:bodyPr/>
          <a:lstStyle>
            <a:lvl1pPr>
              <a:defRPr/>
            </a:lvl1pPr>
          </a:lstStyle>
          <a:p>
            <a:fld id="{F6962F33-B7C1-470D-9E28-ADEB8E1697BF}" type="slidenum">
              <a:rPr lang="en-US" altLang="en-US"/>
              <a:pPr/>
              <a:t>‹#›</a:t>
            </a:fld>
            <a:endParaRPr lang="en-US" altLang="en-US"/>
          </a:p>
        </p:txBody>
      </p:sp>
      <p:sp>
        <p:nvSpPr>
          <p:cNvPr id="6" name="Date Placeholder 1">
            <a:extLst>
              <a:ext uri="{FF2B5EF4-FFF2-40B4-BE49-F238E27FC236}">
                <a16:creationId xmlns:a16="http://schemas.microsoft.com/office/drawing/2014/main" id="{4BBD7EA8-EDA8-4296-80B6-1F2E7280CE97}"/>
              </a:ext>
            </a:extLst>
          </p:cNvPr>
          <p:cNvSpPr>
            <a:spLocks noGrp="1"/>
          </p:cNvSpPr>
          <p:nvPr>
            <p:ph type="dt" sz="half" idx="11"/>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174444911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849F-052B-4E35-B83E-21F437175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F03F33-639A-434A-855F-E5080D0143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12948-6E52-41A3-AAE1-0398C7BC049E}"/>
              </a:ext>
            </a:extLst>
          </p:cNvPr>
          <p:cNvSpPr>
            <a:spLocks noGrp="1"/>
          </p:cNvSpPr>
          <p:nvPr>
            <p:ph type="dt" sz="half" idx="10"/>
          </p:nvPr>
        </p:nvSpPr>
        <p:spPr/>
        <p:txBody>
          <a:bodyPr/>
          <a:lstStyle/>
          <a:p>
            <a:r>
              <a:rPr lang="en-US"/>
              <a:t>LSU rev20220131</a:t>
            </a:r>
          </a:p>
        </p:txBody>
      </p:sp>
      <p:sp>
        <p:nvSpPr>
          <p:cNvPr id="5" name="Footer Placeholder 4">
            <a:extLst>
              <a:ext uri="{FF2B5EF4-FFF2-40B4-BE49-F238E27FC236}">
                <a16:creationId xmlns:a16="http://schemas.microsoft.com/office/drawing/2014/main" id="{396D4223-0BE7-4652-97FE-14C7FAC60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6D5C7-4961-481B-ACCD-995E3798E9B4}"/>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2469900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5C2-21EF-4C80-B2B5-63A688A195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3F41CF-1AA4-49A0-9D77-5DC20437A27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DE4E86-638E-40E5-981B-EC5FFD46CCC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C3532BF5-FC69-4542-8E59-CA7B31E30E64}"/>
              </a:ext>
            </a:extLst>
          </p:cNvPr>
          <p:cNvSpPr>
            <a:spLocks noGrp="1"/>
          </p:cNvSpPr>
          <p:nvPr>
            <p:ph type="sldNum" sz="quarter" idx="10"/>
          </p:nvPr>
        </p:nvSpPr>
        <p:spPr/>
        <p:txBody>
          <a:bodyPr/>
          <a:lstStyle>
            <a:lvl1pPr>
              <a:defRPr/>
            </a:lvl1pPr>
          </a:lstStyle>
          <a:p>
            <a:fld id="{F1BAF6A3-A61C-4A59-8810-85804C74671D}" type="slidenum">
              <a:rPr lang="en-US" altLang="en-US"/>
              <a:pPr/>
              <a:t>‹#›</a:t>
            </a:fld>
            <a:endParaRPr lang="en-US" altLang="en-US"/>
          </a:p>
        </p:txBody>
      </p:sp>
      <p:sp>
        <p:nvSpPr>
          <p:cNvPr id="6" name="Date Placeholder 1">
            <a:extLst>
              <a:ext uri="{FF2B5EF4-FFF2-40B4-BE49-F238E27FC236}">
                <a16:creationId xmlns:a16="http://schemas.microsoft.com/office/drawing/2014/main" id="{51C87477-0A6A-4955-B3E2-217D78725DCA}"/>
              </a:ext>
            </a:extLst>
          </p:cNvPr>
          <p:cNvSpPr>
            <a:spLocks noGrp="1"/>
          </p:cNvSpPr>
          <p:nvPr>
            <p:ph type="dt" sz="half" idx="11"/>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168045131"/>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BFA5-05C1-4B28-9848-3AB04650BB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97C211-537F-438B-A501-D0D64FEF35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0048BFC-C677-480B-9064-7C0D336F5540}"/>
              </a:ext>
            </a:extLst>
          </p:cNvPr>
          <p:cNvSpPr>
            <a:spLocks noGrp="1"/>
          </p:cNvSpPr>
          <p:nvPr>
            <p:ph type="sldNum" sz="quarter" idx="10"/>
          </p:nvPr>
        </p:nvSpPr>
        <p:spPr/>
        <p:txBody>
          <a:bodyPr/>
          <a:lstStyle>
            <a:lvl1pPr>
              <a:defRPr/>
            </a:lvl1pPr>
          </a:lstStyle>
          <a:p>
            <a:fld id="{D44A2B34-DFCC-4FEF-8757-BCC53524BD78}" type="slidenum">
              <a:rPr lang="en-US" altLang="en-US"/>
              <a:pPr/>
              <a:t>‹#›</a:t>
            </a:fld>
            <a:endParaRPr lang="en-US" altLang="en-US"/>
          </a:p>
        </p:txBody>
      </p:sp>
      <p:sp>
        <p:nvSpPr>
          <p:cNvPr id="5" name="Date Placeholder 1">
            <a:extLst>
              <a:ext uri="{FF2B5EF4-FFF2-40B4-BE49-F238E27FC236}">
                <a16:creationId xmlns:a16="http://schemas.microsoft.com/office/drawing/2014/main" id="{1C136F73-70C2-4E7E-A3FC-96927A138C5A}"/>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1208987025"/>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51406-CF83-47BC-8542-7E007807804A}"/>
              </a:ext>
            </a:extLst>
          </p:cNvPr>
          <p:cNvSpPr>
            <a:spLocks noGrp="1"/>
          </p:cNvSpPr>
          <p:nvPr>
            <p:ph type="title" orient="vert"/>
          </p:nvPr>
        </p:nvSpPr>
        <p:spPr>
          <a:xfrm>
            <a:off x="6515100" y="114300"/>
            <a:ext cx="1943100" cy="61341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65FE2-C302-4E8E-B860-F27410A95FC3}"/>
              </a:ext>
            </a:extLst>
          </p:cNvPr>
          <p:cNvSpPr>
            <a:spLocks noGrp="1"/>
          </p:cNvSpPr>
          <p:nvPr>
            <p:ph type="body" orient="vert" idx="1"/>
          </p:nvPr>
        </p:nvSpPr>
        <p:spPr>
          <a:xfrm>
            <a:off x="685800" y="114300"/>
            <a:ext cx="5676900" cy="6134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081EB48-22F7-410A-BBB5-273FD4FB2D1F}"/>
              </a:ext>
            </a:extLst>
          </p:cNvPr>
          <p:cNvSpPr>
            <a:spLocks noGrp="1"/>
          </p:cNvSpPr>
          <p:nvPr>
            <p:ph type="sldNum" sz="quarter" idx="10"/>
          </p:nvPr>
        </p:nvSpPr>
        <p:spPr/>
        <p:txBody>
          <a:bodyPr/>
          <a:lstStyle>
            <a:lvl1pPr>
              <a:defRPr/>
            </a:lvl1pPr>
          </a:lstStyle>
          <a:p>
            <a:fld id="{B25FF80A-E7F1-4094-9498-1A3EBAB57F5C}" type="slidenum">
              <a:rPr lang="en-US" altLang="en-US"/>
              <a:pPr/>
              <a:t>‹#›</a:t>
            </a:fld>
            <a:endParaRPr lang="en-US" altLang="en-US"/>
          </a:p>
        </p:txBody>
      </p:sp>
      <p:sp>
        <p:nvSpPr>
          <p:cNvPr id="5" name="Date Placeholder 1">
            <a:extLst>
              <a:ext uri="{FF2B5EF4-FFF2-40B4-BE49-F238E27FC236}">
                <a16:creationId xmlns:a16="http://schemas.microsoft.com/office/drawing/2014/main" id="{ACCD2472-0DF4-4E3F-A4E0-9A9376961675}"/>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402290988"/>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3209-5087-4F09-B9C5-A57731677F5A}"/>
              </a:ext>
            </a:extLst>
          </p:cNvPr>
          <p:cNvSpPr>
            <a:spLocks noGrp="1"/>
          </p:cNvSpPr>
          <p:nvPr>
            <p:ph type="title"/>
          </p:nvPr>
        </p:nvSpPr>
        <p:spPr>
          <a:xfrm>
            <a:off x="1141413" y="114300"/>
            <a:ext cx="6284912" cy="4572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623368A0-A9BA-4D1A-8E02-802E607F27A4}"/>
              </a:ext>
            </a:extLst>
          </p:cNvPr>
          <p:cNvSpPr>
            <a:spLocks noGrp="1"/>
          </p:cNvSpPr>
          <p:nvPr>
            <p:ph type="clipArt" sz="half" idx="1"/>
          </p:nvPr>
        </p:nvSpPr>
        <p:spPr>
          <a:xfrm>
            <a:off x="685800" y="838200"/>
            <a:ext cx="3810000" cy="5410200"/>
          </a:xfrm>
        </p:spPr>
        <p:txBody>
          <a:bodyPr/>
          <a:lstStyle/>
          <a:p>
            <a:endParaRPr lang="en-US"/>
          </a:p>
        </p:txBody>
      </p:sp>
      <p:sp>
        <p:nvSpPr>
          <p:cNvPr id="4" name="Text Placeholder 3">
            <a:extLst>
              <a:ext uri="{FF2B5EF4-FFF2-40B4-BE49-F238E27FC236}">
                <a16:creationId xmlns:a16="http://schemas.microsoft.com/office/drawing/2014/main" id="{8260D318-7D7C-4849-BB12-4EABB87EF59B}"/>
              </a:ext>
            </a:extLst>
          </p:cNvPr>
          <p:cNvSpPr>
            <a:spLocks noGrp="1"/>
          </p:cNvSpPr>
          <p:nvPr>
            <p:ph type="body" sz="half" idx="2"/>
          </p:nvPr>
        </p:nvSpPr>
        <p:spPr>
          <a:xfrm>
            <a:off x="46482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7A1CC523-B5AA-44FD-A0D5-0ADC6B6BD9D7}"/>
              </a:ext>
            </a:extLst>
          </p:cNvPr>
          <p:cNvSpPr>
            <a:spLocks noGrp="1"/>
          </p:cNvSpPr>
          <p:nvPr>
            <p:ph type="sldNum" sz="quarter" idx="10"/>
          </p:nvPr>
        </p:nvSpPr>
        <p:spPr>
          <a:xfrm>
            <a:off x="7239000" y="6632575"/>
            <a:ext cx="1905000" cy="225425"/>
          </a:xfrm>
        </p:spPr>
        <p:txBody>
          <a:bodyPr/>
          <a:lstStyle>
            <a:lvl1pPr>
              <a:defRPr/>
            </a:lvl1pPr>
          </a:lstStyle>
          <a:p>
            <a:fld id="{A839A94E-5353-4E1B-A073-6B010876D0AB}" type="slidenum">
              <a:rPr lang="en-US" altLang="en-US"/>
              <a:pPr/>
              <a:t>‹#›</a:t>
            </a:fld>
            <a:endParaRPr lang="en-US" altLang="en-US"/>
          </a:p>
        </p:txBody>
      </p:sp>
      <p:sp>
        <p:nvSpPr>
          <p:cNvPr id="6" name="Date Placeholder 1">
            <a:extLst>
              <a:ext uri="{FF2B5EF4-FFF2-40B4-BE49-F238E27FC236}">
                <a16:creationId xmlns:a16="http://schemas.microsoft.com/office/drawing/2014/main" id="{01B30E7C-7CE7-4B18-B521-4321B5BA95F1}"/>
              </a:ext>
            </a:extLst>
          </p:cNvPr>
          <p:cNvSpPr>
            <a:spLocks noGrp="1"/>
          </p:cNvSpPr>
          <p:nvPr>
            <p:ph type="dt" sz="half" idx="11"/>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2850547286"/>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22EA-96A7-4239-A746-C335DA869D1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9E1952-6023-496B-9DB3-F4CCD94EB1B5}"/>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8821D5-F7AA-48BD-B812-B7A549051A86}"/>
              </a:ext>
            </a:extLst>
          </p:cNvPr>
          <p:cNvSpPr>
            <a:spLocks noGrp="1"/>
          </p:cNvSpPr>
          <p:nvPr>
            <p:ph type="dt" sz="half" idx="10"/>
          </p:nvPr>
        </p:nvSpPr>
        <p:spPr/>
        <p:txBody>
          <a:bodyPr/>
          <a:lstStyle/>
          <a:p>
            <a:r>
              <a:rPr lang="en-US"/>
              <a:t>LSU rev20220131</a:t>
            </a:r>
          </a:p>
        </p:txBody>
      </p:sp>
      <p:sp>
        <p:nvSpPr>
          <p:cNvPr id="5" name="Footer Placeholder 4">
            <a:extLst>
              <a:ext uri="{FF2B5EF4-FFF2-40B4-BE49-F238E27FC236}">
                <a16:creationId xmlns:a16="http://schemas.microsoft.com/office/drawing/2014/main" id="{91C2945B-41E8-4160-9FFF-9178DCB4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DB5DA-7075-4CF7-BBF6-5246F58593DE}"/>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9176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0C38-ACCE-4B5A-9238-ADBF28089C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03204-43E5-4CFE-94AE-FD6589F77BD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596D32-57D4-4C47-BD56-8ECDD8F2B19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BAFB3-96B2-4978-96EE-6DFB5E504F79}"/>
              </a:ext>
            </a:extLst>
          </p:cNvPr>
          <p:cNvSpPr>
            <a:spLocks noGrp="1"/>
          </p:cNvSpPr>
          <p:nvPr>
            <p:ph type="dt" sz="half" idx="10"/>
          </p:nvPr>
        </p:nvSpPr>
        <p:spPr/>
        <p:txBody>
          <a:bodyPr/>
          <a:lstStyle/>
          <a:p>
            <a:r>
              <a:rPr lang="en-US"/>
              <a:t>LSU rev20220131</a:t>
            </a:r>
          </a:p>
        </p:txBody>
      </p:sp>
      <p:sp>
        <p:nvSpPr>
          <p:cNvPr id="6" name="Footer Placeholder 5">
            <a:extLst>
              <a:ext uri="{FF2B5EF4-FFF2-40B4-BE49-F238E27FC236}">
                <a16:creationId xmlns:a16="http://schemas.microsoft.com/office/drawing/2014/main" id="{D0F7D9DF-4C1E-498E-AFD5-5836346210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8C981B-E736-461E-8FC5-4FE848353B89}"/>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58509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DB8D-74BA-4CD3-BA59-835F3B6CCB6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B87422-4B45-4559-AEAD-A50A9F205D9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674535-4D86-4A39-8258-70F7B5267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4B2F7D-8AB4-4DA3-BC63-CAC8CCEE60D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811FC-2E50-4E81-A166-4D940E0603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EA205F-D3A8-46DF-AF7E-14C2C45C6188}"/>
              </a:ext>
            </a:extLst>
          </p:cNvPr>
          <p:cNvSpPr>
            <a:spLocks noGrp="1"/>
          </p:cNvSpPr>
          <p:nvPr>
            <p:ph type="dt" sz="half" idx="10"/>
          </p:nvPr>
        </p:nvSpPr>
        <p:spPr/>
        <p:txBody>
          <a:bodyPr/>
          <a:lstStyle/>
          <a:p>
            <a:r>
              <a:rPr lang="en-US"/>
              <a:t>LSU rev20220131</a:t>
            </a:r>
          </a:p>
        </p:txBody>
      </p:sp>
      <p:sp>
        <p:nvSpPr>
          <p:cNvPr id="8" name="Footer Placeholder 7">
            <a:extLst>
              <a:ext uri="{FF2B5EF4-FFF2-40B4-BE49-F238E27FC236}">
                <a16:creationId xmlns:a16="http://schemas.microsoft.com/office/drawing/2014/main" id="{13A5BBB6-EAAE-47E5-90D2-5533FA2B2B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2267A2-6B54-422E-8E4D-7A1FCB90D907}"/>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134397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F2EE-8377-4D8B-B5B4-EAEC8DA83E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50C77-A494-4FC6-AF2D-4E19C2DE006A}"/>
              </a:ext>
            </a:extLst>
          </p:cNvPr>
          <p:cNvSpPr>
            <a:spLocks noGrp="1"/>
          </p:cNvSpPr>
          <p:nvPr>
            <p:ph type="dt" sz="half" idx="10"/>
          </p:nvPr>
        </p:nvSpPr>
        <p:spPr/>
        <p:txBody>
          <a:bodyPr/>
          <a:lstStyle/>
          <a:p>
            <a:r>
              <a:rPr lang="en-US"/>
              <a:t>LSU rev20220131</a:t>
            </a:r>
          </a:p>
        </p:txBody>
      </p:sp>
      <p:sp>
        <p:nvSpPr>
          <p:cNvPr id="4" name="Footer Placeholder 3">
            <a:extLst>
              <a:ext uri="{FF2B5EF4-FFF2-40B4-BE49-F238E27FC236}">
                <a16:creationId xmlns:a16="http://schemas.microsoft.com/office/drawing/2014/main" id="{B860C6CF-0583-4509-9A30-8E89CAA882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1FA36F-9DA1-4A4D-AAB0-014B9F8C8F6D}"/>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41574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84D55-452D-4C58-B35F-CF746C271888}"/>
              </a:ext>
            </a:extLst>
          </p:cNvPr>
          <p:cNvSpPr>
            <a:spLocks noGrp="1"/>
          </p:cNvSpPr>
          <p:nvPr>
            <p:ph type="dt" sz="half" idx="10"/>
          </p:nvPr>
        </p:nvSpPr>
        <p:spPr/>
        <p:txBody>
          <a:bodyPr/>
          <a:lstStyle/>
          <a:p>
            <a:r>
              <a:rPr lang="en-US"/>
              <a:t>LSU rev20220131</a:t>
            </a:r>
          </a:p>
        </p:txBody>
      </p:sp>
      <p:sp>
        <p:nvSpPr>
          <p:cNvPr id="3" name="Footer Placeholder 2">
            <a:extLst>
              <a:ext uri="{FF2B5EF4-FFF2-40B4-BE49-F238E27FC236}">
                <a16:creationId xmlns:a16="http://schemas.microsoft.com/office/drawing/2014/main" id="{0D2A703B-0E5B-4DB2-9A83-6B852434E8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045DD8-FC2B-4AAA-B60A-0F5DCE4B8BDB}"/>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64578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4DE1-B0A4-4F71-9495-40F15FAF627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281D31-D57E-4B5C-989F-100A3EB3A1F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76DC6-4EB6-48A4-B099-A559E0929CF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908D7-E266-4464-8E63-EE7CDB55DD5E}"/>
              </a:ext>
            </a:extLst>
          </p:cNvPr>
          <p:cNvSpPr>
            <a:spLocks noGrp="1"/>
          </p:cNvSpPr>
          <p:nvPr>
            <p:ph type="dt" sz="half" idx="10"/>
          </p:nvPr>
        </p:nvSpPr>
        <p:spPr/>
        <p:txBody>
          <a:bodyPr/>
          <a:lstStyle/>
          <a:p>
            <a:r>
              <a:rPr lang="en-US"/>
              <a:t>LSU rev20220131</a:t>
            </a:r>
          </a:p>
        </p:txBody>
      </p:sp>
      <p:sp>
        <p:nvSpPr>
          <p:cNvPr id="6" name="Footer Placeholder 5">
            <a:extLst>
              <a:ext uri="{FF2B5EF4-FFF2-40B4-BE49-F238E27FC236}">
                <a16:creationId xmlns:a16="http://schemas.microsoft.com/office/drawing/2014/main" id="{50F08DD6-248B-455C-8A25-536CBCAE4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6890B-D4BE-4CCB-A846-A9AC3011DFF7}"/>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261464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32FF-0D2E-4B03-AC91-7546211A7EF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44F508-79FF-42E5-B5B9-37CD54DE7CA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6C9386-2F16-4426-BD4D-951C9268528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6BFFDE-0DBE-4FB6-8C07-646CE46C02FD}"/>
              </a:ext>
            </a:extLst>
          </p:cNvPr>
          <p:cNvSpPr>
            <a:spLocks noGrp="1"/>
          </p:cNvSpPr>
          <p:nvPr>
            <p:ph type="dt" sz="half" idx="10"/>
          </p:nvPr>
        </p:nvSpPr>
        <p:spPr/>
        <p:txBody>
          <a:bodyPr/>
          <a:lstStyle/>
          <a:p>
            <a:r>
              <a:rPr lang="en-US"/>
              <a:t>LSU rev20220131</a:t>
            </a:r>
          </a:p>
        </p:txBody>
      </p:sp>
      <p:sp>
        <p:nvSpPr>
          <p:cNvPr id="6" name="Footer Placeholder 5">
            <a:extLst>
              <a:ext uri="{FF2B5EF4-FFF2-40B4-BE49-F238E27FC236}">
                <a16:creationId xmlns:a16="http://schemas.microsoft.com/office/drawing/2014/main" id="{3CC756EC-C557-470A-91A9-353FAD7DE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AC68E-3262-490A-8B5B-4F488E7368CD}"/>
              </a:ext>
            </a:extLst>
          </p:cNvPr>
          <p:cNvSpPr>
            <a:spLocks noGrp="1"/>
          </p:cNvSpPr>
          <p:nvPr>
            <p:ph type="sldNum" sz="quarter" idx="12"/>
          </p:nvPr>
        </p:nvSpPr>
        <p:spPr/>
        <p:txBody>
          <a:bodyPr/>
          <a:lstStyle/>
          <a:p>
            <a:fld id="{C58359EB-A7E7-47EF-B423-9336D435B66F}" type="slidenum">
              <a:rPr lang="en-US" smtClean="0"/>
              <a:t>‹#›</a:t>
            </a:fld>
            <a:endParaRPr lang="en-US"/>
          </a:p>
        </p:txBody>
      </p:sp>
    </p:spTree>
    <p:extLst>
      <p:ext uri="{BB962C8B-B14F-4D97-AF65-F5344CB8AC3E}">
        <p14:creationId xmlns:p14="http://schemas.microsoft.com/office/powerpoint/2010/main" val="131108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804B45-3D3C-4F92-8F90-6A753C3AB1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BB495A-C9AE-408E-AB15-E89DDFF46B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14D10-AB6B-4EAB-AB21-42D88A512CC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
        <p:nvSpPr>
          <p:cNvPr id="5" name="Footer Placeholder 4">
            <a:extLst>
              <a:ext uri="{FF2B5EF4-FFF2-40B4-BE49-F238E27FC236}">
                <a16:creationId xmlns:a16="http://schemas.microsoft.com/office/drawing/2014/main" id="{E109FEDA-6E59-41F2-8A28-DE9B3321F38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1B7185-2335-4C84-809D-9283F34E8A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359EB-A7E7-47EF-B423-9336D435B66F}" type="slidenum">
              <a:rPr lang="en-US" smtClean="0"/>
              <a:t>‹#›</a:t>
            </a:fld>
            <a:endParaRPr lang="en-US"/>
          </a:p>
        </p:txBody>
      </p:sp>
    </p:spTree>
    <p:extLst>
      <p:ext uri="{BB962C8B-B14F-4D97-AF65-F5344CB8AC3E}">
        <p14:creationId xmlns:p14="http://schemas.microsoft.com/office/powerpoint/2010/main" val="1630648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0A43315-6A23-4EAE-8F7A-6FECF4B79D6B}"/>
              </a:ext>
            </a:extLst>
          </p:cNvPr>
          <p:cNvSpPr>
            <a:spLocks noGrp="1" noChangeArrowheads="1"/>
          </p:cNvSpPr>
          <p:nvPr>
            <p:ph type="title"/>
          </p:nvPr>
        </p:nvSpPr>
        <p:spPr bwMode="auto">
          <a:xfrm>
            <a:off x="1141413" y="114300"/>
            <a:ext cx="628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2A7EE7E-5DCD-456D-954D-E67E322913D4}"/>
              </a:ext>
            </a:extLst>
          </p:cNvPr>
          <p:cNvSpPr>
            <a:spLocks noGrp="1" noChangeArrowheads="1"/>
          </p:cNvSpPr>
          <p:nvPr>
            <p:ph type="body" idx="1"/>
          </p:nvPr>
        </p:nvSpPr>
        <p:spPr bwMode="auto">
          <a:xfrm>
            <a:off x="685800" y="8382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a:extLst>
              <a:ext uri="{FF2B5EF4-FFF2-40B4-BE49-F238E27FC236}">
                <a16:creationId xmlns:a16="http://schemas.microsoft.com/office/drawing/2014/main" id="{A6D56361-ABCB-44F2-AF6A-60D50E26CD22}"/>
              </a:ext>
            </a:extLst>
          </p:cNvPr>
          <p:cNvSpPr>
            <a:spLocks noChangeArrowheads="1"/>
          </p:cNvSpPr>
          <p:nvPr userDrawn="1"/>
        </p:nvSpPr>
        <p:spPr bwMode="auto">
          <a:xfrm>
            <a:off x="842963" y="685800"/>
            <a:ext cx="7543800" cy="76200"/>
          </a:xfrm>
          <a:prstGeom prst="rect">
            <a:avLst/>
          </a:prstGeom>
          <a:gradFill rotWithShape="0">
            <a:gsLst>
              <a:gs pos="0">
                <a:srgbClr val="0000CC"/>
              </a:gs>
              <a:gs pos="100000">
                <a:srgbClr val="66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1">
            <a:extLst>
              <a:ext uri="{FF2B5EF4-FFF2-40B4-BE49-F238E27FC236}">
                <a16:creationId xmlns:a16="http://schemas.microsoft.com/office/drawing/2014/main" id="{2BA6ACC6-790E-4FA6-A23E-1B45A5843950}"/>
              </a:ext>
            </a:extLst>
          </p:cNvPr>
          <p:cNvSpPr>
            <a:spLocks noGrp="1" noChangeArrowheads="1"/>
          </p:cNvSpPr>
          <p:nvPr>
            <p:ph type="sldNum" sz="quarter" idx="4"/>
          </p:nvPr>
        </p:nvSpPr>
        <p:spPr bwMode="auto">
          <a:xfrm>
            <a:off x="7239000" y="6632575"/>
            <a:ext cx="19050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vl1pPr>
          </a:lstStyle>
          <a:p>
            <a:fld id="{9318F4C9-A355-4FBD-B9C9-ED148D941FE4}" type="slidenum">
              <a:rPr lang="en-US" altLang="en-US"/>
              <a:pPr/>
              <a:t>‹#›</a:t>
            </a:fld>
            <a:endParaRPr lang="en-US" altLang="en-US"/>
          </a:p>
        </p:txBody>
      </p:sp>
      <p:sp>
        <p:nvSpPr>
          <p:cNvPr id="1051" name="Rectangle 27">
            <a:extLst>
              <a:ext uri="{FF2B5EF4-FFF2-40B4-BE49-F238E27FC236}">
                <a16:creationId xmlns:a16="http://schemas.microsoft.com/office/drawing/2014/main" id="{1E577AB0-8138-4C47-A12C-CE5A28FF444C}"/>
              </a:ext>
            </a:extLst>
          </p:cNvPr>
          <p:cNvSpPr>
            <a:spLocks noChangeArrowheads="1"/>
          </p:cNvSpPr>
          <p:nvPr userDrawn="1"/>
        </p:nvSpPr>
        <p:spPr bwMode="auto">
          <a:xfrm>
            <a:off x="0" y="6604000"/>
            <a:ext cx="3684588"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0" i="1"/>
              <a:t>Space Systems Engineering: Requirements — Writing Module</a:t>
            </a:r>
          </a:p>
        </p:txBody>
      </p:sp>
      <p:sp>
        <p:nvSpPr>
          <p:cNvPr id="2" name="Date Placeholder 1">
            <a:extLst>
              <a:ext uri="{FF2B5EF4-FFF2-40B4-BE49-F238E27FC236}">
                <a16:creationId xmlns:a16="http://schemas.microsoft.com/office/drawing/2014/main" id="{4C166444-F446-4639-B16C-B9DBA66CC2E9}"/>
              </a:ext>
            </a:extLst>
          </p:cNvPr>
          <p:cNvSpPr>
            <a:spLocks noGrp="1"/>
          </p:cNvSpPr>
          <p:nvPr>
            <p:ph type="dt" sz="half" idx="2"/>
          </p:nvPr>
        </p:nvSpPr>
        <p:spPr>
          <a:xfrm>
            <a:off x="4283869"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3342099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Click="0"/>
  <p:hf sldNum="0" hdr="0" ftr="0"/>
  <p:txStyles>
    <p:titleStyle>
      <a:lvl1pPr algn="ctr" rtl="0" fontAlgn="base">
        <a:spcBef>
          <a:spcPct val="0"/>
        </a:spcBef>
        <a:spcAft>
          <a:spcPct val="0"/>
        </a:spcAft>
        <a:defRPr sz="2400" b="1" i="1" kern="1200">
          <a:solidFill>
            <a:schemeClr val="tx2"/>
          </a:solidFill>
          <a:latin typeface="+mj-lt"/>
          <a:ea typeface="+mj-ea"/>
          <a:cs typeface="+mj-cs"/>
        </a:defRPr>
      </a:lvl1pPr>
      <a:lvl2pPr algn="ctr" rtl="0" fontAlgn="base">
        <a:spcBef>
          <a:spcPct val="0"/>
        </a:spcBef>
        <a:spcAft>
          <a:spcPct val="0"/>
        </a:spcAft>
        <a:defRPr sz="2400" b="1" i="1">
          <a:solidFill>
            <a:schemeClr val="tx2"/>
          </a:solidFill>
          <a:latin typeface="Arial" panose="020B0604020202020204" pitchFamily="34" charset="0"/>
        </a:defRPr>
      </a:lvl2pPr>
      <a:lvl3pPr algn="ctr" rtl="0" fontAlgn="base">
        <a:spcBef>
          <a:spcPct val="0"/>
        </a:spcBef>
        <a:spcAft>
          <a:spcPct val="0"/>
        </a:spcAft>
        <a:defRPr sz="2400" b="1" i="1">
          <a:solidFill>
            <a:schemeClr val="tx2"/>
          </a:solidFill>
          <a:latin typeface="Arial" panose="020B0604020202020204" pitchFamily="34" charset="0"/>
        </a:defRPr>
      </a:lvl3pPr>
      <a:lvl4pPr algn="ctr" rtl="0" fontAlgn="base">
        <a:spcBef>
          <a:spcPct val="0"/>
        </a:spcBef>
        <a:spcAft>
          <a:spcPct val="0"/>
        </a:spcAft>
        <a:defRPr sz="2400" b="1" i="1">
          <a:solidFill>
            <a:schemeClr val="tx2"/>
          </a:solidFill>
          <a:latin typeface="Arial" panose="020B0604020202020204" pitchFamily="34" charset="0"/>
        </a:defRPr>
      </a:lvl4pPr>
      <a:lvl5pPr algn="ctr" rtl="0" fontAlgn="base">
        <a:spcBef>
          <a:spcPct val="0"/>
        </a:spcBef>
        <a:spcAft>
          <a:spcPct val="0"/>
        </a:spcAft>
        <a:defRPr sz="2400" b="1" i="1">
          <a:solidFill>
            <a:schemeClr val="tx2"/>
          </a:solidFill>
          <a:latin typeface="Arial" panose="020B0604020202020204" pitchFamily="34" charset="0"/>
        </a:defRPr>
      </a:lvl5pPr>
      <a:lvl6pPr marL="457200" algn="ctr" rtl="0" fontAlgn="base">
        <a:spcBef>
          <a:spcPct val="0"/>
        </a:spcBef>
        <a:spcAft>
          <a:spcPct val="0"/>
        </a:spcAft>
        <a:defRPr sz="2400" b="1" i="1">
          <a:solidFill>
            <a:schemeClr val="tx2"/>
          </a:solidFill>
          <a:latin typeface="Arial" panose="020B0604020202020204" pitchFamily="34" charset="0"/>
        </a:defRPr>
      </a:lvl6pPr>
      <a:lvl7pPr marL="914400" algn="ctr" rtl="0" fontAlgn="base">
        <a:spcBef>
          <a:spcPct val="0"/>
        </a:spcBef>
        <a:spcAft>
          <a:spcPct val="0"/>
        </a:spcAft>
        <a:defRPr sz="2400" b="1" i="1">
          <a:solidFill>
            <a:schemeClr val="tx2"/>
          </a:solidFill>
          <a:latin typeface="Arial" panose="020B0604020202020204" pitchFamily="34" charset="0"/>
        </a:defRPr>
      </a:lvl7pPr>
      <a:lvl8pPr marL="1371600" algn="ctr" rtl="0" fontAlgn="base">
        <a:spcBef>
          <a:spcPct val="0"/>
        </a:spcBef>
        <a:spcAft>
          <a:spcPct val="0"/>
        </a:spcAft>
        <a:defRPr sz="2400" b="1" i="1">
          <a:solidFill>
            <a:schemeClr val="tx2"/>
          </a:solidFill>
          <a:latin typeface="Arial" panose="020B0604020202020204" pitchFamily="34" charset="0"/>
        </a:defRPr>
      </a:lvl8pPr>
      <a:lvl9pPr marL="1828800" algn="ctr" rtl="0" fontAlgn="base">
        <a:spcBef>
          <a:spcPct val="0"/>
        </a:spcBef>
        <a:spcAft>
          <a:spcPct val="0"/>
        </a:spcAft>
        <a:defRPr sz="2400" b="1" i="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rgbClr val="CC0000"/>
        </a:buClr>
        <a:buFont typeface="Symbol" panose="05050102010706020507" pitchFamily="18" charset="2"/>
        <a:buChar char=""/>
        <a:defRPr sz="2000" kern="1200">
          <a:solidFill>
            <a:schemeClr val="tx1"/>
          </a:solidFill>
          <a:latin typeface="+mn-lt"/>
          <a:ea typeface="+mn-ea"/>
          <a:cs typeface="+mn-cs"/>
        </a:defRPr>
      </a:lvl1pPr>
      <a:lvl2pPr marL="742950" indent="-285750" algn="l" rtl="0" fontAlgn="base">
        <a:spcBef>
          <a:spcPct val="20000"/>
        </a:spcBef>
        <a:spcAft>
          <a:spcPct val="0"/>
        </a:spcAft>
        <a:buClr>
          <a:srgbClr val="FF0000"/>
        </a:buClr>
        <a:buFont typeface="Times" panose="02020603050405020304" pitchFamily="18" charset="0"/>
        <a:buChar char="•"/>
        <a:defRPr kern="1200">
          <a:solidFill>
            <a:schemeClr val="tx1"/>
          </a:solidFill>
          <a:latin typeface="+mn-lt"/>
          <a:ea typeface="+mn-ea"/>
          <a:cs typeface="+mn-cs"/>
        </a:defRPr>
      </a:lvl2pPr>
      <a:lvl3pPr marL="1143000" indent="-228600" algn="l" rtl="0" fontAlgn="base">
        <a:spcBef>
          <a:spcPct val="20000"/>
        </a:spcBef>
        <a:spcAft>
          <a:spcPct val="0"/>
        </a:spcAft>
        <a:buChar char="•"/>
        <a:defRPr sz="1600" kern="1200">
          <a:solidFill>
            <a:schemeClr val="tx1"/>
          </a:solidFill>
          <a:latin typeface="+mn-lt"/>
          <a:ea typeface="+mn-ea"/>
          <a:cs typeface="+mn-cs"/>
        </a:defRPr>
      </a:lvl3pPr>
      <a:lvl4pPr marL="1600200" indent="-228600" algn="l" rtl="0" fontAlgn="base">
        <a:spcBef>
          <a:spcPct val="20000"/>
        </a:spcBef>
        <a:spcAft>
          <a:spcPct val="0"/>
        </a:spcAft>
        <a:buChar char="–"/>
        <a:defRPr sz="14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incose.org/"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4130" name="Picture 2">
            <a:extLst>
              <a:ext uri="{FF2B5EF4-FFF2-40B4-BE49-F238E27FC236}">
                <a16:creationId xmlns:a16="http://schemas.microsoft.com/office/drawing/2014/main" id="{31626F1D-566F-4E97-A9BE-BB608855D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84131" name="Rectangle 3">
            <a:extLst>
              <a:ext uri="{FF2B5EF4-FFF2-40B4-BE49-F238E27FC236}">
                <a16:creationId xmlns:a16="http://schemas.microsoft.com/office/drawing/2014/main" id="{8DAA2611-C6B4-4385-881B-75D7CAB1E76F}"/>
              </a:ext>
            </a:extLst>
          </p:cNvPr>
          <p:cNvSpPr>
            <a:spLocks noGrp="1" noChangeArrowheads="1"/>
          </p:cNvSpPr>
          <p:nvPr>
            <p:ph type="ctrTitle"/>
          </p:nvPr>
        </p:nvSpPr>
        <p:spPr>
          <a:xfrm>
            <a:off x="215900" y="3579813"/>
            <a:ext cx="8728075" cy="771525"/>
          </a:xfrm>
        </p:spPr>
        <p:txBody>
          <a:bodyPr anchor="ctr"/>
          <a:lstStyle/>
          <a:p>
            <a:br>
              <a:rPr lang="en-US" altLang="en-US" sz="1600" dirty="0"/>
            </a:br>
            <a:endParaRPr lang="en-US" altLang="en-US" sz="1600" dirty="0"/>
          </a:p>
        </p:txBody>
      </p:sp>
      <p:sp>
        <p:nvSpPr>
          <p:cNvPr id="1584132" name="Rectangle 4">
            <a:extLst>
              <a:ext uri="{FF2B5EF4-FFF2-40B4-BE49-F238E27FC236}">
                <a16:creationId xmlns:a16="http://schemas.microsoft.com/office/drawing/2014/main" id="{6BFB77C5-F8F6-4908-AE05-ED6E879786B1}"/>
              </a:ext>
            </a:extLst>
          </p:cNvPr>
          <p:cNvSpPr>
            <a:spLocks noGrp="1" noChangeArrowheads="1"/>
          </p:cNvSpPr>
          <p:nvPr>
            <p:ph type="subTitle" idx="1"/>
          </p:nvPr>
        </p:nvSpPr>
        <p:spPr>
          <a:xfrm>
            <a:off x="1371600" y="4665663"/>
            <a:ext cx="6400800" cy="1752600"/>
          </a:xfrm>
          <a:effectLst>
            <a:outerShdw dist="35921" dir="2700000" algn="ctr" rotWithShape="0">
              <a:schemeClr val="bg2"/>
            </a:outerShdw>
          </a:effectLst>
        </p:spPr>
        <p:txBody>
          <a:bodyPr/>
          <a:lstStyle/>
          <a:p>
            <a:r>
              <a:rPr lang="en-US" altLang="en-US" sz="2000"/>
              <a:t> </a:t>
            </a:r>
            <a:endParaRPr lang="en-US" altLang="en-US" sz="1600"/>
          </a:p>
        </p:txBody>
      </p:sp>
      <p:sp>
        <p:nvSpPr>
          <p:cNvPr id="1584133" name="Rectangle 5">
            <a:extLst>
              <a:ext uri="{FF2B5EF4-FFF2-40B4-BE49-F238E27FC236}">
                <a16:creationId xmlns:a16="http://schemas.microsoft.com/office/drawing/2014/main" id="{0262F34E-C2D0-4BA9-8A18-AB77D3BF948F}"/>
              </a:ext>
            </a:extLst>
          </p:cNvPr>
          <p:cNvSpPr>
            <a:spLocks noChangeArrowheads="1"/>
          </p:cNvSpPr>
          <p:nvPr/>
        </p:nvSpPr>
        <p:spPr bwMode="auto">
          <a:xfrm>
            <a:off x="214313" y="2319338"/>
            <a:ext cx="8443912" cy="209708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2400" b="1" i="1">
                <a:solidFill>
                  <a:schemeClr val="tx2"/>
                </a:solidFill>
                <a:latin typeface="Arial" panose="020B0604020202020204" pitchFamily="34" charset="0"/>
              </a:defRPr>
            </a:lvl1pPr>
            <a:lvl2pPr algn="ctr">
              <a:defRPr sz="2400" b="1" i="1">
                <a:solidFill>
                  <a:schemeClr val="tx2"/>
                </a:solidFill>
                <a:latin typeface="Arial" panose="020B0604020202020204" pitchFamily="34" charset="0"/>
              </a:defRPr>
            </a:lvl2pPr>
            <a:lvl3pPr algn="ctr">
              <a:defRPr sz="2400" b="1" i="1">
                <a:solidFill>
                  <a:schemeClr val="tx2"/>
                </a:solidFill>
                <a:latin typeface="Arial" panose="020B0604020202020204" pitchFamily="34" charset="0"/>
              </a:defRPr>
            </a:lvl3pPr>
            <a:lvl4pPr algn="ctr">
              <a:defRPr sz="2400" b="1" i="1">
                <a:solidFill>
                  <a:schemeClr val="tx2"/>
                </a:solidFill>
                <a:latin typeface="Arial" panose="020B0604020202020204" pitchFamily="34" charset="0"/>
              </a:defRPr>
            </a:lvl4pPr>
            <a:lvl5pPr algn="ctr">
              <a:defRPr sz="2400" b="1" i="1">
                <a:solidFill>
                  <a:schemeClr val="tx2"/>
                </a:solidFill>
                <a:latin typeface="Arial" panose="020B0604020202020204" pitchFamily="34" charset="0"/>
              </a:defRPr>
            </a:lvl5pPr>
            <a:lvl6pPr marL="457200" algn="ctr" fontAlgn="base">
              <a:spcBef>
                <a:spcPct val="0"/>
              </a:spcBef>
              <a:spcAft>
                <a:spcPct val="0"/>
              </a:spcAft>
              <a:defRPr sz="2400" b="1" i="1">
                <a:solidFill>
                  <a:schemeClr val="tx2"/>
                </a:solidFill>
                <a:latin typeface="Arial" panose="020B0604020202020204" pitchFamily="34" charset="0"/>
              </a:defRPr>
            </a:lvl6pPr>
            <a:lvl7pPr marL="914400" algn="ctr" fontAlgn="base">
              <a:spcBef>
                <a:spcPct val="0"/>
              </a:spcBef>
              <a:spcAft>
                <a:spcPct val="0"/>
              </a:spcAft>
              <a:defRPr sz="2400" b="1" i="1">
                <a:solidFill>
                  <a:schemeClr val="tx2"/>
                </a:solidFill>
                <a:latin typeface="Arial" panose="020B0604020202020204" pitchFamily="34" charset="0"/>
              </a:defRPr>
            </a:lvl7pPr>
            <a:lvl8pPr marL="1371600" algn="ctr" fontAlgn="base">
              <a:spcBef>
                <a:spcPct val="0"/>
              </a:spcBef>
              <a:spcAft>
                <a:spcPct val="0"/>
              </a:spcAft>
              <a:defRPr sz="2400" b="1" i="1">
                <a:solidFill>
                  <a:schemeClr val="tx2"/>
                </a:solidFill>
                <a:latin typeface="Arial" panose="020B0604020202020204" pitchFamily="34" charset="0"/>
              </a:defRPr>
            </a:lvl8pPr>
            <a:lvl9pPr marL="1828800" algn="ctr" fontAlgn="base">
              <a:spcBef>
                <a:spcPct val="0"/>
              </a:spcBef>
              <a:spcAft>
                <a:spcPct val="0"/>
              </a:spcAft>
              <a:defRPr sz="2400" b="1" i="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FFFF66"/>
                </a:solidFill>
                <a:effectLst/>
                <a:uLnTx/>
                <a:uFillTx/>
                <a:latin typeface="Arial" panose="020B0604020202020204" pitchFamily="34" charset="0"/>
                <a:ea typeface="+mn-ea"/>
                <a:cs typeface="+mn-cs"/>
              </a:rPr>
              <a:t>Requirements Module:</a:t>
            </a:r>
            <a:br>
              <a:rPr kumimoji="0" lang="en-US" altLang="en-US" sz="3600" b="1" i="1" u="none" strike="noStrike" kern="1200" cap="none" spc="0" normalizeH="0" baseline="0" noProof="0">
                <a:ln>
                  <a:noFill/>
                </a:ln>
                <a:solidFill>
                  <a:srgbClr val="FFFF66"/>
                </a:solidFill>
                <a:effectLst/>
                <a:uLnTx/>
                <a:uFillTx/>
                <a:latin typeface="Arial" panose="020B0604020202020204" pitchFamily="34" charset="0"/>
                <a:ea typeface="+mn-ea"/>
                <a:cs typeface="+mn-cs"/>
              </a:rPr>
            </a:br>
            <a:r>
              <a:rPr kumimoji="0" lang="en-US" altLang="en-US" sz="3600" b="1" i="1" u="none" strike="noStrike" kern="1200" cap="none" spc="0" normalizeH="0" baseline="0" noProof="0">
                <a:ln>
                  <a:noFill/>
                </a:ln>
                <a:solidFill>
                  <a:srgbClr val="FFFF66"/>
                </a:solidFill>
                <a:effectLst/>
                <a:uLnTx/>
                <a:uFillTx/>
                <a:latin typeface="Arial" panose="020B0604020202020204" pitchFamily="34" charset="0"/>
                <a:ea typeface="+mn-ea"/>
                <a:cs typeface="+mn-cs"/>
              </a:rPr>
              <a:t>Writing Requirements</a:t>
            </a:r>
            <a:br>
              <a:rPr kumimoji="0" lang="en-US" altLang="en-US" sz="3600" b="1" i="1" u="none" strike="noStrike" kern="1200" cap="none" spc="0" normalizeH="0" baseline="0" noProof="0">
                <a:ln>
                  <a:noFill/>
                </a:ln>
                <a:solidFill>
                  <a:srgbClr val="FFFF66"/>
                </a:solidFill>
                <a:effectLst/>
                <a:uLnTx/>
                <a:uFillTx/>
                <a:latin typeface="Arial" panose="020B0604020202020204" pitchFamily="34" charset="0"/>
                <a:ea typeface="+mn-ea"/>
                <a:cs typeface="+mn-cs"/>
              </a:rPr>
            </a:br>
            <a:br>
              <a:rPr kumimoji="0" lang="en-US" altLang="en-US" sz="3600" b="1" i="1" u="none" strike="noStrike" kern="1200" cap="none" spc="0" normalizeH="0" baseline="0" noProof="0">
                <a:ln>
                  <a:noFill/>
                </a:ln>
                <a:solidFill>
                  <a:srgbClr val="FFFF66"/>
                </a:solidFill>
                <a:effectLst/>
                <a:uLnTx/>
                <a:uFillTx/>
                <a:latin typeface="Arial" panose="020B0604020202020204" pitchFamily="34" charset="0"/>
                <a:ea typeface="+mn-ea"/>
                <a:cs typeface="+mn-cs"/>
              </a:rPr>
            </a:br>
            <a:r>
              <a:rPr kumimoji="0" lang="en-US" altLang="en-US" sz="3600" b="1" i="1" u="none" strike="noStrike" kern="1200" cap="none" spc="0" normalizeH="0" baseline="0" noProof="0">
                <a:ln>
                  <a:noFill/>
                </a:ln>
                <a:solidFill>
                  <a:srgbClr val="FFFF66"/>
                </a:solidFill>
                <a:effectLst/>
                <a:uLnTx/>
                <a:uFillTx/>
                <a:latin typeface="Arial" panose="020B0604020202020204" pitchFamily="34" charset="0"/>
                <a:ea typeface="+mn-ea"/>
                <a:cs typeface="+mn-cs"/>
              </a:rPr>
              <a:t> </a:t>
            </a:r>
            <a:r>
              <a:rPr kumimoji="0" lang="en-US" altLang="en-US" sz="2400" b="1" i="1" u="none" strike="noStrike" kern="1200" cap="none" spc="0" normalizeH="0" baseline="0" noProof="0">
                <a:ln>
                  <a:noFill/>
                </a:ln>
                <a:solidFill>
                  <a:srgbClr val="FFFF66"/>
                </a:solidFill>
                <a:effectLst/>
                <a:uLnTx/>
                <a:uFillTx/>
                <a:latin typeface="Arial" panose="020B0604020202020204" pitchFamily="34" charset="0"/>
                <a:ea typeface="+mn-ea"/>
                <a:cs typeface="+mn-cs"/>
              </a:rPr>
              <a:t>Space</a:t>
            </a:r>
            <a:r>
              <a:rPr kumimoji="0" lang="en-US" altLang="en-US" sz="1400" b="1" i="1" u="none" strike="noStrike" kern="1200" cap="none" spc="0" normalizeH="0" baseline="0" noProof="0">
                <a:ln>
                  <a:noFill/>
                </a:ln>
                <a:solidFill>
                  <a:srgbClr val="FFFF66"/>
                </a:solidFill>
                <a:effectLst/>
                <a:uLnTx/>
                <a:uFillTx/>
                <a:latin typeface="Arial" panose="020B0604020202020204" pitchFamily="34" charset="0"/>
                <a:ea typeface="+mn-ea"/>
                <a:cs typeface="+mn-cs"/>
              </a:rPr>
              <a:t> </a:t>
            </a:r>
            <a:r>
              <a:rPr kumimoji="0" lang="en-US" altLang="en-US" sz="2400" b="1" i="1" u="none" strike="noStrike" kern="1200" cap="none" spc="0" normalizeH="0" baseline="0" noProof="0">
                <a:ln>
                  <a:noFill/>
                </a:ln>
                <a:solidFill>
                  <a:srgbClr val="FFFF66"/>
                </a:solidFill>
                <a:effectLst/>
                <a:uLnTx/>
                <a:uFillTx/>
                <a:latin typeface="Arial" panose="020B0604020202020204" pitchFamily="34" charset="0"/>
                <a:ea typeface="+mn-ea"/>
                <a:cs typeface="+mn-cs"/>
              </a:rPr>
              <a:t>Systems Engineering, version 1.0</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a:extLst>
              <a:ext uri="{FF2B5EF4-FFF2-40B4-BE49-F238E27FC236}">
                <a16:creationId xmlns:a16="http://schemas.microsoft.com/office/drawing/2014/main" id="{FA508F3E-6868-466A-B1BF-3630A717DCDC}"/>
              </a:ext>
            </a:extLst>
          </p:cNvPr>
          <p:cNvSpPr>
            <a:spLocks noGrp="1" noChangeArrowheads="1"/>
          </p:cNvSpPr>
          <p:nvPr>
            <p:ph type="title"/>
          </p:nvPr>
        </p:nvSpPr>
        <p:spPr>
          <a:xfrm>
            <a:off x="571500" y="119063"/>
            <a:ext cx="8051800" cy="609600"/>
          </a:xfrm>
        </p:spPr>
        <p:txBody>
          <a:bodyPr/>
          <a:lstStyle/>
          <a:p>
            <a:pPr>
              <a:lnSpc>
                <a:spcPct val="90000"/>
              </a:lnSpc>
            </a:pPr>
            <a:r>
              <a:rPr lang="en-US" altLang="en-US"/>
              <a:t>Early Consideration of Requirement </a:t>
            </a:r>
            <a:br>
              <a:rPr lang="en-US" altLang="en-US"/>
            </a:br>
            <a:r>
              <a:rPr lang="en-US" altLang="en-US"/>
              <a:t>Verification Helps Avoid Costly Problems</a:t>
            </a:r>
          </a:p>
        </p:txBody>
      </p:sp>
      <p:sp>
        <p:nvSpPr>
          <p:cNvPr id="1650691" name="Rectangle 3">
            <a:extLst>
              <a:ext uri="{FF2B5EF4-FFF2-40B4-BE49-F238E27FC236}">
                <a16:creationId xmlns:a16="http://schemas.microsoft.com/office/drawing/2014/main" id="{3B3507E3-158B-4611-81EB-BAFB573F594E}"/>
              </a:ext>
            </a:extLst>
          </p:cNvPr>
          <p:cNvSpPr>
            <a:spLocks noGrp="1" noChangeArrowheads="1"/>
          </p:cNvSpPr>
          <p:nvPr>
            <p:ph type="body" idx="1"/>
          </p:nvPr>
        </p:nvSpPr>
        <p:spPr>
          <a:xfrm>
            <a:off x="752475" y="962025"/>
            <a:ext cx="7981950" cy="5305425"/>
          </a:xfrm>
        </p:spPr>
        <p:txBody>
          <a:bodyPr/>
          <a:lstStyle/>
          <a:p>
            <a:pPr marL="508000" indent="-508000">
              <a:lnSpc>
                <a:spcPct val="90000"/>
              </a:lnSpc>
            </a:pPr>
            <a:endParaRPr lang="en-US" altLang="en-US" sz="2400">
              <a:solidFill>
                <a:srgbClr val="000000"/>
              </a:solidFill>
            </a:endParaRPr>
          </a:p>
          <a:p>
            <a:pPr marL="508000" indent="-508000">
              <a:lnSpc>
                <a:spcPct val="90000"/>
              </a:lnSpc>
              <a:spcBef>
                <a:spcPct val="55000"/>
              </a:spcBef>
            </a:pPr>
            <a:r>
              <a:rPr lang="en-US" altLang="en-US" sz="2400">
                <a:solidFill>
                  <a:srgbClr val="000000"/>
                </a:solidFill>
              </a:rPr>
              <a:t>The systems engineer should create a preliminary verification plan as each requirement is written. Typically this plan is no more than establishing the technique (test, demonstration, analysis or inspection) that will be used for verifying a requirement.  </a:t>
            </a:r>
          </a:p>
          <a:p>
            <a:pPr marL="508000" indent="-508000">
              <a:lnSpc>
                <a:spcPct val="90000"/>
              </a:lnSpc>
              <a:spcBef>
                <a:spcPct val="55000"/>
              </a:spcBef>
            </a:pPr>
            <a:endParaRPr lang="en-US" altLang="en-US" sz="2400">
              <a:solidFill>
                <a:srgbClr val="000000"/>
              </a:solidFill>
            </a:endParaRPr>
          </a:p>
          <a:p>
            <a:pPr marL="508000" indent="-508000">
              <a:lnSpc>
                <a:spcPct val="90000"/>
              </a:lnSpc>
              <a:spcBef>
                <a:spcPct val="55000"/>
              </a:spcBef>
            </a:pPr>
            <a:r>
              <a:rPr lang="en-US" altLang="en-US" sz="2400">
                <a:solidFill>
                  <a:srgbClr val="000000"/>
                </a:solidFill>
              </a:rPr>
              <a:t>This early consideration of requirement verification helps:</a:t>
            </a:r>
          </a:p>
          <a:p>
            <a:pPr marL="908050" lvl="1">
              <a:lnSpc>
                <a:spcPct val="90000"/>
              </a:lnSpc>
            </a:pPr>
            <a:r>
              <a:rPr lang="en-US" altLang="en-US" sz="2000">
                <a:solidFill>
                  <a:srgbClr val="000000"/>
                </a:solidFill>
              </a:rPr>
              <a:t>Confirm the requirement is indeed verifiable</a:t>
            </a:r>
          </a:p>
          <a:p>
            <a:pPr marL="908050" lvl="1">
              <a:lnSpc>
                <a:spcPct val="90000"/>
              </a:lnSpc>
            </a:pPr>
            <a:r>
              <a:rPr lang="en-US" altLang="en-US" sz="2000">
                <a:solidFill>
                  <a:srgbClr val="000000"/>
                </a:solidFill>
              </a:rPr>
              <a:t>Define the system verification plan </a:t>
            </a:r>
          </a:p>
          <a:p>
            <a:pPr marL="908050" lvl="1">
              <a:lnSpc>
                <a:spcPct val="90000"/>
              </a:lnSpc>
            </a:pPr>
            <a:r>
              <a:rPr lang="en-US" altLang="en-US" sz="2000">
                <a:solidFill>
                  <a:srgbClr val="000000"/>
                </a:solidFill>
              </a:rPr>
              <a:t>Identify needed facilities for subsystem and system test</a:t>
            </a:r>
          </a:p>
        </p:txBody>
      </p:sp>
      <p:sp>
        <p:nvSpPr>
          <p:cNvPr id="2" name="Date Placeholder 1">
            <a:extLst>
              <a:ext uri="{FF2B5EF4-FFF2-40B4-BE49-F238E27FC236}">
                <a16:creationId xmlns:a16="http://schemas.microsoft.com/office/drawing/2014/main" id="{3D6550A5-7808-4BF3-BF6D-09C36912397F}"/>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a:extLst>
              <a:ext uri="{FF2B5EF4-FFF2-40B4-BE49-F238E27FC236}">
                <a16:creationId xmlns:a16="http://schemas.microsoft.com/office/drawing/2014/main" id="{5652BE32-8C45-46C5-8347-BDC500016F3B}"/>
              </a:ext>
            </a:extLst>
          </p:cNvPr>
          <p:cNvSpPr>
            <a:spLocks noGrp="1" noChangeArrowheads="1"/>
          </p:cNvSpPr>
          <p:nvPr>
            <p:ph type="title"/>
          </p:nvPr>
        </p:nvSpPr>
        <p:spPr>
          <a:xfrm>
            <a:off x="571500" y="80963"/>
            <a:ext cx="8051800" cy="609600"/>
          </a:xfrm>
        </p:spPr>
        <p:txBody>
          <a:bodyPr/>
          <a:lstStyle/>
          <a:p>
            <a:pPr>
              <a:lnSpc>
                <a:spcPct val="90000"/>
              </a:lnSpc>
            </a:pPr>
            <a:r>
              <a:rPr lang="en-US" altLang="en-US">
                <a:solidFill>
                  <a:srgbClr val="000000"/>
                </a:solidFill>
              </a:rPr>
              <a:t>Preliminary Verification Plans Help Eliminate Impossible or Impractical Situations</a:t>
            </a:r>
          </a:p>
        </p:txBody>
      </p:sp>
      <p:sp>
        <p:nvSpPr>
          <p:cNvPr id="1644547" name="Rectangle 3">
            <a:extLst>
              <a:ext uri="{FF2B5EF4-FFF2-40B4-BE49-F238E27FC236}">
                <a16:creationId xmlns:a16="http://schemas.microsoft.com/office/drawing/2014/main" id="{B524368E-5FAD-417A-AAF7-B17483A8DC6F}"/>
              </a:ext>
            </a:extLst>
          </p:cNvPr>
          <p:cNvSpPr>
            <a:spLocks noGrp="1" noChangeArrowheads="1"/>
          </p:cNvSpPr>
          <p:nvPr>
            <p:ph type="body" idx="1"/>
          </p:nvPr>
        </p:nvSpPr>
        <p:spPr>
          <a:xfrm>
            <a:off x="371475" y="885825"/>
            <a:ext cx="4967288" cy="5686425"/>
          </a:xfrm>
        </p:spPr>
        <p:txBody>
          <a:bodyPr/>
          <a:lstStyle/>
          <a:p>
            <a:pPr marL="508000" indent="-508000">
              <a:buFont typeface="Times" panose="02020603050405020304" pitchFamily="18" charset="0"/>
              <a:buNone/>
            </a:pPr>
            <a:r>
              <a:rPr lang="en-US" altLang="en-US" sz="1800">
                <a:solidFill>
                  <a:srgbClr val="000000"/>
                </a:solidFill>
              </a:rPr>
              <a:t>The Magellan synthetic aperture radar had dozens of command variables each with hundreds of possible values and 8 redundant, cross-strapped subsystems. The number of hardware and command options made it impossible to test every valid radar command with every configuration. </a:t>
            </a:r>
          </a:p>
          <a:p>
            <a:pPr marL="508000" indent="-508000">
              <a:buFont typeface="Times" panose="02020603050405020304" pitchFamily="18" charset="0"/>
              <a:buNone/>
            </a:pPr>
            <a:r>
              <a:rPr lang="en-US" altLang="en-US" sz="1800">
                <a:solidFill>
                  <a:srgbClr val="000000"/>
                </a:solidFill>
              </a:rPr>
              <a:t>The solution was to test 4 different hardware configurations with a small subset of stressing command variables at the extreme operating temperatures. </a:t>
            </a:r>
          </a:p>
          <a:p>
            <a:pPr marL="508000" indent="-508000">
              <a:buFont typeface="Times" panose="02020603050405020304" pitchFamily="18" charset="0"/>
              <a:buNone/>
            </a:pPr>
            <a:r>
              <a:rPr lang="en-US" altLang="en-US" sz="1800">
                <a:solidFill>
                  <a:srgbClr val="000000"/>
                </a:solidFill>
              </a:rPr>
              <a:t>This helped establish confidence that the radar system would work with any valid command and hardware configuration while in orbit around Venus.</a:t>
            </a:r>
          </a:p>
          <a:p>
            <a:pPr marL="508000" indent="-508000">
              <a:buFont typeface="Times" panose="02020603050405020304" pitchFamily="18" charset="0"/>
              <a:buNone/>
            </a:pPr>
            <a:r>
              <a:rPr lang="en-US" altLang="en-US" sz="1800">
                <a:solidFill>
                  <a:srgbClr val="000000"/>
                </a:solidFill>
              </a:rPr>
              <a:t>Magellan met or exceeded all of its mission requirements and mapped Venus from 1989 until its termination in 1994.</a:t>
            </a:r>
          </a:p>
        </p:txBody>
      </p:sp>
      <p:pic>
        <p:nvPicPr>
          <p:cNvPr id="1644549" name="Picture 5">
            <a:extLst>
              <a:ext uri="{FF2B5EF4-FFF2-40B4-BE49-F238E27FC236}">
                <a16:creationId xmlns:a16="http://schemas.microsoft.com/office/drawing/2014/main" id="{C86288E1-50B5-40B7-8D8E-1652836535F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557838" y="939800"/>
            <a:ext cx="3149600" cy="4010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2C16C306-6F55-4FA3-91A9-9A930026B8F5}"/>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45434B-7503-4E5C-8D8D-1BB741DA1FF8}"/>
              </a:ext>
            </a:extLst>
          </p:cNvPr>
          <p:cNvSpPr/>
          <p:nvPr/>
        </p:nvSpPr>
        <p:spPr bwMode="auto">
          <a:xfrm>
            <a:off x="1371600" y="1295400"/>
            <a:ext cx="6705600" cy="4267200"/>
          </a:xfrm>
          <a:prstGeom prst="rect">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lIns="9144" tIns="9144" rIns="9144" bIns="914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1608707" name="Object 2">
            <a:extLst>
              <a:ext uri="{FF2B5EF4-FFF2-40B4-BE49-F238E27FC236}">
                <a16:creationId xmlns:a16="http://schemas.microsoft.com/office/drawing/2014/main" id="{ACC214F1-D89A-495C-8D9C-6FD39672C0FE}"/>
              </a:ext>
            </a:extLst>
          </p:cNvPr>
          <p:cNvGraphicFramePr>
            <a:graphicFrameLocks noChangeAspect="1"/>
          </p:cNvGraphicFramePr>
          <p:nvPr/>
        </p:nvGraphicFramePr>
        <p:xfrm>
          <a:off x="1371600" y="996950"/>
          <a:ext cx="7273925" cy="4779963"/>
        </p:xfrm>
        <a:graphic>
          <a:graphicData uri="http://schemas.openxmlformats.org/presentationml/2006/ole">
            <mc:AlternateContent xmlns:mc="http://schemas.openxmlformats.org/markup-compatibility/2006">
              <mc:Choice xmlns:v="urn:schemas-microsoft-com:vml" Requires="v">
                <p:oleObj spid="_x0000_s1026" name="Document" r:id="rId4" imgW="6124948" imgH="3916554" progId="Word.Document.8">
                  <p:embed/>
                </p:oleObj>
              </mc:Choice>
              <mc:Fallback>
                <p:oleObj name="Document" r:id="rId4" imgW="6124948" imgH="3916554" progId="Word.Document.8">
                  <p:embed/>
                  <p:pic>
                    <p:nvPicPr>
                      <p:cNvPr id="1608707" name="Object 2">
                        <a:extLst>
                          <a:ext uri="{FF2B5EF4-FFF2-40B4-BE49-F238E27FC236}">
                            <a16:creationId xmlns:a16="http://schemas.microsoft.com/office/drawing/2014/main" id="{ACC214F1-D89A-495C-8D9C-6FD39672C0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996950"/>
                        <a:ext cx="7273925" cy="47799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8708" name="Rectangle 3">
            <a:extLst>
              <a:ext uri="{FF2B5EF4-FFF2-40B4-BE49-F238E27FC236}">
                <a16:creationId xmlns:a16="http://schemas.microsoft.com/office/drawing/2014/main" id="{72C2BB3C-15F0-47A1-B72D-CF6CFE2B0510}"/>
              </a:ext>
            </a:extLst>
          </p:cNvPr>
          <p:cNvSpPr>
            <a:spLocks noGrp="1" noChangeArrowheads="1"/>
          </p:cNvSpPr>
          <p:nvPr>
            <p:ph type="title"/>
          </p:nvPr>
        </p:nvSpPr>
        <p:spPr>
          <a:xfrm>
            <a:off x="654050" y="285750"/>
            <a:ext cx="8296275" cy="457200"/>
          </a:xfrm>
        </p:spPr>
        <p:txBody>
          <a:bodyPr lIns="61912" tIns="26987" rIns="61912" bIns="26987" anchor="b"/>
          <a:lstStyle/>
          <a:p>
            <a:r>
              <a:rPr lang="en-US" altLang="en-US"/>
              <a:t>Templates Help Capture Verification Technique, Rationale, Significance and Traceability</a:t>
            </a:r>
          </a:p>
        </p:txBody>
      </p:sp>
      <p:sp>
        <p:nvSpPr>
          <p:cNvPr id="2" name="Date Placeholder 1">
            <a:extLst>
              <a:ext uri="{FF2B5EF4-FFF2-40B4-BE49-F238E27FC236}">
                <a16:creationId xmlns:a16="http://schemas.microsoft.com/office/drawing/2014/main" id="{D926A291-2217-4892-AF28-03AB6E13141A}"/>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Rectangle 2">
            <a:extLst>
              <a:ext uri="{FF2B5EF4-FFF2-40B4-BE49-F238E27FC236}">
                <a16:creationId xmlns:a16="http://schemas.microsoft.com/office/drawing/2014/main" id="{633567CC-0815-4DE0-81B5-164B71274C03}"/>
              </a:ext>
            </a:extLst>
          </p:cNvPr>
          <p:cNvSpPr>
            <a:spLocks noGrp="1" noChangeArrowheads="1"/>
          </p:cNvSpPr>
          <p:nvPr>
            <p:ph type="title"/>
          </p:nvPr>
        </p:nvSpPr>
        <p:spPr/>
        <p:txBody>
          <a:bodyPr/>
          <a:lstStyle/>
          <a:p>
            <a:r>
              <a:rPr lang="en-US" altLang="en-US" sz="2800"/>
              <a:t>Requirements Validation</a:t>
            </a:r>
            <a:endParaRPr lang="en-US" altLang="en-US"/>
          </a:p>
        </p:txBody>
      </p:sp>
      <p:sp>
        <p:nvSpPr>
          <p:cNvPr id="1623043" name="Rectangle 3">
            <a:extLst>
              <a:ext uri="{FF2B5EF4-FFF2-40B4-BE49-F238E27FC236}">
                <a16:creationId xmlns:a16="http://schemas.microsoft.com/office/drawing/2014/main" id="{DEC15F18-12A3-48E7-99AD-18EFEBB27348}"/>
              </a:ext>
            </a:extLst>
          </p:cNvPr>
          <p:cNvSpPr>
            <a:spLocks noGrp="1" noChangeArrowheads="1"/>
          </p:cNvSpPr>
          <p:nvPr>
            <p:ph type="body" idx="1"/>
          </p:nvPr>
        </p:nvSpPr>
        <p:spPr>
          <a:xfrm>
            <a:off x="819150" y="923925"/>
            <a:ext cx="7772400" cy="5410200"/>
          </a:xfrm>
        </p:spPr>
        <p:txBody>
          <a:bodyPr/>
          <a:lstStyle/>
          <a:p>
            <a:pPr>
              <a:lnSpc>
                <a:spcPct val="90000"/>
              </a:lnSpc>
              <a:spcBef>
                <a:spcPct val="45000"/>
              </a:spcBef>
            </a:pPr>
            <a:r>
              <a:rPr lang="en-US" altLang="en-US"/>
              <a:t>Requirements </a:t>
            </a:r>
            <a:r>
              <a:rPr lang="en-US" altLang="en-US" u="sng"/>
              <a:t>validation</a:t>
            </a:r>
            <a:r>
              <a:rPr lang="en-US" altLang="en-US"/>
              <a:t> asks three questions:</a:t>
            </a:r>
            <a:endParaRPr lang="en-US" altLang="en-US" sz="1800"/>
          </a:p>
          <a:p>
            <a:pPr lvl="1">
              <a:lnSpc>
                <a:spcPct val="90000"/>
              </a:lnSpc>
              <a:spcBef>
                <a:spcPct val="45000"/>
              </a:spcBef>
            </a:pPr>
            <a:r>
              <a:rPr lang="en-US" altLang="en-US" i="1">
                <a:solidFill>
                  <a:srgbClr val="0033CC"/>
                </a:solidFill>
              </a:rPr>
              <a:t>Do we have the correct problem?</a:t>
            </a:r>
          </a:p>
          <a:p>
            <a:pPr lvl="1">
              <a:lnSpc>
                <a:spcPct val="90000"/>
              </a:lnSpc>
              <a:spcBef>
                <a:spcPct val="45000"/>
              </a:spcBef>
            </a:pPr>
            <a:r>
              <a:rPr lang="en-US" altLang="en-US" i="1">
                <a:solidFill>
                  <a:srgbClr val="0033CC"/>
                </a:solidFill>
              </a:rPr>
              <a:t>Do our requirements capture this problem?</a:t>
            </a:r>
          </a:p>
          <a:p>
            <a:pPr lvl="1">
              <a:lnSpc>
                <a:spcPct val="90000"/>
              </a:lnSpc>
              <a:spcBef>
                <a:spcPct val="45000"/>
              </a:spcBef>
            </a:pPr>
            <a:r>
              <a:rPr lang="en-US" altLang="en-US" i="1">
                <a:solidFill>
                  <a:srgbClr val="0033CC"/>
                </a:solidFill>
              </a:rPr>
              <a:t>Are our requirements SMART?</a:t>
            </a:r>
          </a:p>
          <a:p>
            <a:pPr>
              <a:lnSpc>
                <a:spcPct val="90000"/>
              </a:lnSpc>
              <a:spcBef>
                <a:spcPct val="45000"/>
              </a:spcBef>
            </a:pPr>
            <a:r>
              <a:rPr lang="en-US" altLang="en-US"/>
              <a:t>Performed to </a:t>
            </a:r>
            <a:r>
              <a:rPr lang="en-US" altLang="en-US" i="1">
                <a:solidFill>
                  <a:schemeClr val="accent2"/>
                </a:solidFill>
              </a:rPr>
              <a:t>assure</a:t>
            </a:r>
            <a:r>
              <a:rPr lang="en-US" altLang="en-US"/>
              <a:t> the system requirements </a:t>
            </a:r>
            <a:r>
              <a:rPr lang="en-US" altLang="en-US" i="1">
                <a:solidFill>
                  <a:schemeClr val="accent2"/>
                </a:solidFill>
              </a:rPr>
              <a:t>set</a:t>
            </a:r>
            <a:r>
              <a:rPr lang="en-US" altLang="en-US"/>
              <a:t> is complete, consistent, and each requirement is achievable and verifiable.</a:t>
            </a:r>
          </a:p>
          <a:p>
            <a:pPr>
              <a:lnSpc>
                <a:spcPct val="90000"/>
              </a:lnSpc>
              <a:spcBef>
                <a:spcPct val="45000"/>
              </a:spcBef>
            </a:pPr>
            <a:r>
              <a:rPr lang="en-US" altLang="en-US"/>
              <a:t>Performed by subject matter experts, the system performing organization and the system authorized customer.</a:t>
            </a:r>
          </a:p>
          <a:p>
            <a:pPr>
              <a:lnSpc>
                <a:spcPct val="90000"/>
              </a:lnSpc>
              <a:spcBef>
                <a:spcPct val="45000"/>
              </a:spcBef>
            </a:pPr>
            <a:r>
              <a:rPr lang="en-US" altLang="en-US"/>
              <a:t>Does the requirement set completely address and accomplish the mission?</a:t>
            </a:r>
          </a:p>
          <a:p>
            <a:pPr>
              <a:lnSpc>
                <a:spcPct val="90000"/>
              </a:lnSpc>
              <a:spcBef>
                <a:spcPct val="45000"/>
              </a:spcBef>
            </a:pPr>
            <a:r>
              <a:rPr lang="en-US" altLang="en-US"/>
              <a:t>Are the requirements consistent with the established system boundaries and constraints?</a:t>
            </a:r>
          </a:p>
          <a:p>
            <a:pPr>
              <a:lnSpc>
                <a:spcPct val="90000"/>
              </a:lnSpc>
              <a:spcBef>
                <a:spcPct val="45000"/>
              </a:spcBef>
            </a:pPr>
            <a:r>
              <a:rPr lang="en-US" altLang="en-US"/>
              <a:t>When does requirement validation take place?</a:t>
            </a:r>
            <a:endParaRPr lang="en-US" altLang="en-US" sz="1800"/>
          </a:p>
          <a:p>
            <a:pPr lvl="1">
              <a:lnSpc>
                <a:spcPct val="90000"/>
              </a:lnSpc>
              <a:spcBef>
                <a:spcPct val="45000"/>
              </a:spcBef>
            </a:pPr>
            <a:r>
              <a:rPr lang="en-US" altLang="en-US" i="1"/>
              <a:t>Usually before the </a:t>
            </a:r>
            <a:r>
              <a:rPr lang="en-US" altLang="en-US" i="1">
                <a:solidFill>
                  <a:srgbClr val="0033CC"/>
                </a:solidFill>
              </a:rPr>
              <a:t>System Requirements Review</a:t>
            </a:r>
            <a:r>
              <a:rPr lang="en-US" altLang="en-US" i="1"/>
              <a:t> (SRR)</a:t>
            </a:r>
            <a:endParaRPr lang="en-US" altLang="en-US"/>
          </a:p>
        </p:txBody>
      </p:sp>
      <p:sp>
        <p:nvSpPr>
          <p:cNvPr id="2" name="Date Placeholder 1">
            <a:extLst>
              <a:ext uri="{FF2B5EF4-FFF2-40B4-BE49-F238E27FC236}">
                <a16:creationId xmlns:a16="http://schemas.microsoft.com/office/drawing/2014/main" id="{ED7D1188-977F-4773-B6BA-346B354C8ECD}"/>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a:extLst>
              <a:ext uri="{FF2B5EF4-FFF2-40B4-BE49-F238E27FC236}">
                <a16:creationId xmlns:a16="http://schemas.microsoft.com/office/drawing/2014/main" id="{3605DBA6-0378-4094-8173-F804DC81301B}"/>
              </a:ext>
            </a:extLst>
          </p:cNvPr>
          <p:cNvSpPr>
            <a:spLocks noGrp="1" noChangeArrowheads="1"/>
          </p:cNvSpPr>
          <p:nvPr>
            <p:ph type="title" idx="4294967295"/>
          </p:nvPr>
        </p:nvSpPr>
        <p:spPr>
          <a:xfrm>
            <a:off x="1458913" y="-9525"/>
            <a:ext cx="6284912" cy="784225"/>
          </a:xfrm>
          <a:noFill/>
        </p:spPr>
        <p:txBody>
          <a:bodyPr lIns="61912" tIns="26987" rIns="61912" bIns="26987" anchor="b">
            <a:spAutoFit/>
          </a:bodyPr>
          <a:lstStyle/>
          <a:p>
            <a:r>
              <a:rPr lang="en-US" altLang="en-US"/>
              <a:t>Resolve TBDs and TBRs Early </a:t>
            </a:r>
            <a:br>
              <a:rPr lang="en-US" altLang="en-US"/>
            </a:br>
            <a:r>
              <a:rPr lang="en-US" altLang="en-US"/>
              <a:t>in the Project Life Cycle</a:t>
            </a:r>
          </a:p>
        </p:txBody>
      </p:sp>
      <p:pic>
        <p:nvPicPr>
          <p:cNvPr id="1627139" name="Picture 6">
            <a:extLst>
              <a:ext uri="{FF2B5EF4-FFF2-40B4-BE49-F238E27FC236}">
                <a16:creationId xmlns:a16="http://schemas.microsoft.com/office/drawing/2014/main" id="{1DFA025C-A454-4456-BD43-CFE43A880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457"/>
          <a:stretch>
            <a:fillRect/>
          </a:stretch>
        </p:blipFill>
        <p:spPr bwMode="auto">
          <a:xfrm>
            <a:off x="762000" y="922338"/>
            <a:ext cx="78486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7140" name="TextBox 5">
            <a:extLst>
              <a:ext uri="{FF2B5EF4-FFF2-40B4-BE49-F238E27FC236}">
                <a16:creationId xmlns:a16="http://schemas.microsoft.com/office/drawing/2014/main" id="{A4CE9E85-380E-4908-A96C-434F6185149A}"/>
              </a:ext>
            </a:extLst>
          </p:cNvPr>
          <p:cNvSpPr txBox="1">
            <a:spLocks noChangeArrowheads="1"/>
          </p:cNvSpPr>
          <p:nvPr/>
        </p:nvSpPr>
        <p:spPr bwMode="auto">
          <a:xfrm>
            <a:off x="838200" y="4953000"/>
            <a:ext cx="7696200" cy="1079500"/>
          </a:xfrm>
          <a:prstGeom prst="rect">
            <a:avLst/>
          </a:prstGeom>
          <a:solidFill>
            <a:srgbClr val="E2FFFE"/>
          </a:solidFill>
          <a:ln w="9525">
            <a:solidFill>
              <a:schemeClr val="tx1"/>
            </a:solidFill>
            <a:miter lim="800000"/>
            <a:headEnd/>
            <a:tailEnd/>
          </a:ln>
        </p:spPr>
        <p:txBody>
          <a:bodyPr>
            <a:spAutoFit/>
          </a:bodyPr>
          <a:lstStyle>
            <a:lvl1pPr marL="228600" indent="-228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228600" marR="0" lvl="0" indent="-228600" algn="l" defTabSz="914400" rtl="0" eaLnBrk="1" fontAlgn="base" latinLnBrk="0" hangingPunct="1">
              <a:lnSpc>
                <a:spcPct val="100000"/>
              </a:lnSpc>
              <a:spcBef>
                <a:spcPct val="0"/>
              </a:spcBef>
              <a:spcAft>
                <a:spcPct val="0"/>
              </a:spcAft>
              <a:buClr>
                <a:srgbClr val="2E3296"/>
              </a:buClr>
              <a:buSzTx/>
              <a:buFont typeface="Wingdings" panose="05000000000000000000" pitchFamily="2" charset="2"/>
              <a:buChar char="§"/>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TBDs and TBRs identify missing or uncertain information.</a:t>
            </a:r>
          </a:p>
          <a:p>
            <a:pPr marL="228600" marR="0" lvl="0" indent="-228600" algn="l" defTabSz="914400" rtl="0" eaLnBrk="1" fontAlgn="base" latinLnBrk="0" hangingPunct="1">
              <a:lnSpc>
                <a:spcPct val="100000"/>
              </a:lnSpc>
              <a:spcBef>
                <a:spcPct val="0"/>
              </a:spcBef>
              <a:spcAft>
                <a:spcPct val="0"/>
              </a:spcAft>
              <a:buClr>
                <a:srgbClr val="2E3296"/>
              </a:buClr>
              <a:buSzTx/>
              <a:buFont typeface="Wingdings" panose="05000000000000000000" pitchFamily="2" charset="2"/>
              <a:buChar char="§"/>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When resolved they may cause rework of items previously completed.</a:t>
            </a:r>
          </a:p>
          <a:p>
            <a:pPr marL="228600" marR="0" lvl="0" indent="-228600" algn="l" defTabSz="914400" rtl="0" eaLnBrk="1" fontAlgn="base" latinLnBrk="0" hangingPunct="1">
              <a:lnSpc>
                <a:spcPct val="100000"/>
              </a:lnSpc>
              <a:spcBef>
                <a:spcPct val="0"/>
              </a:spcBef>
              <a:spcAft>
                <a:spcPct val="0"/>
              </a:spcAft>
              <a:buClr>
                <a:srgbClr val="2E3296"/>
              </a:buClr>
              <a:buSzTx/>
              <a:buFont typeface="Wingdings" panose="05000000000000000000" pitchFamily="2" charset="2"/>
              <a:buChar char="§"/>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Assign responsibility for all TBDs and TBRs.</a:t>
            </a:r>
          </a:p>
          <a:p>
            <a:pPr marL="228600" marR="0" lvl="0" indent="-228600" algn="l" defTabSz="914400" rtl="0" eaLnBrk="1" fontAlgn="base" latinLnBrk="0" hangingPunct="1">
              <a:lnSpc>
                <a:spcPct val="100000"/>
              </a:lnSpc>
              <a:spcBef>
                <a:spcPct val="0"/>
              </a:spcBef>
              <a:spcAft>
                <a:spcPct val="0"/>
              </a:spcAft>
              <a:buClr>
                <a:srgbClr val="2E3296"/>
              </a:buClr>
              <a:buSzTx/>
              <a:buFont typeface="Wingdings" panose="05000000000000000000" pitchFamily="2" charset="2"/>
              <a:buChar char="§"/>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Resolve as soon as possible.</a:t>
            </a:r>
          </a:p>
        </p:txBody>
      </p:sp>
      <p:sp>
        <p:nvSpPr>
          <p:cNvPr id="1627141" name="Curved Down Arrow 6">
            <a:extLst>
              <a:ext uri="{FF2B5EF4-FFF2-40B4-BE49-F238E27FC236}">
                <a16:creationId xmlns:a16="http://schemas.microsoft.com/office/drawing/2014/main" id="{43CD082B-6127-4C9C-9B85-738663C46284}"/>
              </a:ext>
            </a:extLst>
          </p:cNvPr>
          <p:cNvSpPr>
            <a:spLocks noChangeArrowheads="1"/>
          </p:cNvSpPr>
          <p:nvPr/>
        </p:nvSpPr>
        <p:spPr bwMode="auto">
          <a:xfrm flipH="1">
            <a:off x="2895600" y="2057400"/>
            <a:ext cx="1295400" cy="838200"/>
          </a:xfrm>
          <a:prstGeom prst="curvedDownArrow">
            <a:avLst>
              <a:gd name="adj1" fmla="val 24999"/>
              <a:gd name="adj2" fmla="val 49998"/>
              <a:gd name="adj3" fmla="val 25000"/>
            </a:avLst>
          </a:prstGeom>
          <a:solidFill>
            <a:srgbClr val="FF0000"/>
          </a:solidFill>
          <a:ln w="12700" algn="ctr">
            <a:solidFill>
              <a:schemeClr val="tx1"/>
            </a:solidFill>
            <a:round/>
            <a:headEnd/>
            <a:tailEnd/>
          </a:ln>
        </p:spPr>
        <p:txBody>
          <a:bodyPr lIns="9144" tIns="9144" rIns="9144" bIns="9144"/>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27142" name="Rounded Rectangular Callout 7">
            <a:extLst>
              <a:ext uri="{FF2B5EF4-FFF2-40B4-BE49-F238E27FC236}">
                <a16:creationId xmlns:a16="http://schemas.microsoft.com/office/drawing/2014/main" id="{F502D509-2F4B-47BF-8EED-73BB72422FDF}"/>
              </a:ext>
            </a:extLst>
          </p:cNvPr>
          <p:cNvSpPr>
            <a:spLocks noChangeArrowheads="1"/>
          </p:cNvSpPr>
          <p:nvPr/>
        </p:nvSpPr>
        <p:spPr bwMode="auto">
          <a:xfrm>
            <a:off x="4267200" y="2209800"/>
            <a:ext cx="1371600" cy="762000"/>
          </a:xfrm>
          <a:prstGeom prst="wedgeRoundRectCallout">
            <a:avLst>
              <a:gd name="adj1" fmla="val -67130"/>
              <a:gd name="adj2" fmla="val -34167"/>
              <a:gd name="adj3" fmla="val 16667"/>
            </a:avLst>
          </a:prstGeom>
          <a:solidFill>
            <a:srgbClr val="FFC9DA"/>
          </a:solidFill>
          <a:ln w="12700" algn="ctr">
            <a:solidFill>
              <a:schemeClr val="tx1"/>
            </a:solidFill>
            <a:round/>
            <a:headEnd/>
            <a:tailEnd/>
          </a:ln>
        </p:spPr>
        <p:txBody>
          <a:bodyPr lIns="9144" tIns="9144" rIns="9144" bIns="9144"/>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TBDs and TBRs can cause rework</a:t>
            </a:r>
          </a:p>
        </p:txBody>
      </p:sp>
      <p:sp>
        <p:nvSpPr>
          <p:cNvPr id="2" name="Date Placeholder 1">
            <a:extLst>
              <a:ext uri="{FF2B5EF4-FFF2-40B4-BE49-F238E27FC236}">
                <a16:creationId xmlns:a16="http://schemas.microsoft.com/office/drawing/2014/main" id="{74894C91-F093-46D7-9843-78695293320B}"/>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a:extLst>
              <a:ext uri="{FF2B5EF4-FFF2-40B4-BE49-F238E27FC236}">
                <a16:creationId xmlns:a16="http://schemas.microsoft.com/office/drawing/2014/main" id="{7DE749BB-3730-466A-BBAA-A7FA51C9CA87}"/>
              </a:ext>
            </a:extLst>
          </p:cNvPr>
          <p:cNvSpPr>
            <a:spLocks noChangeArrowheads="1"/>
          </p:cNvSpPr>
          <p:nvPr/>
        </p:nvSpPr>
        <p:spPr bwMode="auto">
          <a:xfrm>
            <a:off x="38100" y="1409700"/>
            <a:ext cx="8991600" cy="1651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35" name="Line 3">
            <a:extLst>
              <a:ext uri="{FF2B5EF4-FFF2-40B4-BE49-F238E27FC236}">
                <a16:creationId xmlns:a16="http://schemas.microsoft.com/office/drawing/2014/main" id="{A9B0C8BF-FC1A-4E59-B5A7-CE2117E9E9DE}"/>
              </a:ext>
            </a:extLst>
          </p:cNvPr>
          <p:cNvSpPr>
            <a:spLocks noChangeShapeType="1"/>
          </p:cNvSpPr>
          <p:nvPr/>
        </p:nvSpPr>
        <p:spPr bwMode="auto">
          <a:xfrm>
            <a:off x="3289300" y="1422400"/>
            <a:ext cx="0" cy="52324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36" name="Rectangle 4">
            <a:extLst>
              <a:ext uri="{FF2B5EF4-FFF2-40B4-BE49-F238E27FC236}">
                <a16:creationId xmlns:a16="http://schemas.microsoft.com/office/drawing/2014/main" id="{ED2E0BC6-3E28-4CD8-919E-D61A93A2FD66}"/>
              </a:ext>
            </a:extLst>
          </p:cNvPr>
          <p:cNvSpPr>
            <a:spLocks noChangeArrowheads="1"/>
          </p:cNvSpPr>
          <p:nvPr/>
        </p:nvSpPr>
        <p:spPr bwMode="auto">
          <a:xfrm>
            <a:off x="6457950" y="3419475"/>
            <a:ext cx="2619375" cy="114300"/>
          </a:xfrm>
          <a:prstGeom prst="rect">
            <a:avLst/>
          </a:prstGeom>
          <a:solidFill>
            <a:schemeClr val="hlink"/>
          </a:solidFill>
          <a:ln w="9525" algn="ctr">
            <a:solidFill>
              <a:schemeClr val="tx1"/>
            </a:solidFill>
            <a:miter lim="800000"/>
            <a:headEnd type="none" w="lg" len="lg"/>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37" name="Line 5">
            <a:extLst>
              <a:ext uri="{FF2B5EF4-FFF2-40B4-BE49-F238E27FC236}">
                <a16:creationId xmlns:a16="http://schemas.microsoft.com/office/drawing/2014/main" id="{4B80E6E1-4C96-4838-ACA1-C4147F0B6DFC}"/>
              </a:ext>
            </a:extLst>
          </p:cNvPr>
          <p:cNvSpPr>
            <a:spLocks noChangeShapeType="1"/>
          </p:cNvSpPr>
          <p:nvPr/>
        </p:nvSpPr>
        <p:spPr bwMode="auto">
          <a:xfrm>
            <a:off x="6823075" y="1225550"/>
            <a:ext cx="1588" cy="5446713"/>
          </a:xfrm>
          <a:prstGeom prst="line">
            <a:avLst/>
          </a:prstGeom>
          <a:noFill/>
          <a:ln w="635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38" name="Line 6">
            <a:extLst>
              <a:ext uri="{FF2B5EF4-FFF2-40B4-BE49-F238E27FC236}">
                <a16:creationId xmlns:a16="http://schemas.microsoft.com/office/drawing/2014/main" id="{D3B62C94-521D-4D08-B934-361B3CEE304F}"/>
              </a:ext>
            </a:extLst>
          </p:cNvPr>
          <p:cNvSpPr>
            <a:spLocks noChangeShapeType="1"/>
          </p:cNvSpPr>
          <p:nvPr/>
        </p:nvSpPr>
        <p:spPr bwMode="auto">
          <a:xfrm>
            <a:off x="4584700" y="1235075"/>
            <a:ext cx="0" cy="5418138"/>
          </a:xfrm>
          <a:prstGeom prst="line">
            <a:avLst/>
          </a:prstGeom>
          <a:noFill/>
          <a:ln w="635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39" name="Line 7">
            <a:extLst>
              <a:ext uri="{FF2B5EF4-FFF2-40B4-BE49-F238E27FC236}">
                <a16:creationId xmlns:a16="http://schemas.microsoft.com/office/drawing/2014/main" id="{B915267A-4870-4686-BAAE-16FEEF4B150E}"/>
              </a:ext>
            </a:extLst>
          </p:cNvPr>
          <p:cNvSpPr>
            <a:spLocks noChangeShapeType="1"/>
          </p:cNvSpPr>
          <p:nvPr/>
        </p:nvSpPr>
        <p:spPr bwMode="auto">
          <a:xfrm>
            <a:off x="5367338" y="1225550"/>
            <a:ext cx="0" cy="5456238"/>
          </a:xfrm>
          <a:prstGeom prst="line">
            <a:avLst/>
          </a:prstGeom>
          <a:noFill/>
          <a:ln w="635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40" name="Line 8">
            <a:extLst>
              <a:ext uri="{FF2B5EF4-FFF2-40B4-BE49-F238E27FC236}">
                <a16:creationId xmlns:a16="http://schemas.microsoft.com/office/drawing/2014/main" id="{88AEB9BE-8A1E-4468-9FF1-5250A48DCC94}"/>
              </a:ext>
            </a:extLst>
          </p:cNvPr>
          <p:cNvSpPr>
            <a:spLocks noChangeShapeType="1"/>
          </p:cNvSpPr>
          <p:nvPr/>
        </p:nvSpPr>
        <p:spPr bwMode="auto">
          <a:xfrm>
            <a:off x="9085263" y="1192213"/>
            <a:ext cx="1587" cy="5470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41" name="Line 9">
            <a:extLst>
              <a:ext uri="{FF2B5EF4-FFF2-40B4-BE49-F238E27FC236}">
                <a16:creationId xmlns:a16="http://schemas.microsoft.com/office/drawing/2014/main" id="{801634CC-5540-405D-90A1-2AE3F44D7A87}"/>
              </a:ext>
            </a:extLst>
          </p:cNvPr>
          <p:cNvSpPr>
            <a:spLocks noChangeShapeType="1"/>
          </p:cNvSpPr>
          <p:nvPr/>
        </p:nvSpPr>
        <p:spPr bwMode="auto">
          <a:xfrm>
            <a:off x="7599363" y="1254125"/>
            <a:ext cx="1587" cy="5408613"/>
          </a:xfrm>
          <a:prstGeom prst="line">
            <a:avLst/>
          </a:prstGeom>
          <a:noFill/>
          <a:ln w="635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42" name="Line 10">
            <a:extLst>
              <a:ext uri="{FF2B5EF4-FFF2-40B4-BE49-F238E27FC236}">
                <a16:creationId xmlns:a16="http://schemas.microsoft.com/office/drawing/2014/main" id="{6C36FB05-56AF-4DD0-87AE-FE9FFB8675F9}"/>
              </a:ext>
            </a:extLst>
          </p:cNvPr>
          <p:cNvSpPr>
            <a:spLocks noChangeShapeType="1"/>
          </p:cNvSpPr>
          <p:nvPr/>
        </p:nvSpPr>
        <p:spPr bwMode="auto">
          <a:xfrm>
            <a:off x="8364538" y="1225550"/>
            <a:ext cx="1587" cy="5446713"/>
          </a:xfrm>
          <a:prstGeom prst="line">
            <a:avLst/>
          </a:prstGeom>
          <a:noFill/>
          <a:ln w="635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43" name="Rectangle 11">
            <a:extLst>
              <a:ext uri="{FF2B5EF4-FFF2-40B4-BE49-F238E27FC236}">
                <a16:creationId xmlns:a16="http://schemas.microsoft.com/office/drawing/2014/main" id="{583AB1A4-7B0F-4FA3-B351-23E5D77F2DB1}"/>
              </a:ext>
            </a:extLst>
          </p:cNvPr>
          <p:cNvSpPr>
            <a:spLocks noGrp="1" noChangeArrowheads="1"/>
          </p:cNvSpPr>
          <p:nvPr>
            <p:ph type="title"/>
          </p:nvPr>
        </p:nvSpPr>
        <p:spPr>
          <a:xfrm>
            <a:off x="1054100" y="58738"/>
            <a:ext cx="7188200" cy="711200"/>
          </a:xfrm>
        </p:spPr>
        <p:txBody>
          <a:bodyPr/>
          <a:lstStyle/>
          <a:p>
            <a:r>
              <a:rPr lang="en-US" altLang="en-US" sz="2000"/>
              <a:t>Overall Constellation Program </a:t>
            </a:r>
            <a:br>
              <a:rPr lang="en-US" altLang="en-US" sz="2000"/>
            </a:br>
            <a:r>
              <a:rPr lang="en-US" altLang="en-US" sz="2000"/>
              <a:t>System Requirements Review (SRR) Schedule</a:t>
            </a:r>
            <a:endParaRPr lang="en-US" altLang="en-US" sz="2000">
              <a:solidFill>
                <a:srgbClr val="FF0000"/>
              </a:solidFill>
            </a:endParaRPr>
          </a:p>
        </p:txBody>
      </p:sp>
      <p:sp>
        <p:nvSpPr>
          <p:cNvPr id="1631244" name="Line 12">
            <a:extLst>
              <a:ext uri="{FF2B5EF4-FFF2-40B4-BE49-F238E27FC236}">
                <a16:creationId xmlns:a16="http://schemas.microsoft.com/office/drawing/2014/main" id="{E26487AF-CAEC-434B-B3FD-03FD2B2603FF}"/>
              </a:ext>
            </a:extLst>
          </p:cNvPr>
          <p:cNvSpPr>
            <a:spLocks noChangeShapeType="1"/>
          </p:cNvSpPr>
          <p:nvPr/>
        </p:nvSpPr>
        <p:spPr bwMode="auto">
          <a:xfrm>
            <a:off x="3794125" y="1211263"/>
            <a:ext cx="0" cy="5437187"/>
          </a:xfrm>
          <a:prstGeom prst="line">
            <a:avLst/>
          </a:prstGeom>
          <a:noFill/>
          <a:ln w="635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45" name="Line 13">
            <a:extLst>
              <a:ext uri="{FF2B5EF4-FFF2-40B4-BE49-F238E27FC236}">
                <a16:creationId xmlns:a16="http://schemas.microsoft.com/office/drawing/2014/main" id="{3B1B9A95-8091-4469-9A65-46232A533616}"/>
              </a:ext>
            </a:extLst>
          </p:cNvPr>
          <p:cNvSpPr>
            <a:spLocks noChangeShapeType="1"/>
          </p:cNvSpPr>
          <p:nvPr/>
        </p:nvSpPr>
        <p:spPr bwMode="auto">
          <a:xfrm>
            <a:off x="2300288" y="1201738"/>
            <a:ext cx="0" cy="5484812"/>
          </a:xfrm>
          <a:prstGeom prst="line">
            <a:avLst/>
          </a:prstGeom>
          <a:noFill/>
          <a:ln w="635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46" name="Line 14">
            <a:extLst>
              <a:ext uri="{FF2B5EF4-FFF2-40B4-BE49-F238E27FC236}">
                <a16:creationId xmlns:a16="http://schemas.microsoft.com/office/drawing/2014/main" id="{90164C98-3200-4BB2-9FB3-5DA838CB3B65}"/>
              </a:ext>
            </a:extLst>
          </p:cNvPr>
          <p:cNvSpPr>
            <a:spLocks noChangeShapeType="1"/>
          </p:cNvSpPr>
          <p:nvPr/>
        </p:nvSpPr>
        <p:spPr bwMode="auto">
          <a:xfrm>
            <a:off x="747713" y="1201738"/>
            <a:ext cx="0" cy="5465762"/>
          </a:xfrm>
          <a:prstGeom prst="line">
            <a:avLst/>
          </a:prstGeom>
          <a:noFill/>
          <a:ln w="635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47" name="Line 15">
            <a:extLst>
              <a:ext uri="{FF2B5EF4-FFF2-40B4-BE49-F238E27FC236}">
                <a16:creationId xmlns:a16="http://schemas.microsoft.com/office/drawing/2014/main" id="{169E620A-AD27-4035-9FC1-939CF3ADBA39}"/>
              </a:ext>
            </a:extLst>
          </p:cNvPr>
          <p:cNvSpPr>
            <a:spLocks noChangeShapeType="1"/>
          </p:cNvSpPr>
          <p:nvPr/>
        </p:nvSpPr>
        <p:spPr bwMode="auto">
          <a:xfrm>
            <a:off x="41275" y="1201738"/>
            <a:ext cx="9525" cy="5470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48" name="Line 16">
            <a:extLst>
              <a:ext uri="{FF2B5EF4-FFF2-40B4-BE49-F238E27FC236}">
                <a16:creationId xmlns:a16="http://schemas.microsoft.com/office/drawing/2014/main" id="{B6F32E78-B3B1-4E1A-B932-22607283BCB4}"/>
              </a:ext>
            </a:extLst>
          </p:cNvPr>
          <p:cNvSpPr>
            <a:spLocks noChangeShapeType="1"/>
          </p:cNvSpPr>
          <p:nvPr/>
        </p:nvSpPr>
        <p:spPr bwMode="auto">
          <a:xfrm>
            <a:off x="3057525" y="1201738"/>
            <a:ext cx="0" cy="54752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49" name="Line 17">
            <a:extLst>
              <a:ext uri="{FF2B5EF4-FFF2-40B4-BE49-F238E27FC236}">
                <a16:creationId xmlns:a16="http://schemas.microsoft.com/office/drawing/2014/main" id="{6C7F60EB-ED3F-4CD3-9045-68CB4E882E18}"/>
              </a:ext>
            </a:extLst>
          </p:cNvPr>
          <p:cNvSpPr>
            <a:spLocks noChangeShapeType="1"/>
          </p:cNvSpPr>
          <p:nvPr/>
        </p:nvSpPr>
        <p:spPr bwMode="auto">
          <a:xfrm>
            <a:off x="6089650" y="1201738"/>
            <a:ext cx="0" cy="54752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50" name="Rectangle 18">
            <a:extLst>
              <a:ext uri="{FF2B5EF4-FFF2-40B4-BE49-F238E27FC236}">
                <a16:creationId xmlns:a16="http://schemas.microsoft.com/office/drawing/2014/main" id="{4D912E85-BDE9-46E9-BB2A-6E0BB00D7816}"/>
              </a:ext>
            </a:extLst>
          </p:cNvPr>
          <p:cNvSpPr>
            <a:spLocks noChangeArrowheads="1"/>
          </p:cNvSpPr>
          <p:nvPr/>
        </p:nvSpPr>
        <p:spPr bwMode="auto">
          <a:xfrm>
            <a:off x="57150" y="1168400"/>
            <a:ext cx="2990850" cy="268288"/>
          </a:xfrm>
          <a:prstGeom prst="rect">
            <a:avLst/>
          </a:prstGeom>
          <a:solidFill>
            <a:srgbClr val="CCECFF">
              <a:alpha val="64999"/>
            </a:srgbClr>
          </a:solidFill>
          <a:ln w="31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51" name="Rectangle 19">
            <a:extLst>
              <a:ext uri="{FF2B5EF4-FFF2-40B4-BE49-F238E27FC236}">
                <a16:creationId xmlns:a16="http://schemas.microsoft.com/office/drawing/2014/main" id="{7E059747-2073-4426-B5FD-A14FA1D02E80}"/>
              </a:ext>
            </a:extLst>
          </p:cNvPr>
          <p:cNvSpPr>
            <a:spLocks noChangeArrowheads="1"/>
          </p:cNvSpPr>
          <p:nvPr/>
        </p:nvSpPr>
        <p:spPr bwMode="auto">
          <a:xfrm>
            <a:off x="3067050" y="1177925"/>
            <a:ext cx="3025775" cy="258763"/>
          </a:xfrm>
          <a:prstGeom prst="rect">
            <a:avLst/>
          </a:prstGeom>
          <a:solidFill>
            <a:srgbClr val="FFFFCC">
              <a:alpha val="64999"/>
            </a:srgbClr>
          </a:solidFill>
          <a:ln w="31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52" name="Text Box 20">
            <a:extLst>
              <a:ext uri="{FF2B5EF4-FFF2-40B4-BE49-F238E27FC236}">
                <a16:creationId xmlns:a16="http://schemas.microsoft.com/office/drawing/2014/main" id="{0B3F801D-BC11-4236-AED3-293B665D5DFE}"/>
              </a:ext>
            </a:extLst>
          </p:cNvPr>
          <p:cNvSpPr txBox="1">
            <a:spLocks noChangeArrowheads="1"/>
          </p:cNvSpPr>
          <p:nvPr/>
        </p:nvSpPr>
        <p:spPr bwMode="auto">
          <a:xfrm>
            <a:off x="1211263" y="1211263"/>
            <a:ext cx="631825"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9144" rIns="9144" bIns="9144"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3333CC"/>
                </a:solidFill>
                <a:effectLst/>
                <a:uLnTx/>
                <a:uFillTx/>
                <a:latin typeface="Arial" panose="020B0604020202020204" pitchFamily="34" charset="0"/>
                <a:ea typeface="ＭＳ Ｐゴシック" panose="020B0600070205080204" pitchFamily="34" charset="-128"/>
                <a:cs typeface="+mn-cs"/>
              </a:rPr>
              <a:t>March</a:t>
            </a:r>
          </a:p>
        </p:txBody>
      </p:sp>
      <p:sp>
        <p:nvSpPr>
          <p:cNvPr id="1631253" name="Text Box 21">
            <a:extLst>
              <a:ext uri="{FF2B5EF4-FFF2-40B4-BE49-F238E27FC236}">
                <a16:creationId xmlns:a16="http://schemas.microsoft.com/office/drawing/2014/main" id="{8A21900B-1553-4663-9B99-234A26D33A05}"/>
              </a:ext>
            </a:extLst>
          </p:cNvPr>
          <p:cNvSpPr txBox="1">
            <a:spLocks noChangeArrowheads="1"/>
          </p:cNvSpPr>
          <p:nvPr/>
        </p:nvSpPr>
        <p:spPr bwMode="auto">
          <a:xfrm>
            <a:off x="4314825" y="1211263"/>
            <a:ext cx="454025"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9144" rIns="9144" bIns="9144"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3333CC"/>
                </a:solidFill>
                <a:effectLst/>
                <a:uLnTx/>
                <a:uFillTx/>
                <a:latin typeface="Arial" panose="020B0604020202020204" pitchFamily="34" charset="0"/>
                <a:ea typeface="ＭＳ Ｐゴシック" panose="020B0600070205080204" pitchFamily="34" charset="-128"/>
                <a:cs typeface="+mn-cs"/>
              </a:rPr>
              <a:t>April</a:t>
            </a:r>
          </a:p>
        </p:txBody>
      </p:sp>
      <p:sp>
        <p:nvSpPr>
          <p:cNvPr id="1631254" name="Line 22">
            <a:extLst>
              <a:ext uri="{FF2B5EF4-FFF2-40B4-BE49-F238E27FC236}">
                <a16:creationId xmlns:a16="http://schemas.microsoft.com/office/drawing/2014/main" id="{90E5418A-9A17-451F-907F-1E687D3EFA6F}"/>
              </a:ext>
            </a:extLst>
          </p:cNvPr>
          <p:cNvSpPr>
            <a:spLocks noChangeShapeType="1"/>
          </p:cNvSpPr>
          <p:nvPr/>
        </p:nvSpPr>
        <p:spPr bwMode="auto">
          <a:xfrm>
            <a:off x="38100" y="6672263"/>
            <a:ext cx="9093200" cy="4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55" name="Line 23">
            <a:extLst>
              <a:ext uri="{FF2B5EF4-FFF2-40B4-BE49-F238E27FC236}">
                <a16:creationId xmlns:a16="http://schemas.microsoft.com/office/drawing/2014/main" id="{0AA0FD92-5CE6-4C71-A314-9995E402C390}"/>
              </a:ext>
            </a:extLst>
          </p:cNvPr>
          <p:cNvSpPr>
            <a:spLocks noChangeShapeType="1"/>
          </p:cNvSpPr>
          <p:nvPr/>
        </p:nvSpPr>
        <p:spPr bwMode="auto">
          <a:xfrm>
            <a:off x="38100" y="2478088"/>
            <a:ext cx="9077325" cy="1587"/>
          </a:xfrm>
          <a:prstGeom prst="line">
            <a:avLst/>
          </a:prstGeom>
          <a:noFill/>
          <a:ln w="19050">
            <a:solidFill>
              <a:schemeClr val="accent2"/>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56" name="Rectangle 24">
            <a:extLst>
              <a:ext uri="{FF2B5EF4-FFF2-40B4-BE49-F238E27FC236}">
                <a16:creationId xmlns:a16="http://schemas.microsoft.com/office/drawing/2014/main" id="{DF29FDDC-0029-46EA-8209-368561416BB1}"/>
              </a:ext>
            </a:extLst>
          </p:cNvPr>
          <p:cNvSpPr>
            <a:spLocks noChangeArrowheads="1"/>
          </p:cNvSpPr>
          <p:nvPr/>
        </p:nvSpPr>
        <p:spPr bwMode="auto">
          <a:xfrm>
            <a:off x="41275" y="969963"/>
            <a:ext cx="9043988" cy="238125"/>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57" name="Text Box 25">
            <a:extLst>
              <a:ext uri="{FF2B5EF4-FFF2-40B4-BE49-F238E27FC236}">
                <a16:creationId xmlns:a16="http://schemas.microsoft.com/office/drawing/2014/main" id="{09E9C956-D9A0-4305-A176-A6138A038743}"/>
              </a:ext>
            </a:extLst>
          </p:cNvPr>
          <p:cNvSpPr txBox="1">
            <a:spLocks noChangeArrowheads="1"/>
          </p:cNvSpPr>
          <p:nvPr/>
        </p:nvSpPr>
        <p:spPr bwMode="auto">
          <a:xfrm>
            <a:off x="4210050" y="969963"/>
            <a:ext cx="495300"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9144" rIns="9144" bIns="914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2007</a:t>
            </a:r>
          </a:p>
        </p:txBody>
      </p:sp>
      <p:sp>
        <p:nvSpPr>
          <p:cNvPr id="1631258" name="Line 26">
            <a:extLst>
              <a:ext uri="{FF2B5EF4-FFF2-40B4-BE49-F238E27FC236}">
                <a16:creationId xmlns:a16="http://schemas.microsoft.com/office/drawing/2014/main" id="{881AEDF6-FEB0-4F0C-9E18-1A26A0681578}"/>
              </a:ext>
            </a:extLst>
          </p:cNvPr>
          <p:cNvSpPr>
            <a:spLocks noChangeShapeType="1"/>
          </p:cNvSpPr>
          <p:nvPr/>
        </p:nvSpPr>
        <p:spPr bwMode="auto">
          <a:xfrm flipV="1">
            <a:off x="57150" y="5618163"/>
            <a:ext cx="9077325" cy="7937"/>
          </a:xfrm>
          <a:prstGeom prst="line">
            <a:avLst/>
          </a:prstGeom>
          <a:noFill/>
          <a:ln w="19050">
            <a:solidFill>
              <a:schemeClr val="accent2"/>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59" name="Line 27">
            <a:extLst>
              <a:ext uri="{FF2B5EF4-FFF2-40B4-BE49-F238E27FC236}">
                <a16:creationId xmlns:a16="http://schemas.microsoft.com/office/drawing/2014/main" id="{8587A5C7-C2E6-4C45-A601-A9EBE3B1EDAD}"/>
              </a:ext>
            </a:extLst>
          </p:cNvPr>
          <p:cNvSpPr>
            <a:spLocks noChangeShapeType="1"/>
          </p:cNvSpPr>
          <p:nvPr/>
        </p:nvSpPr>
        <p:spPr bwMode="auto">
          <a:xfrm>
            <a:off x="38100" y="4572000"/>
            <a:ext cx="9080500" cy="1588"/>
          </a:xfrm>
          <a:prstGeom prst="line">
            <a:avLst/>
          </a:prstGeom>
          <a:noFill/>
          <a:ln w="19050">
            <a:solidFill>
              <a:schemeClr val="accent2"/>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60" name="Line 28">
            <a:extLst>
              <a:ext uri="{FF2B5EF4-FFF2-40B4-BE49-F238E27FC236}">
                <a16:creationId xmlns:a16="http://schemas.microsoft.com/office/drawing/2014/main" id="{A81316B7-39C6-45F8-9826-E394B17D2627}"/>
              </a:ext>
            </a:extLst>
          </p:cNvPr>
          <p:cNvSpPr>
            <a:spLocks noChangeShapeType="1"/>
          </p:cNvSpPr>
          <p:nvPr/>
        </p:nvSpPr>
        <p:spPr bwMode="auto">
          <a:xfrm>
            <a:off x="38100" y="3524250"/>
            <a:ext cx="9070975" cy="1588"/>
          </a:xfrm>
          <a:prstGeom prst="line">
            <a:avLst/>
          </a:prstGeom>
          <a:noFill/>
          <a:ln w="19050">
            <a:solidFill>
              <a:schemeClr val="accent2"/>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61" name="Text Box 29">
            <a:extLst>
              <a:ext uri="{FF2B5EF4-FFF2-40B4-BE49-F238E27FC236}">
                <a16:creationId xmlns:a16="http://schemas.microsoft.com/office/drawing/2014/main" id="{DE1B54E6-7D55-4E56-8AE9-70BD0F088B14}"/>
              </a:ext>
            </a:extLst>
          </p:cNvPr>
          <p:cNvSpPr txBox="1">
            <a:spLocks noChangeArrowheads="1"/>
          </p:cNvSpPr>
          <p:nvPr/>
        </p:nvSpPr>
        <p:spPr bwMode="auto">
          <a:xfrm>
            <a:off x="127000" y="4267200"/>
            <a:ext cx="868363" cy="227013"/>
          </a:xfrm>
          <a:prstGeom prst="rect">
            <a:avLst/>
          </a:prstGeom>
          <a:solidFill>
            <a:srgbClr val="FFFFFF"/>
          </a:solidFill>
          <a:ln>
            <a:noFill/>
          </a:ln>
          <a:effectLst>
            <a:outerShdw dist="17961" dir="2700000" algn="ctr" rotWithShape="0">
              <a:srgbClr val="33CCFF">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lIns="9144" tIns="9144" rIns="9144" bIns="9144" anchor="ct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99FF"/>
                </a:solidFill>
                <a:effectLst>
                  <a:outerShdw blurRad="38100" dist="38100" dir="2700000" algn="tl">
                    <a:srgbClr val="C0C0C0"/>
                  </a:outerShdw>
                </a:effectLst>
                <a:uLnTx/>
                <a:uFillTx/>
                <a:latin typeface="Arial" panose="020B0604020202020204" pitchFamily="34" charset="0"/>
                <a:ea typeface="ＭＳ Ｐゴシック" panose="020B0600070205080204" pitchFamily="34" charset="-128"/>
                <a:cs typeface="+mn-cs"/>
              </a:rPr>
              <a:t>MO SRR</a:t>
            </a:r>
          </a:p>
        </p:txBody>
      </p:sp>
      <p:sp>
        <p:nvSpPr>
          <p:cNvPr id="1631262" name="Text Box 30">
            <a:extLst>
              <a:ext uri="{FF2B5EF4-FFF2-40B4-BE49-F238E27FC236}">
                <a16:creationId xmlns:a16="http://schemas.microsoft.com/office/drawing/2014/main" id="{F049B664-BD1E-477B-9815-99933CD0E0FC}"/>
              </a:ext>
            </a:extLst>
          </p:cNvPr>
          <p:cNvSpPr txBox="1">
            <a:spLocks noChangeArrowheads="1"/>
          </p:cNvSpPr>
          <p:nvPr/>
        </p:nvSpPr>
        <p:spPr bwMode="auto">
          <a:xfrm>
            <a:off x="127000" y="5316538"/>
            <a:ext cx="858838" cy="227012"/>
          </a:xfrm>
          <a:prstGeom prst="rect">
            <a:avLst/>
          </a:prstGeom>
          <a:solidFill>
            <a:srgbClr val="FFFFFF"/>
          </a:solidFill>
          <a:ln>
            <a:noFill/>
          </a:ln>
          <a:effectLst>
            <a:outerShdw dist="35921" dir="2700000" algn="ctr" rotWithShape="0">
              <a:srgbClr val="33CCCC">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lIns="9144" tIns="9144" rIns="9144" bIns="9144" anchor="ct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9999"/>
                </a:solidFill>
                <a:effectLst>
                  <a:outerShdw blurRad="38100" dist="38100" dir="2700000" algn="tl">
                    <a:srgbClr val="C0C0C0"/>
                  </a:outerShdw>
                </a:effectLst>
                <a:uLnTx/>
                <a:uFillTx/>
                <a:latin typeface="Arial" panose="020B0604020202020204" pitchFamily="34" charset="0"/>
                <a:ea typeface="ＭＳ Ｐゴシック" panose="020B0600070205080204" pitchFamily="34" charset="-128"/>
                <a:cs typeface="+mn-cs"/>
              </a:rPr>
              <a:t>GO SRR</a:t>
            </a:r>
          </a:p>
        </p:txBody>
      </p:sp>
      <p:sp>
        <p:nvSpPr>
          <p:cNvPr id="1631263" name="Text Box 31">
            <a:extLst>
              <a:ext uri="{FF2B5EF4-FFF2-40B4-BE49-F238E27FC236}">
                <a16:creationId xmlns:a16="http://schemas.microsoft.com/office/drawing/2014/main" id="{983D0700-0339-4D73-8157-867EF0DA0A97}"/>
              </a:ext>
            </a:extLst>
          </p:cNvPr>
          <p:cNvSpPr txBox="1">
            <a:spLocks noChangeArrowheads="1"/>
          </p:cNvSpPr>
          <p:nvPr/>
        </p:nvSpPr>
        <p:spPr bwMode="auto">
          <a:xfrm>
            <a:off x="127000" y="6354763"/>
            <a:ext cx="979488" cy="227012"/>
          </a:xfrm>
          <a:prstGeom prst="rect">
            <a:avLst/>
          </a:prstGeom>
          <a:solidFill>
            <a:srgbClr val="FFFFFF"/>
          </a:solidFill>
          <a:ln>
            <a:noFill/>
          </a:ln>
          <a:effectLst>
            <a:outerShdw dist="35921" dir="2700000" algn="ctr" rotWithShape="0">
              <a:srgbClr val="9999FF">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lIns="9144" tIns="9144" rIns="9144" bIns="9144" anchor="ct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CC0099"/>
                </a:solidFill>
                <a:effectLst>
                  <a:outerShdw blurRad="38100" dist="38100" dir="2700000" algn="tl">
                    <a:srgbClr val="C0C0C0"/>
                  </a:outerShdw>
                </a:effectLst>
                <a:uLnTx/>
                <a:uFillTx/>
                <a:latin typeface="Arial" panose="020B0604020202020204" pitchFamily="34" charset="0"/>
                <a:ea typeface="ＭＳ Ｐゴシック" panose="020B0600070205080204" pitchFamily="34" charset="-128"/>
                <a:cs typeface="+mn-cs"/>
              </a:rPr>
              <a:t>EVA SRR</a:t>
            </a:r>
          </a:p>
        </p:txBody>
      </p:sp>
      <p:sp>
        <p:nvSpPr>
          <p:cNvPr id="1631264" name="Text Box 32">
            <a:extLst>
              <a:ext uri="{FF2B5EF4-FFF2-40B4-BE49-F238E27FC236}">
                <a16:creationId xmlns:a16="http://schemas.microsoft.com/office/drawing/2014/main" id="{50294138-B109-4EAA-8AE1-3A9B812E4566}"/>
              </a:ext>
            </a:extLst>
          </p:cNvPr>
          <p:cNvSpPr txBox="1">
            <a:spLocks noChangeArrowheads="1"/>
          </p:cNvSpPr>
          <p:nvPr/>
        </p:nvSpPr>
        <p:spPr bwMode="auto">
          <a:xfrm>
            <a:off x="127000" y="3225800"/>
            <a:ext cx="947738" cy="227013"/>
          </a:xfrm>
          <a:prstGeom prst="rect">
            <a:avLst/>
          </a:prstGeom>
          <a:solidFill>
            <a:srgbClr val="FFFFFF"/>
          </a:solidFill>
          <a:ln>
            <a:noFill/>
          </a:ln>
          <a:effectLst>
            <a:outerShdw dist="35921" dir="2700000" algn="ctr" rotWithShape="0">
              <a:srgbClr val="9999FF">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lIns="9144" tIns="9144" rIns="9144" bIns="9144" anchor="ct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333399"/>
                </a:solidFill>
                <a:effectLst>
                  <a:outerShdw blurRad="38100" dist="38100" dir="2700000" algn="tl">
                    <a:srgbClr val="C0C0C0"/>
                  </a:outerShdw>
                </a:effectLst>
                <a:uLnTx/>
                <a:uFillTx/>
                <a:latin typeface="Arial" panose="020B0604020202020204" pitchFamily="34" charset="0"/>
                <a:ea typeface="ＭＳ Ｐゴシック" panose="020B0600070205080204" pitchFamily="34" charset="-128"/>
                <a:cs typeface="+mn-cs"/>
              </a:rPr>
              <a:t>CEV SRR</a:t>
            </a:r>
          </a:p>
        </p:txBody>
      </p:sp>
      <p:grpSp>
        <p:nvGrpSpPr>
          <p:cNvPr id="1631265" name="Group 33">
            <a:extLst>
              <a:ext uri="{FF2B5EF4-FFF2-40B4-BE49-F238E27FC236}">
                <a16:creationId xmlns:a16="http://schemas.microsoft.com/office/drawing/2014/main" id="{1FC51EF8-BA5C-429E-AF55-5AD618F59CD8}"/>
              </a:ext>
            </a:extLst>
          </p:cNvPr>
          <p:cNvGrpSpPr>
            <a:grpSpLocks/>
          </p:cNvGrpSpPr>
          <p:nvPr/>
        </p:nvGrpSpPr>
        <p:grpSpPr bwMode="auto">
          <a:xfrm>
            <a:off x="127000" y="2111375"/>
            <a:ext cx="942975" cy="336550"/>
            <a:chOff x="1104" y="1074"/>
            <a:chExt cx="600" cy="212"/>
          </a:xfrm>
        </p:grpSpPr>
        <p:sp>
          <p:nvSpPr>
            <p:cNvPr id="1631266" name="Rectangle 34">
              <a:extLst>
                <a:ext uri="{FF2B5EF4-FFF2-40B4-BE49-F238E27FC236}">
                  <a16:creationId xmlns:a16="http://schemas.microsoft.com/office/drawing/2014/main" id="{034AC604-DE3C-4CC2-94B7-59037EEB6D5C}"/>
                </a:ext>
              </a:extLst>
            </p:cNvPr>
            <p:cNvSpPr>
              <a:spLocks noChangeArrowheads="1"/>
            </p:cNvSpPr>
            <p:nvPr/>
          </p:nvSpPr>
          <p:spPr bwMode="auto">
            <a:xfrm>
              <a:off x="1122" y="1110"/>
              <a:ext cx="582" cy="162"/>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67" name="Rectangle 35">
              <a:extLst>
                <a:ext uri="{FF2B5EF4-FFF2-40B4-BE49-F238E27FC236}">
                  <a16:creationId xmlns:a16="http://schemas.microsoft.com/office/drawing/2014/main" id="{E4393DE6-C92D-4FF0-8C6C-7AA9FA1616F1}"/>
                </a:ext>
              </a:extLst>
            </p:cNvPr>
            <p:cNvSpPr>
              <a:spLocks noChangeArrowheads="1"/>
            </p:cNvSpPr>
            <p:nvPr/>
          </p:nvSpPr>
          <p:spPr bwMode="auto">
            <a:xfrm>
              <a:off x="1104" y="1092"/>
              <a:ext cx="582" cy="1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68" name="Text Box 36">
              <a:extLst>
                <a:ext uri="{FF2B5EF4-FFF2-40B4-BE49-F238E27FC236}">
                  <a16:creationId xmlns:a16="http://schemas.microsoft.com/office/drawing/2014/main" id="{0DF12D93-B4AC-4BB6-8F44-CC2AB2E3F548}"/>
                </a:ext>
              </a:extLst>
            </p:cNvPr>
            <p:cNvSpPr txBox="1">
              <a:spLocks noChangeArrowheads="1"/>
            </p:cNvSpPr>
            <p:nvPr/>
          </p:nvSpPr>
          <p:spPr bwMode="auto">
            <a:xfrm>
              <a:off x="1104" y="1074"/>
              <a:ext cx="588"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nchorCtr="1">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9900"/>
                  </a:solidFill>
                  <a:effectLst>
                    <a:outerShdw blurRad="38100" dist="38100" dir="2700000" algn="tl">
                      <a:srgbClr val="C0C0C0"/>
                    </a:outerShdw>
                  </a:effectLst>
                  <a:uLnTx/>
                  <a:uFillTx/>
                  <a:latin typeface="Arial" panose="020B0604020202020204" pitchFamily="34" charset="0"/>
                  <a:ea typeface="ＭＳ Ｐゴシック" panose="020B0600070205080204" pitchFamily="34" charset="-128"/>
                  <a:cs typeface="+mn-cs"/>
                </a:rPr>
                <a:t>CLV SRR</a:t>
              </a:r>
            </a:p>
          </p:txBody>
        </p:sp>
      </p:grpSp>
      <p:sp>
        <p:nvSpPr>
          <p:cNvPr id="1631269" name="Rectangle 37">
            <a:extLst>
              <a:ext uri="{FF2B5EF4-FFF2-40B4-BE49-F238E27FC236}">
                <a16:creationId xmlns:a16="http://schemas.microsoft.com/office/drawing/2014/main" id="{CF990302-FDA1-4FFE-A9EE-9F4A64B0DFBE}"/>
              </a:ext>
            </a:extLst>
          </p:cNvPr>
          <p:cNvSpPr>
            <a:spLocks noChangeArrowheads="1"/>
          </p:cNvSpPr>
          <p:nvPr/>
        </p:nvSpPr>
        <p:spPr bwMode="auto">
          <a:xfrm>
            <a:off x="6088063" y="1200150"/>
            <a:ext cx="3001962" cy="234950"/>
          </a:xfrm>
          <a:prstGeom prst="rect">
            <a:avLst/>
          </a:prstGeom>
          <a:solidFill>
            <a:srgbClr val="CCFF99">
              <a:alpha val="64999"/>
            </a:srgbClr>
          </a:solidFill>
          <a:ln w="31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270" name="Text Box 38">
            <a:extLst>
              <a:ext uri="{FF2B5EF4-FFF2-40B4-BE49-F238E27FC236}">
                <a16:creationId xmlns:a16="http://schemas.microsoft.com/office/drawing/2014/main" id="{02899C84-97A0-4102-A49F-3D58971F510B}"/>
              </a:ext>
            </a:extLst>
          </p:cNvPr>
          <p:cNvSpPr txBox="1">
            <a:spLocks noChangeArrowheads="1"/>
          </p:cNvSpPr>
          <p:nvPr/>
        </p:nvSpPr>
        <p:spPr bwMode="auto">
          <a:xfrm>
            <a:off x="7385050" y="1241425"/>
            <a:ext cx="444500"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 tIns="9144" rIns="9144" bIns="9144"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3333CC"/>
                </a:solidFill>
                <a:effectLst/>
                <a:uLnTx/>
                <a:uFillTx/>
                <a:latin typeface="Arial" panose="020B0604020202020204" pitchFamily="34" charset="0"/>
                <a:ea typeface="ＭＳ Ｐゴシック" panose="020B0600070205080204" pitchFamily="34" charset="-128"/>
                <a:cs typeface="+mn-cs"/>
              </a:rPr>
              <a:t>May</a:t>
            </a:r>
          </a:p>
        </p:txBody>
      </p:sp>
      <p:sp>
        <p:nvSpPr>
          <p:cNvPr id="1631271" name="Line 39">
            <a:extLst>
              <a:ext uri="{FF2B5EF4-FFF2-40B4-BE49-F238E27FC236}">
                <a16:creationId xmlns:a16="http://schemas.microsoft.com/office/drawing/2014/main" id="{69D12DB0-B270-431A-B591-7A0DB486F75D}"/>
              </a:ext>
            </a:extLst>
          </p:cNvPr>
          <p:cNvSpPr>
            <a:spLocks noChangeShapeType="1"/>
          </p:cNvSpPr>
          <p:nvPr/>
        </p:nvSpPr>
        <p:spPr bwMode="auto">
          <a:xfrm>
            <a:off x="1522413" y="1173163"/>
            <a:ext cx="0" cy="5494337"/>
          </a:xfrm>
          <a:prstGeom prst="line">
            <a:avLst/>
          </a:prstGeom>
          <a:noFill/>
          <a:ln w="6350"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631272" name="Group 40">
            <a:extLst>
              <a:ext uri="{FF2B5EF4-FFF2-40B4-BE49-F238E27FC236}">
                <a16:creationId xmlns:a16="http://schemas.microsoft.com/office/drawing/2014/main" id="{E191D993-3528-4A0A-BEFE-D2F6391C11CC}"/>
              </a:ext>
            </a:extLst>
          </p:cNvPr>
          <p:cNvGrpSpPr>
            <a:grpSpLocks/>
          </p:cNvGrpSpPr>
          <p:nvPr/>
        </p:nvGrpSpPr>
        <p:grpSpPr bwMode="auto">
          <a:xfrm>
            <a:off x="1212850" y="1446213"/>
            <a:ext cx="1768475" cy="250825"/>
            <a:chOff x="596" y="1086"/>
            <a:chExt cx="1114" cy="158"/>
          </a:xfrm>
        </p:grpSpPr>
        <p:sp>
          <p:nvSpPr>
            <p:cNvPr id="1631273" name="TextBox 92431">
              <a:extLst>
                <a:ext uri="{FF2B5EF4-FFF2-40B4-BE49-F238E27FC236}">
                  <a16:creationId xmlns:a16="http://schemas.microsoft.com/office/drawing/2014/main" id="{3C699CBE-2BAE-40A1-A16C-9E8D95DAA764}"/>
                </a:ext>
              </a:extLst>
            </p:cNvPr>
            <p:cNvSpPr txBox="1">
              <a:spLocks noChangeArrowheads="1"/>
            </p:cNvSpPr>
            <p:nvPr/>
          </p:nvSpPr>
          <p:spPr bwMode="auto">
            <a:xfrm>
              <a:off x="596" y="1089"/>
              <a:ext cx="734" cy="155"/>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FF9900"/>
                  </a:solidFill>
                  <a:effectLst/>
                  <a:uLnTx/>
                  <a:uFillTx/>
                  <a:latin typeface="Arial" panose="020B0604020202020204" pitchFamily="34" charset="0"/>
                  <a:ea typeface="ＭＳ Ｐゴシック" panose="020B0600070205080204" pitchFamily="34" charset="-128"/>
                  <a:cs typeface="+mn-cs"/>
                </a:rPr>
                <a:t>Issue ID, Form Entry</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grpSp>
          <p:nvGrpSpPr>
            <p:cNvPr id="1631274" name="Group 42">
              <a:extLst>
                <a:ext uri="{FF2B5EF4-FFF2-40B4-BE49-F238E27FC236}">
                  <a16:creationId xmlns:a16="http://schemas.microsoft.com/office/drawing/2014/main" id="{51F9C909-D5DE-4B31-BB85-94C7D8648853}"/>
                </a:ext>
              </a:extLst>
            </p:cNvPr>
            <p:cNvGrpSpPr>
              <a:grpSpLocks/>
            </p:cNvGrpSpPr>
            <p:nvPr/>
          </p:nvGrpSpPr>
          <p:grpSpPr bwMode="auto">
            <a:xfrm>
              <a:off x="1372" y="1086"/>
              <a:ext cx="338" cy="154"/>
              <a:chOff x="1228" y="984"/>
              <a:chExt cx="338" cy="154"/>
            </a:xfrm>
          </p:grpSpPr>
          <p:sp>
            <p:nvSpPr>
              <p:cNvPr id="1631275" name="Flowchart: Extract 92430">
                <a:extLst>
                  <a:ext uri="{FF2B5EF4-FFF2-40B4-BE49-F238E27FC236}">
                    <a16:creationId xmlns:a16="http://schemas.microsoft.com/office/drawing/2014/main" id="{1CB63B28-FE27-4EA8-8ABA-D154E73C1EEC}"/>
                  </a:ext>
                </a:extLst>
              </p:cNvPr>
              <p:cNvSpPr>
                <a:spLocks noChangeArrowheads="1"/>
              </p:cNvSpPr>
              <p:nvPr/>
            </p:nvSpPr>
            <p:spPr bwMode="auto">
              <a:xfrm>
                <a:off x="1228" y="1013"/>
                <a:ext cx="105" cy="91"/>
              </a:xfrm>
              <a:prstGeom prst="flowChartExtract">
                <a:avLst/>
              </a:prstGeom>
              <a:solidFill>
                <a:schemeClr val="tx1"/>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276" name="Text Box 44">
                <a:extLst>
                  <a:ext uri="{FF2B5EF4-FFF2-40B4-BE49-F238E27FC236}">
                    <a16:creationId xmlns:a16="http://schemas.microsoft.com/office/drawing/2014/main" id="{56658DD8-A1CA-4C37-90A0-5FE94D2027B7}"/>
                  </a:ext>
                </a:extLst>
              </p:cNvPr>
              <p:cNvSpPr txBox="1">
                <a:spLocks noChangeArrowheads="1"/>
              </p:cNvSpPr>
              <p:nvPr/>
            </p:nvSpPr>
            <p:spPr bwMode="auto">
              <a:xfrm>
                <a:off x="1284" y="984"/>
                <a:ext cx="28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3/26</a:t>
                </a:r>
              </a:p>
            </p:txBody>
          </p:sp>
        </p:grpSp>
      </p:grpSp>
      <p:grpSp>
        <p:nvGrpSpPr>
          <p:cNvPr id="1631277" name="Group 45">
            <a:extLst>
              <a:ext uri="{FF2B5EF4-FFF2-40B4-BE49-F238E27FC236}">
                <a16:creationId xmlns:a16="http://schemas.microsoft.com/office/drawing/2014/main" id="{6A58FD1E-7D86-4BE2-AD7E-F59ABBD1FA33}"/>
              </a:ext>
            </a:extLst>
          </p:cNvPr>
          <p:cNvGrpSpPr>
            <a:grpSpLocks/>
          </p:cNvGrpSpPr>
          <p:nvPr/>
        </p:nvGrpSpPr>
        <p:grpSpPr bwMode="auto">
          <a:xfrm>
            <a:off x="1212850" y="2524125"/>
            <a:ext cx="1768475" cy="260350"/>
            <a:chOff x="596" y="1860"/>
            <a:chExt cx="1114" cy="164"/>
          </a:xfrm>
        </p:grpSpPr>
        <p:sp>
          <p:nvSpPr>
            <p:cNvPr id="1631278" name="Flowchart: Extract 92430">
              <a:extLst>
                <a:ext uri="{FF2B5EF4-FFF2-40B4-BE49-F238E27FC236}">
                  <a16:creationId xmlns:a16="http://schemas.microsoft.com/office/drawing/2014/main" id="{180C6217-5D8E-4FC9-A898-840EE438CD3B}"/>
                </a:ext>
              </a:extLst>
            </p:cNvPr>
            <p:cNvSpPr>
              <a:spLocks noChangeArrowheads="1"/>
            </p:cNvSpPr>
            <p:nvPr/>
          </p:nvSpPr>
          <p:spPr bwMode="auto">
            <a:xfrm>
              <a:off x="1372" y="1889"/>
              <a:ext cx="105" cy="91"/>
            </a:xfrm>
            <a:prstGeom prst="flowChartExtract">
              <a:avLst/>
            </a:prstGeom>
            <a:solidFill>
              <a:schemeClr val="tx1"/>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279" name="Text Box 47">
              <a:extLst>
                <a:ext uri="{FF2B5EF4-FFF2-40B4-BE49-F238E27FC236}">
                  <a16:creationId xmlns:a16="http://schemas.microsoft.com/office/drawing/2014/main" id="{4B88AC83-EE5A-48FD-BE40-01FC10C0B6B7}"/>
                </a:ext>
              </a:extLst>
            </p:cNvPr>
            <p:cNvSpPr txBox="1">
              <a:spLocks noChangeArrowheads="1"/>
            </p:cNvSpPr>
            <p:nvPr/>
          </p:nvSpPr>
          <p:spPr bwMode="auto">
            <a:xfrm>
              <a:off x="1428" y="1860"/>
              <a:ext cx="28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3/26</a:t>
              </a:r>
            </a:p>
          </p:txBody>
        </p:sp>
        <p:sp>
          <p:nvSpPr>
            <p:cNvPr id="1631280" name="TextBox 92431">
              <a:extLst>
                <a:ext uri="{FF2B5EF4-FFF2-40B4-BE49-F238E27FC236}">
                  <a16:creationId xmlns:a16="http://schemas.microsoft.com/office/drawing/2014/main" id="{A63C760E-2CC7-40F1-A201-8B7EA9214822}"/>
                </a:ext>
              </a:extLst>
            </p:cNvPr>
            <p:cNvSpPr txBox="1">
              <a:spLocks noChangeArrowheads="1"/>
            </p:cNvSpPr>
            <p:nvPr/>
          </p:nvSpPr>
          <p:spPr bwMode="auto">
            <a:xfrm>
              <a:off x="596" y="1881"/>
              <a:ext cx="734" cy="143"/>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CCCCFF"/>
                  </a:solidFill>
                  <a:effectLst/>
                  <a:uLnTx/>
                  <a:uFillTx/>
                  <a:latin typeface="Arial" panose="020B0604020202020204" pitchFamily="34" charset="0"/>
                  <a:ea typeface="ＭＳ Ｐゴシック" panose="020B0600070205080204" pitchFamily="34" charset="-128"/>
                  <a:cs typeface="+mn-cs"/>
                </a:rPr>
                <a:t>Issue ID, Form Entry</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grpSp>
      <p:grpSp>
        <p:nvGrpSpPr>
          <p:cNvPr id="1631281" name="Group 49">
            <a:extLst>
              <a:ext uri="{FF2B5EF4-FFF2-40B4-BE49-F238E27FC236}">
                <a16:creationId xmlns:a16="http://schemas.microsoft.com/office/drawing/2014/main" id="{E8461AC6-A32C-46AA-9493-7E45579DD4B6}"/>
              </a:ext>
            </a:extLst>
          </p:cNvPr>
          <p:cNvGrpSpPr>
            <a:grpSpLocks/>
          </p:cNvGrpSpPr>
          <p:nvPr/>
        </p:nvGrpSpPr>
        <p:grpSpPr bwMode="auto">
          <a:xfrm>
            <a:off x="2489200" y="3543300"/>
            <a:ext cx="1762125" cy="269875"/>
            <a:chOff x="1578" y="2442"/>
            <a:chExt cx="1110" cy="170"/>
          </a:xfrm>
        </p:grpSpPr>
        <p:sp>
          <p:nvSpPr>
            <p:cNvPr id="1631282" name="TextBox 92431">
              <a:extLst>
                <a:ext uri="{FF2B5EF4-FFF2-40B4-BE49-F238E27FC236}">
                  <a16:creationId xmlns:a16="http://schemas.microsoft.com/office/drawing/2014/main" id="{E178AD4C-0A67-4F41-A31B-E69AEFFAE70D}"/>
                </a:ext>
              </a:extLst>
            </p:cNvPr>
            <p:cNvSpPr txBox="1">
              <a:spLocks noChangeArrowheads="1"/>
            </p:cNvSpPr>
            <p:nvPr/>
          </p:nvSpPr>
          <p:spPr bwMode="auto">
            <a:xfrm>
              <a:off x="1578" y="2445"/>
              <a:ext cx="758" cy="167"/>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99FF"/>
                  </a:solidFill>
                  <a:effectLst/>
                  <a:uLnTx/>
                  <a:uFillTx/>
                  <a:latin typeface="Arial" panose="020B0604020202020204" pitchFamily="34" charset="0"/>
                  <a:ea typeface="ＭＳ Ｐゴシック" panose="020B0600070205080204" pitchFamily="34" charset="-128"/>
                  <a:cs typeface="+mn-cs"/>
                </a:rPr>
                <a:t>Issue ID, Form Entry </a:t>
              </a:r>
            </a:p>
          </p:txBody>
        </p:sp>
        <p:grpSp>
          <p:nvGrpSpPr>
            <p:cNvPr id="1631283" name="Group 51">
              <a:extLst>
                <a:ext uri="{FF2B5EF4-FFF2-40B4-BE49-F238E27FC236}">
                  <a16:creationId xmlns:a16="http://schemas.microsoft.com/office/drawing/2014/main" id="{FD87B07D-C523-4EC9-B74C-12C724C40891}"/>
                </a:ext>
              </a:extLst>
            </p:cNvPr>
            <p:cNvGrpSpPr>
              <a:grpSpLocks/>
            </p:cNvGrpSpPr>
            <p:nvPr/>
          </p:nvGrpSpPr>
          <p:grpSpPr bwMode="auto">
            <a:xfrm>
              <a:off x="2350" y="2442"/>
              <a:ext cx="338" cy="154"/>
              <a:chOff x="1228" y="984"/>
              <a:chExt cx="338" cy="154"/>
            </a:xfrm>
          </p:grpSpPr>
          <p:sp>
            <p:nvSpPr>
              <p:cNvPr id="1631284" name="Flowchart: Extract 92430">
                <a:extLst>
                  <a:ext uri="{FF2B5EF4-FFF2-40B4-BE49-F238E27FC236}">
                    <a16:creationId xmlns:a16="http://schemas.microsoft.com/office/drawing/2014/main" id="{15DE71B1-3B58-42FF-82B7-2C7873C97577}"/>
                  </a:ext>
                </a:extLst>
              </p:cNvPr>
              <p:cNvSpPr>
                <a:spLocks noChangeArrowheads="1"/>
              </p:cNvSpPr>
              <p:nvPr/>
            </p:nvSpPr>
            <p:spPr bwMode="auto">
              <a:xfrm>
                <a:off x="1228" y="1013"/>
                <a:ext cx="105" cy="91"/>
              </a:xfrm>
              <a:prstGeom prst="flowChartExtract">
                <a:avLst/>
              </a:prstGeom>
              <a:solidFill>
                <a:srgbClr val="0099FF"/>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285" name="Text Box 53">
                <a:extLst>
                  <a:ext uri="{FF2B5EF4-FFF2-40B4-BE49-F238E27FC236}">
                    <a16:creationId xmlns:a16="http://schemas.microsoft.com/office/drawing/2014/main" id="{030AADA4-E608-4AF7-BF7F-E688E6419422}"/>
                  </a:ext>
                </a:extLst>
              </p:cNvPr>
              <p:cNvSpPr txBox="1">
                <a:spLocks noChangeArrowheads="1"/>
              </p:cNvSpPr>
              <p:nvPr/>
            </p:nvSpPr>
            <p:spPr bwMode="auto">
              <a:xfrm>
                <a:off x="1284" y="984"/>
                <a:ext cx="28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4/9</a:t>
                </a:r>
              </a:p>
            </p:txBody>
          </p:sp>
        </p:grpSp>
      </p:grpSp>
      <p:grpSp>
        <p:nvGrpSpPr>
          <p:cNvPr id="1631286" name="Group 54">
            <a:extLst>
              <a:ext uri="{FF2B5EF4-FFF2-40B4-BE49-F238E27FC236}">
                <a16:creationId xmlns:a16="http://schemas.microsoft.com/office/drawing/2014/main" id="{E3DDE41F-02FE-4CF4-8DF3-DB52C8812EEB}"/>
              </a:ext>
            </a:extLst>
          </p:cNvPr>
          <p:cNvGrpSpPr>
            <a:grpSpLocks/>
          </p:cNvGrpSpPr>
          <p:nvPr/>
        </p:nvGrpSpPr>
        <p:grpSpPr bwMode="auto">
          <a:xfrm>
            <a:off x="5181600" y="4848225"/>
            <a:ext cx="1781175" cy="244475"/>
            <a:chOff x="3252" y="3114"/>
            <a:chExt cx="1122" cy="154"/>
          </a:xfrm>
        </p:grpSpPr>
        <p:sp>
          <p:nvSpPr>
            <p:cNvPr id="1631287" name="TextBox 92431">
              <a:extLst>
                <a:ext uri="{FF2B5EF4-FFF2-40B4-BE49-F238E27FC236}">
                  <a16:creationId xmlns:a16="http://schemas.microsoft.com/office/drawing/2014/main" id="{6075D986-9A3F-4AA6-868D-4117716405BB}"/>
                </a:ext>
              </a:extLst>
            </p:cNvPr>
            <p:cNvSpPr txBox="1">
              <a:spLocks noChangeArrowheads="1"/>
            </p:cNvSpPr>
            <p:nvPr/>
          </p:nvSpPr>
          <p:spPr bwMode="auto">
            <a:xfrm>
              <a:off x="3252" y="3159"/>
              <a:ext cx="764" cy="101"/>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9999"/>
                  </a:solidFill>
                  <a:effectLst/>
                  <a:uLnTx/>
                  <a:uFillTx/>
                  <a:latin typeface="Arial" panose="020B0604020202020204" pitchFamily="34" charset="0"/>
                  <a:ea typeface="ＭＳ Ｐゴシック" panose="020B0600070205080204" pitchFamily="34" charset="-128"/>
                  <a:cs typeface="+mn-cs"/>
                </a:rPr>
                <a:t>Issue ID, Form Entry </a:t>
              </a:r>
            </a:p>
          </p:txBody>
        </p:sp>
        <p:grpSp>
          <p:nvGrpSpPr>
            <p:cNvPr id="1631288" name="Group 56">
              <a:extLst>
                <a:ext uri="{FF2B5EF4-FFF2-40B4-BE49-F238E27FC236}">
                  <a16:creationId xmlns:a16="http://schemas.microsoft.com/office/drawing/2014/main" id="{A5C99299-7BE2-4CEE-A8F8-E3FAD3E1F61E}"/>
                </a:ext>
              </a:extLst>
            </p:cNvPr>
            <p:cNvGrpSpPr>
              <a:grpSpLocks/>
            </p:cNvGrpSpPr>
            <p:nvPr/>
          </p:nvGrpSpPr>
          <p:grpSpPr bwMode="auto">
            <a:xfrm>
              <a:off x="4036" y="3114"/>
              <a:ext cx="338" cy="154"/>
              <a:chOff x="1228" y="984"/>
              <a:chExt cx="338" cy="154"/>
            </a:xfrm>
          </p:grpSpPr>
          <p:sp>
            <p:nvSpPr>
              <p:cNvPr id="1631289" name="Flowchart: Extract 92430">
                <a:extLst>
                  <a:ext uri="{FF2B5EF4-FFF2-40B4-BE49-F238E27FC236}">
                    <a16:creationId xmlns:a16="http://schemas.microsoft.com/office/drawing/2014/main" id="{86CBEFF4-049D-4F7C-BC03-87478BDAAA84}"/>
                  </a:ext>
                </a:extLst>
              </p:cNvPr>
              <p:cNvSpPr>
                <a:spLocks noChangeArrowheads="1"/>
              </p:cNvSpPr>
              <p:nvPr/>
            </p:nvSpPr>
            <p:spPr bwMode="auto">
              <a:xfrm>
                <a:off x="1228" y="1013"/>
                <a:ext cx="105" cy="91"/>
              </a:xfrm>
              <a:prstGeom prst="flowChartExtract">
                <a:avLst/>
              </a:prstGeom>
              <a:solidFill>
                <a:srgbClr val="009999"/>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290" name="Text Box 58">
                <a:extLst>
                  <a:ext uri="{FF2B5EF4-FFF2-40B4-BE49-F238E27FC236}">
                    <a16:creationId xmlns:a16="http://schemas.microsoft.com/office/drawing/2014/main" id="{627CC297-5547-47DA-A46E-31B43EF2578E}"/>
                  </a:ext>
                </a:extLst>
              </p:cNvPr>
              <p:cNvSpPr txBox="1">
                <a:spLocks noChangeArrowheads="1"/>
              </p:cNvSpPr>
              <p:nvPr/>
            </p:nvSpPr>
            <p:spPr bwMode="auto">
              <a:xfrm>
                <a:off x="1284" y="984"/>
                <a:ext cx="28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5/4</a:t>
                </a:r>
              </a:p>
            </p:txBody>
          </p:sp>
        </p:grpSp>
      </p:grpSp>
      <p:sp>
        <p:nvSpPr>
          <p:cNvPr id="1631291" name="TextBox 92431">
            <a:extLst>
              <a:ext uri="{FF2B5EF4-FFF2-40B4-BE49-F238E27FC236}">
                <a16:creationId xmlns:a16="http://schemas.microsoft.com/office/drawing/2014/main" id="{3A0811AE-EAD9-41FC-8897-EFFA9DF258F6}"/>
              </a:ext>
            </a:extLst>
          </p:cNvPr>
          <p:cNvSpPr txBox="1">
            <a:spLocks noChangeArrowheads="1"/>
          </p:cNvSpPr>
          <p:nvPr/>
        </p:nvSpPr>
        <p:spPr bwMode="auto">
          <a:xfrm>
            <a:off x="5657850" y="5919788"/>
            <a:ext cx="1250950" cy="188912"/>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CC0099"/>
                </a:solidFill>
                <a:effectLst/>
                <a:uLnTx/>
                <a:uFillTx/>
                <a:latin typeface="Arial" panose="020B0604020202020204" pitchFamily="34" charset="0"/>
                <a:ea typeface="ＭＳ Ｐゴシック" panose="020B0600070205080204" pitchFamily="34" charset="-128"/>
                <a:cs typeface="+mn-cs"/>
              </a:rPr>
              <a:t>Issue ID, Form Entry </a:t>
            </a:r>
          </a:p>
        </p:txBody>
      </p:sp>
      <p:grpSp>
        <p:nvGrpSpPr>
          <p:cNvPr id="1631292" name="Group 60">
            <a:extLst>
              <a:ext uri="{FF2B5EF4-FFF2-40B4-BE49-F238E27FC236}">
                <a16:creationId xmlns:a16="http://schemas.microsoft.com/office/drawing/2014/main" id="{E1E08A8E-A97E-4DFB-B30F-6C01301EE23C}"/>
              </a:ext>
            </a:extLst>
          </p:cNvPr>
          <p:cNvGrpSpPr>
            <a:grpSpLocks/>
          </p:cNvGrpSpPr>
          <p:nvPr/>
        </p:nvGrpSpPr>
        <p:grpSpPr bwMode="auto">
          <a:xfrm>
            <a:off x="6892925" y="5886450"/>
            <a:ext cx="536575" cy="244475"/>
            <a:chOff x="3946" y="3780"/>
            <a:chExt cx="338" cy="154"/>
          </a:xfrm>
        </p:grpSpPr>
        <p:sp>
          <p:nvSpPr>
            <p:cNvPr id="1631293" name="Flowchart: Extract 92430">
              <a:extLst>
                <a:ext uri="{FF2B5EF4-FFF2-40B4-BE49-F238E27FC236}">
                  <a16:creationId xmlns:a16="http://schemas.microsoft.com/office/drawing/2014/main" id="{A16ADE62-2DDF-4501-B1CB-A80524BE3400}"/>
                </a:ext>
              </a:extLst>
            </p:cNvPr>
            <p:cNvSpPr>
              <a:spLocks noChangeArrowheads="1"/>
            </p:cNvSpPr>
            <p:nvPr/>
          </p:nvSpPr>
          <p:spPr bwMode="auto">
            <a:xfrm>
              <a:off x="3946" y="3809"/>
              <a:ext cx="105" cy="91"/>
            </a:xfrm>
            <a:prstGeom prst="flowChartExtract">
              <a:avLst/>
            </a:prstGeom>
            <a:solidFill>
              <a:srgbClr val="CC0099"/>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294" name="Text Box 62">
              <a:extLst>
                <a:ext uri="{FF2B5EF4-FFF2-40B4-BE49-F238E27FC236}">
                  <a16:creationId xmlns:a16="http://schemas.microsoft.com/office/drawing/2014/main" id="{C96DF230-034D-49A3-8E91-F51B5F9D1958}"/>
                </a:ext>
              </a:extLst>
            </p:cNvPr>
            <p:cNvSpPr txBox="1">
              <a:spLocks noChangeArrowheads="1"/>
            </p:cNvSpPr>
            <p:nvPr/>
          </p:nvSpPr>
          <p:spPr bwMode="auto">
            <a:xfrm>
              <a:off x="4002" y="3780"/>
              <a:ext cx="28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5/8</a:t>
              </a:r>
            </a:p>
          </p:txBody>
        </p:sp>
      </p:grpSp>
      <p:sp>
        <p:nvSpPr>
          <p:cNvPr id="1631295" name="TextBox 92431">
            <a:extLst>
              <a:ext uri="{FF2B5EF4-FFF2-40B4-BE49-F238E27FC236}">
                <a16:creationId xmlns:a16="http://schemas.microsoft.com/office/drawing/2014/main" id="{8A3134F0-1BE9-4C17-BA68-075EA03BD7AA}"/>
              </a:ext>
            </a:extLst>
          </p:cNvPr>
          <p:cNvSpPr txBox="1">
            <a:spLocks noChangeArrowheads="1"/>
          </p:cNvSpPr>
          <p:nvPr/>
        </p:nvSpPr>
        <p:spPr bwMode="auto">
          <a:xfrm>
            <a:off x="946150" y="1657350"/>
            <a:ext cx="1851025" cy="246063"/>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FF9900"/>
                </a:solidFill>
                <a:effectLst/>
                <a:uLnTx/>
                <a:uFillTx/>
                <a:latin typeface="Arial" panose="020B0604020202020204" pitchFamily="34" charset="0"/>
                <a:ea typeface="ＭＳ Ｐゴシック" panose="020B0600070205080204" pitchFamily="34" charset="-128"/>
                <a:cs typeface="+mn-cs"/>
              </a:rPr>
              <a:t>Rev. Issue Table, POC, &amp; Sched</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sp>
        <p:nvSpPr>
          <p:cNvPr id="1631296" name="Flowchart: Extract 92430">
            <a:extLst>
              <a:ext uri="{FF2B5EF4-FFF2-40B4-BE49-F238E27FC236}">
                <a16:creationId xmlns:a16="http://schemas.microsoft.com/office/drawing/2014/main" id="{D1C7A2C4-E26E-469A-8C04-FD2C14BD8342}"/>
              </a:ext>
            </a:extLst>
          </p:cNvPr>
          <p:cNvSpPr>
            <a:spLocks noChangeArrowheads="1"/>
          </p:cNvSpPr>
          <p:nvPr/>
        </p:nvSpPr>
        <p:spPr bwMode="auto">
          <a:xfrm>
            <a:off x="2825750" y="1679575"/>
            <a:ext cx="166688" cy="144463"/>
          </a:xfrm>
          <a:prstGeom prst="flowChartExtract">
            <a:avLst/>
          </a:prstGeom>
          <a:solidFill>
            <a:schemeClr val="tx1"/>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297" name="Text Box 65">
            <a:extLst>
              <a:ext uri="{FF2B5EF4-FFF2-40B4-BE49-F238E27FC236}">
                <a16:creationId xmlns:a16="http://schemas.microsoft.com/office/drawing/2014/main" id="{821B6BCA-32D4-4317-98BB-738994CE829F}"/>
              </a:ext>
            </a:extLst>
          </p:cNvPr>
          <p:cNvSpPr txBox="1">
            <a:spLocks noChangeArrowheads="1"/>
          </p:cNvSpPr>
          <p:nvPr/>
        </p:nvSpPr>
        <p:spPr bwMode="auto">
          <a:xfrm>
            <a:off x="2943225" y="1633538"/>
            <a:ext cx="48577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3/29</a:t>
            </a:r>
          </a:p>
        </p:txBody>
      </p:sp>
      <p:grpSp>
        <p:nvGrpSpPr>
          <p:cNvPr id="1631298" name="Group 66">
            <a:extLst>
              <a:ext uri="{FF2B5EF4-FFF2-40B4-BE49-F238E27FC236}">
                <a16:creationId xmlns:a16="http://schemas.microsoft.com/office/drawing/2014/main" id="{635E4D3C-B350-4FD4-847E-598B00CF5A79}"/>
              </a:ext>
            </a:extLst>
          </p:cNvPr>
          <p:cNvGrpSpPr>
            <a:grpSpLocks/>
          </p:cNvGrpSpPr>
          <p:nvPr/>
        </p:nvGrpSpPr>
        <p:grpSpPr bwMode="auto">
          <a:xfrm>
            <a:off x="1470025" y="2720975"/>
            <a:ext cx="2482850" cy="260350"/>
            <a:chOff x="626" y="1956"/>
            <a:chExt cx="1564" cy="164"/>
          </a:xfrm>
        </p:grpSpPr>
        <p:sp>
          <p:nvSpPr>
            <p:cNvPr id="1631299" name="Flowchart: Extract 92430">
              <a:extLst>
                <a:ext uri="{FF2B5EF4-FFF2-40B4-BE49-F238E27FC236}">
                  <a16:creationId xmlns:a16="http://schemas.microsoft.com/office/drawing/2014/main" id="{021A3B10-872D-4125-8ED8-37C3CBB2E199}"/>
                </a:ext>
              </a:extLst>
            </p:cNvPr>
            <p:cNvSpPr>
              <a:spLocks noChangeArrowheads="1"/>
            </p:cNvSpPr>
            <p:nvPr/>
          </p:nvSpPr>
          <p:spPr bwMode="auto">
            <a:xfrm>
              <a:off x="1792" y="1985"/>
              <a:ext cx="105" cy="91"/>
            </a:xfrm>
            <a:prstGeom prst="flowChartExtract">
              <a:avLst/>
            </a:prstGeom>
            <a:solidFill>
              <a:schemeClr val="hlink"/>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00" name="Text Box 68">
              <a:extLst>
                <a:ext uri="{FF2B5EF4-FFF2-40B4-BE49-F238E27FC236}">
                  <a16:creationId xmlns:a16="http://schemas.microsoft.com/office/drawing/2014/main" id="{7D6B8999-7FF7-4859-992D-68D6EE0A04BA}"/>
                </a:ext>
              </a:extLst>
            </p:cNvPr>
            <p:cNvSpPr txBox="1">
              <a:spLocks noChangeArrowheads="1"/>
            </p:cNvSpPr>
            <p:nvPr/>
          </p:nvSpPr>
          <p:spPr bwMode="auto">
            <a:xfrm>
              <a:off x="1848" y="1956"/>
              <a:ext cx="34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4/6</a:t>
              </a:r>
            </a:p>
          </p:txBody>
        </p:sp>
        <p:sp>
          <p:nvSpPr>
            <p:cNvPr id="1631301" name="TextBox 92431">
              <a:extLst>
                <a:ext uri="{FF2B5EF4-FFF2-40B4-BE49-F238E27FC236}">
                  <a16:creationId xmlns:a16="http://schemas.microsoft.com/office/drawing/2014/main" id="{CAB49859-541F-4C36-9C12-D688A90813F3}"/>
                </a:ext>
              </a:extLst>
            </p:cNvPr>
            <p:cNvSpPr txBox="1">
              <a:spLocks noChangeArrowheads="1"/>
            </p:cNvSpPr>
            <p:nvPr/>
          </p:nvSpPr>
          <p:spPr bwMode="auto">
            <a:xfrm>
              <a:off x="626" y="1977"/>
              <a:ext cx="1124" cy="143"/>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CCCCFF"/>
                  </a:solidFill>
                  <a:effectLst/>
                  <a:uLnTx/>
                  <a:uFillTx/>
                  <a:latin typeface="Arial" panose="020B0604020202020204" pitchFamily="34" charset="0"/>
                  <a:ea typeface="ＭＳ Ｐゴシック" panose="020B0600070205080204" pitchFamily="34" charset="-128"/>
                  <a:cs typeface="+mn-cs"/>
                </a:rPr>
                <a:t>Rev. Issue Table, POC, &amp; Sched.</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grpSp>
      <p:grpSp>
        <p:nvGrpSpPr>
          <p:cNvPr id="1631302" name="Group 70">
            <a:extLst>
              <a:ext uri="{FF2B5EF4-FFF2-40B4-BE49-F238E27FC236}">
                <a16:creationId xmlns:a16="http://schemas.microsoft.com/office/drawing/2014/main" id="{8252BE0A-D0B7-4243-9AC8-7A5122B44ABF}"/>
              </a:ext>
            </a:extLst>
          </p:cNvPr>
          <p:cNvGrpSpPr>
            <a:grpSpLocks/>
          </p:cNvGrpSpPr>
          <p:nvPr/>
        </p:nvGrpSpPr>
        <p:grpSpPr bwMode="auto">
          <a:xfrm>
            <a:off x="2489200" y="3749675"/>
            <a:ext cx="2482850" cy="260350"/>
            <a:chOff x="626" y="1956"/>
            <a:chExt cx="1564" cy="164"/>
          </a:xfrm>
        </p:grpSpPr>
        <p:sp>
          <p:nvSpPr>
            <p:cNvPr id="1631303" name="Flowchart: Extract 92430">
              <a:extLst>
                <a:ext uri="{FF2B5EF4-FFF2-40B4-BE49-F238E27FC236}">
                  <a16:creationId xmlns:a16="http://schemas.microsoft.com/office/drawing/2014/main" id="{646F1BDC-E1FC-4B00-BD3D-5686CD3EB49C}"/>
                </a:ext>
              </a:extLst>
            </p:cNvPr>
            <p:cNvSpPr>
              <a:spLocks noChangeArrowheads="1"/>
            </p:cNvSpPr>
            <p:nvPr/>
          </p:nvSpPr>
          <p:spPr bwMode="auto">
            <a:xfrm>
              <a:off x="1792" y="1985"/>
              <a:ext cx="105" cy="91"/>
            </a:xfrm>
            <a:prstGeom prst="flowChartExtract">
              <a:avLst/>
            </a:prstGeom>
            <a:solidFill>
              <a:srgbClr val="0099FF"/>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04" name="Text Box 72">
              <a:extLst>
                <a:ext uri="{FF2B5EF4-FFF2-40B4-BE49-F238E27FC236}">
                  <a16:creationId xmlns:a16="http://schemas.microsoft.com/office/drawing/2014/main" id="{AAC91905-A26F-4CBF-B590-639B5E216F22}"/>
                </a:ext>
              </a:extLst>
            </p:cNvPr>
            <p:cNvSpPr txBox="1">
              <a:spLocks noChangeArrowheads="1"/>
            </p:cNvSpPr>
            <p:nvPr/>
          </p:nvSpPr>
          <p:spPr bwMode="auto">
            <a:xfrm>
              <a:off x="1848" y="1956"/>
              <a:ext cx="34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4/13</a:t>
              </a:r>
            </a:p>
          </p:txBody>
        </p:sp>
        <p:sp>
          <p:nvSpPr>
            <p:cNvPr id="1631305" name="TextBox 92431">
              <a:extLst>
                <a:ext uri="{FF2B5EF4-FFF2-40B4-BE49-F238E27FC236}">
                  <a16:creationId xmlns:a16="http://schemas.microsoft.com/office/drawing/2014/main" id="{A8D11E01-CF52-430C-BD56-D07B43C95854}"/>
                </a:ext>
              </a:extLst>
            </p:cNvPr>
            <p:cNvSpPr txBox="1">
              <a:spLocks noChangeArrowheads="1"/>
            </p:cNvSpPr>
            <p:nvPr/>
          </p:nvSpPr>
          <p:spPr bwMode="auto">
            <a:xfrm>
              <a:off x="626" y="1977"/>
              <a:ext cx="1124" cy="143"/>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99FF"/>
                  </a:solidFill>
                  <a:effectLst/>
                  <a:uLnTx/>
                  <a:uFillTx/>
                  <a:latin typeface="Arial" panose="020B0604020202020204" pitchFamily="34" charset="0"/>
                  <a:ea typeface="ＭＳ Ｐゴシック" panose="020B0600070205080204" pitchFamily="34" charset="-128"/>
                  <a:cs typeface="+mn-cs"/>
                </a:rPr>
                <a:t>Rev. Issue Table, POC, &amp; Sched.</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grpSp>
      <p:grpSp>
        <p:nvGrpSpPr>
          <p:cNvPr id="1631306" name="Group 74">
            <a:extLst>
              <a:ext uri="{FF2B5EF4-FFF2-40B4-BE49-F238E27FC236}">
                <a16:creationId xmlns:a16="http://schemas.microsoft.com/office/drawing/2014/main" id="{0FB335AA-39D4-4F13-A80F-D60282026CB3}"/>
              </a:ext>
            </a:extLst>
          </p:cNvPr>
          <p:cNvGrpSpPr>
            <a:grpSpLocks/>
          </p:cNvGrpSpPr>
          <p:nvPr/>
        </p:nvGrpSpPr>
        <p:grpSpPr bwMode="auto">
          <a:xfrm>
            <a:off x="4879975" y="5076825"/>
            <a:ext cx="2482850" cy="260350"/>
            <a:chOff x="626" y="1956"/>
            <a:chExt cx="1564" cy="164"/>
          </a:xfrm>
        </p:grpSpPr>
        <p:sp>
          <p:nvSpPr>
            <p:cNvPr id="1631307" name="Flowchart: Extract 92430">
              <a:extLst>
                <a:ext uri="{FF2B5EF4-FFF2-40B4-BE49-F238E27FC236}">
                  <a16:creationId xmlns:a16="http://schemas.microsoft.com/office/drawing/2014/main" id="{3F4649A7-E1A1-4C08-94E7-E36272F308C8}"/>
                </a:ext>
              </a:extLst>
            </p:cNvPr>
            <p:cNvSpPr>
              <a:spLocks noChangeArrowheads="1"/>
            </p:cNvSpPr>
            <p:nvPr/>
          </p:nvSpPr>
          <p:spPr bwMode="auto">
            <a:xfrm>
              <a:off x="1792" y="1985"/>
              <a:ext cx="105" cy="91"/>
            </a:xfrm>
            <a:prstGeom prst="flowChartExtract">
              <a:avLst/>
            </a:prstGeom>
            <a:solidFill>
              <a:srgbClr val="009999"/>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08" name="Text Box 76">
              <a:extLst>
                <a:ext uri="{FF2B5EF4-FFF2-40B4-BE49-F238E27FC236}">
                  <a16:creationId xmlns:a16="http://schemas.microsoft.com/office/drawing/2014/main" id="{0349A3D0-B7B8-4A3E-BA6C-C2CE6D12A1E7}"/>
                </a:ext>
              </a:extLst>
            </p:cNvPr>
            <p:cNvSpPr txBox="1">
              <a:spLocks noChangeArrowheads="1"/>
            </p:cNvSpPr>
            <p:nvPr/>
          </p:nvSpPr>
          <p:spPr bwMode="auto">
            <a:xfrm>
              <a:off x="1848" y="1956"/>
              <a:ext cx="34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5/5</a:t>
              </a:r>
            </a:p>
          </p:txBody>
        </p:sp>
        <p:sp>
          <p:nvSpPr>
            <p:cNvPr id="1631309" name="TextBox 92431">
              <a:extLst>
                <a:ext uri="{FF2B5EF4-FFF2-40B4-BE49-F238E27FC236}">
                  <a16:creationId xmlns:a16="http://schemas.microsoft.com/office/drawing/2014/main" id="{5F774CF9-D7C9-43E8-A181-B688639F8987}"/>
                </a:ext>
              </a:extLst>
            </p:cNvPr>
            <p:cNvSpPr txBox="1">
              <a:spLocks noChangeArrowheads="1"/>
            </p:cNvSpPr>
            <p:nvPr/>
          </p:nvSpPr>
          <p:spPr bwMode="auto">
            <a:xfrm>
              <a:off x="626" y="1977"/>
              <a:ext cx="1124" cy="143"/>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9999"/>
                  </a:solidFill>
                  <a:effectLst/>
                  <a:uLnTx/>
                  <a:uFillTx/>
                  <a:latin typeface="Arial" panose="020B0604020202020204" pitchFamily="34" charset="0"/>
                  <a:ea typeface="ＭＳ Ｐゴシック" panose="020B0600070205080204" pitchFamily="34" charset="-128"/>
                  <a:cs typeface="+mn-cs"/>
                </a:rPr>
                <a:t>Rev. Issue Table, POC, &amp; Sched.</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grpSp>
      <p:grpSp>
        <p:nvGrpSpPr>
          <p:cNvPr id="1631310" name="Group 78">
            <a:extLst>
              <a:ext uri="{FF2B5EF4-FFF2-40B4-BE49-F238E27FC236}">
                <a16:creationId xmlns:a16="http://schemas.microsoft.com/office/drawing/2014/main" id="{BA28B836-58D2-40D7-95F2-62A762EA3C0C}"/>
              </a:ext>
            </a:extLst>
          </p:cNvPr>
          <p:cNvGrpSpPr>
            <a:grpSpLocks/>
          </p:cNvGrpSpPr>
          <p:nvPr/>
        </p:nvGrpSpPr>
        <p:grpSpPr bwMode="auto">
          <a:xfrm>
            <a:off x="5289550" y="6076950"/>
            <a:ext cx="2482850" cy="260350"/>
            <a:chOff x="626" y="1956"/>
            <a:chExt cx="1564" cy="164"/>
          </a:xfrm>
        </p:grpSpPr>
        <p:sp>
          <p:nvSpPr>
            <p:cNvPr id="1631311" name="Flowchart: Extract 92430">
              <a:extLst>
                <a:ext uri="{FF2B5EF4-FFF2-40B4-BE49-F238E27FC236}">
                  <a16:creationId xmlns:a16="http://schemas.microsoft.com/office/drawing/2014/main" id="{92518E82-C850-4374-AA2D-02CE2B29D745}"/>
                </a:ext>
              </a:extLst>
            </p:cNvPr>
            <p:cNvSpPr>
              <a:spLocks noChangeArrowheads="1"/>
            </p:cNvSpPr>
            <p:nvPr/>
          </p:nvSpPr>
          <p:spPr bwMode="auto">
            <a:xfrm>
              <a:off x="1792" y="1985"/>
              <a:ext cx="105" cy="91"/>
            </a:xfrm>
            <a:prstGeom prst="flowChartExtract">
              <a:avLst/>
            </a:prstGeom>
            <a:solidFill>
              <a:srgbClr val="CC0099"/>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12" name="Text Box 80">
              <a:extLst>
                <a:ext uri="{FF2B5EF4-FFF2-40B4-BE49-F238E27FC236}">
                  <a16:creationId xmlns:a16="http://schemas.microsoft.com/office/drawing/2014/main" id="{7A5BEC1F-17D7-4D8F-BC86-3249A58C2DE5}"/>
                </a:ext>
              </a:extLst>
            </p:cNvPr>
            <p:cNvSpPr txBox="1">
              <a:spLocks noChangeArrowheads="1"/>
            </p:cNvSpPr>
            <p:nvPr/>
          </p:nvSpPr>
          <p:spPr bwMode="auto">
            <a:xfrm>
              <a:off x="1848" y="1956"/>
              <a:ext cx="34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5/9</a:t>
              </a:r>
            </a:p>
          </p:txBody>
        </p:sp>
        <p:sp>
          <p:nvSpPr>
            <p:cNvPr id="1631313" name="TextBox 92431">
              <a:extLst>
                <a:ext uri="{FF2B5EF4-FFF2-40B4-BE49-F238E27FC236}">
                  <a16:creationId xmlns:a16="http://schemas.microsoft.com/office/drawing/2014/main" id="{4A9C32B8-A76E-43B2-946B-6DF90BF6624B}"/>
                </a:ext>
              </a:extLst>
            </p:cNvPr>
            <p:cNvSpPr txBox="1">
              <a:spLocks noChangeArrowheads="1"/>
            </p:cNvSpPr>
            <p:nvPr/>
          </p:nvSpPr>
          <p:spPr bwMode="auto">
            <a:xfrm>
              <a:off x="626" y="1977"/>
              <a:ext cx="1124" cy="143"/>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CC0099"/>
                  </a:solidFill>
                  <a:effectLst/>
                  <a:uLnTx/>
                  <a:uFillTx/>
                  <a:latin typeface="Arial" panose="020B0604020202020204" pitchFamily="34" charset="0"/>
                  <a:ea typeface="ＭＳ Ｐゴシック" panose="020B0600070205080204" pitchFamily="34" charset="-128"/>
                  <a:cs typeface="+mn-cs"/>
                </a:rPr>
                <a:t>Rev. Issue Table, POC, &amp; Sched.</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grpSp>
      <p:sp>
        <p:nvSpPr>
          <p:cNvPr id="1631314" name="TextBox 92431">
            <a:extLst>
              <a:ext uri="{FF2B5EF4-FFF2-40B4-BE49-F238E27FC236}">
                <a16:creationId xmlns:a16="http://schemas.microsoft.com/office/drawing/2014/main" id="{0D159EE7-1EF3-482B-9642-CDC6848355A9}"/>
              </a:ext>
            </a:extLst>
          </p:cNvPr>
          <p:cNvSpPr txBox="1">
            <a:spLocks noChangeArrowheads="1"/>
          </p:cNvSpPr>
          <p:nvPr/>
        </p:nvSpPr>
        <p:spPr bwMode="auto">
          <a:xfrm>
            <a:off x="1174750" y="1901825"/>
            <a:ext cx="2032000" cy="246063"/>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FF9900"/>
                </a:solidFill>
                <a:effectLst/>
                <a:uLnTx/>
                <a:uFillTx/>
                <a:latin typeface="Arial" panose="020B0604020202020204" pitchFamily="34" charset="0"/>
                <a:ea typeface="ＭＳ Ｐゴシック" panose="020B0600070205080204" pitchFamily="34" charset="-128"/>
                <a:cs typeface="+mn-cs"/>
              </a:rPr>
              <a:t>Provide Status on Issue Resolution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FF9900"/>
                </a:solidFill>
                <a:effectLst/>
                <a:uLnTx/>
                <a:uFillTx/>
                <a:latin typeface="Arial" panose="020B0604020202020204" pitchFamily="34" charset="0"/>
                <a:ea typeface="ＭＳ Ｐゴシック" panose="020B0600070205080204" pitchFamily="34" charset="-128"/>
                <a:cs typeface="+mn-cs"/>
              </a:rPr>
              <a:t>(every Mon. @ Cx SE&amp;I 8:30 telecon)</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sp>
        <p:nvSpPr>
          <p:cNvPr id="1631315" name="Flowchart: Extract 92430">
            <a:extLst>
              <a:ext uri="{FF2B5EF4-FFF2-40B4-BE49-F238E27FC236}">
                <a16:creationId xmlns:a16="http://schemas.microsoft.com/office/drawing/2014/main" id="{C412B05A-4B90-4D08-A97D-C4E7F02A6B82}"/>
              </a:ext>
            </a:extLst>
          </p:cNvPr>
          <p:cNvSpPr>
            <a:spLocks noChangeArrowheads="1"/>
          </p:cNvSpPr>
          <p:nvPr/>
        </p:nvSpPr>
        <p:spPr bwMode="auto">
          <a:xfrm>
            <a:off x="3327400" y="1924050"/>
            <a:ext cx="166688" cy="144463"/>
          </a:xfrm>
          <a:prstGeom prst="flowChartExtract">
            <a:avLst/>
          </a:prstGeom>
          <a:solidFill>
            <a:srgbClr val="FF9900"/>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16" name="Flowchart: Extract 92430">
            <a:extLst>
              <a:ext uri="{FF2B5EF4-FFF2-40B4-BE49-F238E27FC236}">
                <a16:creationId xmlns:a16="http://schemas.microsoft.com/office/drawing/2014/main" id="{29F543F8-A452-414C-9A22-4B2F05B56AAC}"/>
              </a:ext>
            </a:extLst>
          </p:cNvPr>
          <p:cNvSpPr>
            <a:spLocks noChangeArrowheads="1"/>
          </p:cNvSpPr>
          <p:nvPr/>
        </p:nvSpPr>
        <p:spPr bwMode="auto">
          <a:xfrm>
            <a:off x="3730625" y="1924050"/>
            <a:ext cx="166688" cy="144463"/>
          </a:xfrm>
          <a:prstGeom prst="flowChartExtract">
            <a:avLst/>
          </a:prstGeom>
          <a:solidFill>
            <a:srgbClr val="FF9900"/>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17" name="Flowchart: Extract 92430">
            <a:extLst>
              <a:ext uri="{FF2B5EF4-FFF2-40B4-BE49-F238E27FC236}">
                <a16:creationId xmlns:a16="http://schemas.microsoft.com/office/drawing/2014/main" id="{079AAED9-17D3-4C3A-8452-9C0160BC84C4}"/>
              </a:ext>
            </a:extLst>
          </p:cNvPr>
          <p:cNvSpPr>
            <a:spLocks noChangeArrowheads="1"/>
          </p:cNvSpPr>
          <p:nvPr/>
        </p:nvSpPr>
        <p:spPr bwMode="auto">
          <a:xfrm>
            <a:off x="4511675" y="1933575"/>
            <a:ext cx="166688" cy="144463"/>
          </a:xfrm>
          <a:prstGeom prst="flowChartExtract">
            <a:avLst/>
          </a:prstGeom>
          <a:solidFill>
            <a:srgbClr val="FF9900"/>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18" name="Flowchart: Extract 92430">
            <a:extLst>
              <a:ext uri="{FF2B5EF4-FFF2-40B4-BE49-F238E27FC236}">
                <a16:creationId xmlns:a16="http://schemas.microsoft.com/office/drawing/2014/main" id="{B69DED29-8624-4648-9871-41E44C2535A0}"/>
              </a:ext>
            </a:extLst>
          </p:cNvPr>
          <p:cNvSpPr>
            <a:spLocks noChangeArrowheads="1"/>
          </p:cNvSpPr>
          <p:nvPr/>
        </p:nvSpPr>
        <p:spPr bwMode="auto">
          <a:xfrm>
            <a:off x="5302250" y="1943100"/>
            <a:ext cx="166688" cy="144463"/>
          </a:xfrm>
          <a:prstGeom prst="flowChartExtract">
            <a:avLst/>
          </a:prstGeom>
          <a:solidFill>
            <a:srgbClr val="FF9900"/>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19" name="Flowchart: Extract 92430">
            <a:extLst>
              <a:ext uri="{FF2B5EF4-FFF2-40B4-BE49-F238E27FC236}">
                <a16:creationId xmlns:a16="http://schemas.microsoft.com/office/drawing/2014/main" id="{5CB31252-0900-4C0E-A69A-93CE4C786F51}"/>
              </a:ext>
            </a:extLst>
          </p:cNvPr>
          <p:cNvSpPr>
            <a:spLocks noChangeArrowheads="1"/>
          </p:cNvSpPr>
          <p:nvPr/>
        </p:nvSpPr>
        <p:spPr bwMode="auto">
          <a:xfrm>
            <a:off x="6007100" y="1943100"/>
            <a:ext cx="166688" cy="144463"/>
          </a:xfrm>
          <a:prstGeom prst="flowChartExtract">
            <a:avLst/>
          </a:prstGeom>
          <a:solidFill>
            <a:srgbClr val="FF9900"/>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20" name="Text Box 88">
            <a:extLst>
              <a:ext uri="{FF2B5EF4-FFF2-40B4-BE49-F238E27FC236}">
                <a16:creationId xmlns:a16="http://schemas.microsoft.com/office/drawing/2014/main" id="{A24786C1-0B50-4276-8DA9-AB415FF4FFCE}"/>
              </a:ext>
            </a:extLst>
          </p:cNvPr>
          <p:cNvSpPr txBox="1">
            <a:spLocks noChangeArrowheads="1"/>
          </p:cNvSpPr>
          <p:nvPr/>
        </p:nvSpPr>
        <p:spPr bwMode="auto">
          <a:xfrm>
            <a:off x="3390900" y="1878013"/>
            <a:ext cx="44767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4/6</a:t>
            </a:r>
          </a:p>
        </p:txBody>
      </p:sp>
      <p:sp>
        <p:nvSpPr>
          <p:cNvPr id="1631321" name="Text Box 89">
            <a:extLst>
              <a:ext uri="{FF2B5EF4-FFF2-40B4-BE49-F238E27FC236}">
                <a16:creationId xmlns:a16="http://schemas.microsoft.com/office/drawing/2014/main" id="{62C6D12B-C94A-4723-8F64-0CFBDC9582B7}"/>
              </a:ext>
            </a:extLst>
          </p:cNvPr>
          <p:cNvSpPr txBox="1">
            <a:spLocks noChangeArrowheads="1"/>
          </p:cNvSpPr>
          <p:nvPr/>
        </p:nvSpPr>
        <p:spPr bwMode="auto">
          <a:xfrm>
            <a:off x="3819525" y="1878013"/>
            <a:ext cx="44767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4/9</a:t>
            </a:r>
          </a:p>
        </p:txBody>
      </p:sp>
      <p:sp>
        <p:nvSpPr>
          <p:cNvPr id="1631322" name="Text Box 90">
            <a:extLst>
              <a:ext uri="{FF2B5EF4-FFF2-40B4-BE49-F238E27FC236}">
                <a16:creationId xmlns:a16="http://schemas.microsoft.com/office/drawing/2014/main" id="{6BFEB164-F63A-415B-B0B0-E7C8E49AEFC6}"/>
              </a:ext>
            </a:extLst>
          </p:cNvPr>
          <p:cNvSpPr txBox="1">
            <a:spLocks noChangeArrowheads="1"/>
          </p:cNvSpPr>
          <p:nvPr/>
        </p:nvSpPr>
        <p:spPr bwMode="auto">
          <a:xfrm>
            <a:off x="4600575" y="1887538"/>
            <a:ext cx="522288"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4/16</a:t>
            </a:r>
          </a:p>
        </p:txBody>
      </p:sp>
      <p:sp>
        <p:nvSpPr>
          <p:cNvPr id="1631323" name="Text Box 91">
            <a:extLst>
              <a:ext uri="{FF2B5EF4-FFF2-40B4-BE49-F238E27FC236}">
                <a16:creationId xmlns:a16="http://schemas.microsoft.com/office/drawing/2014/main" id="{E5010917-E59C-4B1A-B88C-72C2B48DEAEA}"/>
              </a:ext>
            </a:extLst>
          </p:cNvPr>
          <p:cNvSpPr txBox="1">
            <a:spLocks noChangeArrowheads="1"/>
          </p:cNvSpPr>
          <p:nvPr/>
        </p:nvSpPr>
        <p:spPr bwMode="auto">
          <a:xfrm>
            <a:off x="5391150" y="1897063"/>
            <a:ext cx="496888"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4/23</a:t>
            </a:r>
          </a:p>
        </p:txBody>
      </p:sp>
      <p:sp>
        <p:nvSpPr>
          <p:cNvPr id="1631324" name="Text Box 92">
            <a:extLst>
              <a:ext uri="{FF2B5EF4-FFF2-40B4-BE49-F238E27FC236}">
                <a16:creationId xmlns:a16="http://schemas.microsoft.com/office/drawing/2014/main" id="{4D8F2893-C2A8-409A-A709-EE0A6B853E6E}"/>
              </a:ext>
            </a:extLst>
          </p:cNvPr>
          <p:cNvSpPr txBox="1">
            <a:spLocks noChangeArrowheads="1"/>
          </p:cNvSpPr>
          <p:nvPr/>
        </p:nvSpPr>
        <p:spPr bwMode="auto">
          <a:xfrm>
            <a:off x="6096000" y="1897063"/>
            <a:ext cx="522288"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4/30</a:t>
            </a:r>
          </a:p>
        </p:txBody>
      </p:sp>
      <p:sp>
        <p:nvSpPr>
          <p:cNvPr id="1631325" name="TextBox 92431">
            <a:extLst>
              <a:ext uri="{FF2B5EF4-FFF2-40B4-BE49-F238E27FC236}">
                <a16:creationId xmlns:a16="http://schemas.microsoft.com/office/drawing/2014/main" id="{DA6CC1CE-2CB6-48B0-AE48-56AFAF7AF858}"/>
              </a:ext>
            </a:extLst>
          </p:cNvPr>
          <p:cNvSpPr txBox="1">
            <a:spLocks noChangeArrowheads="1"/>
          </p:cNvSpPr>
          <p:nvPr/>
        </p:nvSpPr>
        <p:spPr bwMode="auto">
          <a:xfrm>
            <a:off x="1149350" y="2992438"/>
            <a:ext cx="2032000" cy="246062"/>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CCCCFF"/>
                </a:solidFill>
                <a:effectLst/>
                <a:uLnTx/>
                <a:uFillTx/>
                <a:latin typeface="Arial" panose="020B0604020202020204" pitchFamily="34" charset="0"/>
                <a:ea typeface="ＭＳ Ｐゴシック" panose="020B0600070205080204" pitchFamily="34" charset="-128"/>
                <a:cs typeface="+mn-cs"/>
              </a:rPr>
              <a:t>Provide Status on Issue Resolution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CCCCFF"/>
                </a:solidFill>
                <a:effectLst/>
                <a:uLnTx/>
                <a:uFillTx/>
                <a:latin typeface="Arial" panose="020B0604020202020204" pitchFamily="34" charset="0"/>
                <a:ea typeface="ＭＳ Ｐゴシック" panose="020B0600070205080204" pitchFamily="34" charset="-128"/>
                <a:cs typeface="+mn-cs"/>
              </a:rPr>
              <a:t>(every Mon. @ Cx SE&amp;I 8:30 telecon)</a:t>
            </a:r>
            <a:endPar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endParaRPr>
          </a:p>
        </p:txBody>
      </p:sp>
      <p:grpSp>
        <p:nvGrpSpPr>
          <p:cNvPr id="1631326" name="Group 94">
            <a:extLst>
              <a:ext uri="{FF2B5EF4-FFF2-40B4-BE49-F238E27FC236}">
                <a16:creationId xmlns:a16="http://schemas.microsoft.com/office/drawing/2014/main" id="{460C1489-0A25-4850-BF57-EE96BCD86ABC}"/>
              </a:ext>
            </a:extLst>
          </p:cNvPr>
          <p:cNvGrpSpPr>
            <a:grpSpLocks/>
          </p:cNvGrpSpPr>
          <p:nvPr/>
        </p:nvGrpSpPr>
        <p:grpSpPr bwMode="auto">
          <a:xfrm>
            <a:off x="3730625" y="2968625"/>
            <a:ext cx="536575" cy="244475"/>
            <a:chOff x="1930" y="1314"/>
            <a:chExt cx="338" cy="154"/>
          </a:xfrm>
        </p:grpSpPr>
        <p:sp>
          <p:nvSpPr>
            <p:cNvPr id="1631327" name="Flowchart: Extract 92430">
              <a:extLst>
                <a:ext uri="{FF2B5EF4-FFF2-40B4-BE49-F238E27FC236}">
                  <a16:creationId xmlns:a16="http://schemas.microsoft.com/office/drawing/2014/main" id="{79969AB0-BDCB-418E-A808-10B155FBD54C}"/>
                </a:ext>
              </a:extLst>
            </p:cNvPr>
            <p:cNvSpPr>
              <a:spLocks noChangeArrowheads="1"/>
            </p:cNvSpPr>
            <p:nvPr/>
          </p:nvSpPr>
          <p:spPr bwMode="auto">
            <a:xfrm>
              <a:off x="1930" y="1343"/>
              <a:ext cx="105" cy="91"/>
            </a:xfrm>
            <a:prstGeom prst="flowChartExtract">
              <a:avLst/>
            </a:prstGeom>
            <a:solidFill>
              <a:schemeClr val="hlink"/>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28" name="Text Box 96">
              <a:extLst>
                <a:ext uri="{FF2B5EF4-FFF2-40B4-BE49-F238E27FC236}">
                  <a16:creationId xmlns:a16="http://schemas.microsoft.com/office/drawing/2014/main" id="{201007D1-B2C4-4A78-9D54-AB905DFAE6F2}"/>
                </a:ext>
              </a:extLst>
            </p:cNvPr>
            <p:cNvSpPr txBox="1">
              <a:spLocks noChangeArrowheads="1"/>
            </p:cNvSpPr>
            <p:nvPr/>
          </p:nvSpPr>
          <p:spPr bwMode="auto">
            <a:xfrm>
              <a:off x="1986" y="1314"/>
              <a:ext cx="28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4/9</a:t>
              </a:r>
            </a:p>
          </p:txBody>
        </p:sp>
      </p:grpSp>
      <p:sp>
        <p:nvSpPr>
          <p:cNvPr id="1631329" name="Flowchart: Extract 92430">
            <a:extLst>
              <a:ext uri="{FF2B5EF4-FFF2-40B4-BE49-F238E27FC236}">
                <a16:creationId xmlns:a16="http://schemas.microsoft.com/office/drawing/2014/main" id="{224948A4-A139-4BE7-8353-76B49E686A15}"/>
              </a:ext>
            </a:extLst>
          </p:cNvPr>
          <p:cNvSpPr>
            <a:spLocks noChangeArrowheads="1"/>
          </p:cNvSpPr>
          <p:nvPr/>
        </p:nvSpPr>
        <p:spPr bwMode="auto">
          <a:xfrm>
            <a:off x="4511675" y="3024188"/>
            <a:ext cx="166688" cy="144462"/>
          </a:xfrm>
          <a:prstGeom prst="flowChartExtract">
            <a:avLst/>
          </a:prstGeom>
          <a:solidFill>
            <a:schemeClr val="hlink"/>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30" name="Text Box 98">
            <a:extLst>
              <a:ext uri="{FF2B5EF4-FFF2-40B4-BE49-F238E27FC236}">
                <a16:creationId xmlns:a16="http://schemas.microsoft.com/office/drawing/2014/main" id="{6D7433F5-F509-404B-9877-81809BCCB35B}"/>
              </a:ext>
            </a:extLst>
          </p:cNvPr>
          <p:cNvSpPr txBox="1">
            <a:spLocks noChangeArrowheads="1"/>
          </p:cNvSpPr>
          <p:nvPr/>
        </p:nvSpPr>
        <p:spPr bwMode="auto">
          <a:xfrm>
            <a:off x="4600575" y="2978150"/>
            <a:ext cx="48577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4/16</a:t>
            </a:r>
          </a:p>
        </p:txBody>
      </p:sp>
      <p:sp>
        <p:nvSpPr>
          <p:cNvPr id="1631331" name="Flowchart: Extract 92430">
            <a:extLst>
              <a:ext uri="{FF2B5EF4-FFF2-40B4-BE49-F238E27FC236}">
                <a16:creationId xmlns:a16="http://schemas.microsoft.com/office/drawing/2014/main" id="{64A5B630-6999-4FD7-8583-5FA42D0E5690}"/>
              </a:ext>
            </a:extLst>
          </p:cNvPr>
          <p:cNvSpPr>
            <a:spLocks noChangeArrowheads="1"/>
          </p:cNvSpPr>
          <p:nvPr/>
        </p:nvSpPr>
        <p:spPr bwMode="auto">
          <a:xfrm>
            <a:off x="5302250" y="3033713"/>
            <a:ext cx="166688" cy="144462"/>
          </a:xfrm>
          <a:prstGeom prst="flowChartExtract">
            <a:avLst/>
          </a:prstGeom>
          <a:solidFill>
            <a:schemeClr val="hlink"/>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32" name="Text Box 100">
            <a:extLst>
              <a:ext uri="{FF2B5EF4-FFF2-40B4-BE49-F238E27FC236}">
                <a16:creationId xmlns:a16="http://schemas.microsoft.com/office/drawing/2014/main" id="{4D6AF108-109B-4364-85FD-E1DF9109A7F6}"/>
              </a:ext>
            </a:extLst>
          </p:cNvPr>
          <p:cNvSpPr txBox="1">
            <a:spLocks noChangeArrowheads="1"/>
          </p:cNvSpPr>
          <p:nvPr/>
        </p:nvSpPr>
        <p:spPr bwMode="auto">
          <a:xfrm>
            <a:off x="5391150" y="2987675"/>
            <a:ext cx="48577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4/23</a:t>
            </a:r>
          </a:p>
        </p:txBody>
      </p:sp>
      <p:sp>
        <p:nvSpPr>
          <p:cNvPr id="1631333" name="Flowchart: Extract 92430">
            <a:extLst>
              <a:ext uri="{FF2B5EF4-FFF2-40B4-BE49-F238E27FC236}">
                <a16:creationId xmlns:a16="http://schemas.microsoft.com/office/drawing/2014/main" id="{7B5B0DB9-4AEF-4339-8EB7-5AE76F88A63B}"/>
              </a:ext>
            </a:extLst>
          </p:cNvPr>
          <p:cNvSpPr>
            <a:spLocks noChangeArrowheads="1"/>
          </p:cNvSpPr>
          <p:nvPr/>
        </p:nvSpPr>
        <p:spPr bwMode="auto">
          <a:xfrm>
            <a:off x="6007100" y="3046413"/>
            <a:ext cx="166688" cy="144462"/>
          </a:xfrm>
          <a:prstGeom prst="flowChartExtract">
            <a:avLst/>
          </a:prstGeom>
          <a:solidFill>
            <a:schemeClr val="hlink"/>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34" name="Text Box 102">
            <a:extLst>
              <a:ext uri="{FF2B5EF4-FFF2-40B4-BE49-F238E27FC236}">
                <a16:creationId xmlns:a16="http://schemas.microsoft.com/office/drawing/2014/main" id="{928C7ABD-83F2-44DE-B469-CAAA007F569C}"/>
              </a:ext>
            </a:extLst>
          </p:cNvPr>
          <p:cNvSpPr txBox="1">
            <a:spLocks noChangeArrowheads="1"/>
          </p:cNvSpPr>
          <p:nvPr/>
        </p:nvSpPr>
        <p:spPr bwMode="auto">
          <a:xfrm>
            <a:off x="6096000" y="3000375"/>
            <a:ext cx="48577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4/30</a:t>
            </a:r>
          </a:p>
        </p:txBody>
      </p:sp>
      <p:sp>
        <p:nvSpPr>
          <p:cNvPr id="1631335" name="TextBox 92431">
            <a:extLst>
              <a:ext uri="{FF2B5EF4-FFF2-40B4-BE49-F238E27FC236}">
                <a16:creationId xmlns:a16="http://schemas.microsoft.com/office/drawing/2014/main" id="{0BBDAB02-4F78-499C-A16A-CEAFD5CE6790}"/>
              </a:ext>
            </a:extLst>
          </p:cNvPr>
          <p:cNvSpPr txBox="1">
            <a:spLocks noChangeArrowheads="1"/>
          </p:cNvSpPr>
          <p:nvPr/>
        </p:nvSpPr>
        <p:spPr bwMode="auto">
          <a:xfrm>
            <a:off x="5902325" y="4232275"/>
            <a:ext cx="3178175" cy="258763"/>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 updates to Cx SE&amp;I COB every other day in May)</a:t>
            </a:r>
          </a:p>
        </p:txBody>
      </p:sp>
      <p:sp>
        <p:nvSpPr>
          <p:cNvPr id="1631336" name="TextBox 92431">
            <a:extLst>
              <a:ext uri="{FF2B5EF4-FFF2-40B4-BE49-F238E27FC236}">
                <a16:creationId xmlns:a16="http://schemas.microsoft.com/office/drawing/2014/main" id="{1BFC0CC3-A3DE-4C98-AEBD-A3AE833278D6}"/>
              </a:ext>
            </a:extLst>
          </p:cNvPr>
          <p:cNvSpPr txBox="1">
            <a:spLocks noChangeArrowheads="1"/>
          </p:cNvSpPr>
          <p:nvPr/>
        </p:nvSpPr>
        <p:spPr bwMode="auto">
          <a:xfrm>
            <a:off x="3003550" y="5357813"/>
            <a:ext cx="3117850" cy="271462"/>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9999"/>
                </a:solidFill>
                <a:effectLst/>
                <a:uLnTx/>
                <a:uFillTx/>
                <a:latin typeface="Arial" panose="020B0604020202020204" pitchFamily="34" charset="0"/>
                <a:ea typeface="ＭＳ Ｐゴシック" panose="020B0600070205080204" pitchFamily="34" charset="-128"/>
                <a:cs typeface="+mn-cs"/>
              </a:rPr>
              <a:t>Provide Status on Issue Resolution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 updates to Cx SE&amp;I COB every other day in May)</a:t>
            </a:r>
          </a:p>
        </p:txBody>
      </p:sp>
      <p:sp>
        <p:nvSpPr>
          <p:cNvPr id="1631337" name="TextBox 92431">
            <a:extLst>
              <a:ext uri="{FF2B5EF4-FFF2-40B4-BE49-F238E27FC236}">
                <a16:creationId xmlns:a16="http://schemas.microsoft.com/office/drawing/2014/main" id="{59091E9E-909A-4B6B-9905-43A6FAB85D52}"/>
              </a:ext>
            </a:extLst>
          </p:cNvPr>
          <p:cNvSpPr txBox="1">
            <a:spLocks noChangeArrowheads="1"/>
          </p:cNvSpPr>
          <p:nvPr/>
        </p:nvSpPr>
        <p:spPr bwMode="auto">
          <a:xfrm>
            <a:off x="3048000" y="6367463"/>
            <a:ext cx="3076575" cy="266700"/>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CC0099"/>
                </a:solidFill>
                <a:effectLst/>
                <a:uLnTx/>
                <a:uFillTx/>
                <a:latin typeface="Arial" panose="020B0604020202020204" pitchFamily="34" charset="0"/>
                <a:ea typeface="ＭＳ Ｐゴシック" panose="020B0600070205080204" pitchFamily="34" charset="-128"/>
                <a:cs typeface="+mn-cs"/>
              </a:rPr>
              <a:t>Provide Status on Issue Resolution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 updates to Cx SE&amp;I COB every other day in May)</a:t>
            </a:r>
          </a:p>
        </p:txBody>
      </p:sp>
      <p:sp>
        <p:nvSpPr>
          <p:cNvPr id="1631338" name="Rectangle 106">
            <a:extLst>
              <a:ext uri="{FF2B5EF4-FFF2-40B4-BE49-F238E27FC236}">
                <a16:creationId xmlns:a16="http://schemas.microsoft.com/office/drawing/2014/main" id="{EC8A8050-6FFE-419F-B6DA-6330E901213C}"/>
              </a:ext>
            </a:extLst>
          </p:cNvPr>
          <p:cNvSpPr>
            <a:spLocks noChangeArrowheads="1"/>
          </p:cNvSpPr>
          <p:nvPr/>
        </p:nvSpPr>
        <p:spPr bwMode="auto">
          <a:xfrm>
            <a:off x="6096000" y="4448175"/>
            <a:ext cx="2971800" cy="114300"/>
          </a:xfrm>
          <a:prstGeom prst="rect">
            <a:avLst/>
          </a:prstGeom>
          <a:solidFill>
            <a:srgbClr val="0099FF"/>
          </a:solidFill>
          <a:ln w="9525" algn="ctr">
            <a:solidFill>
              <a:schemeClr val="tx1"/>
            </a:solidFill>
            <a:miter lim="800000"/>
            <a:headEnd type="none" w="lg" len="lg"/>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339" name="Rectangle 107">
            <a:extLst>
              <a:ext uri="{FF2B5EF4-FFF2-40B4-BE49-F238E27FC236}">
                <a16:creationId xmlns:a16="http://schemas.microsoft.com/office/drawing/2014/main" id="{2D9D282F-F79C-4E74-B3AA-49271E5AFB08}"/>
              </a:ext>
            </a:extLst>
          </p:cNvPr>
          <p:cNvSpPr>
            <a:spLocks noChangeArrowheads="1"/>
          </p:cNvSpPr>
          <p:nvPr/>
        </p:nvSpPr>
        <p:spPr bwMode="auto">
          <a:xfrm>
            <a:off x="6096000" y="5489575"/>
            <a:ext cx="2971800" cy="114300"/>
          </a:xfrm>
          <a:prstGeom prst="rect">
            <a:avLst/>
          </a:prstGeom>
          <a:solidFill>
            <a:srgbClr val="009999"/>
          </a:solidFill>
          <a:ln w="9525" algn="ctr">
            <a:solidFill>
              <a:schemeClr val="tx1"/>
            </a:solidFill>
            <a:miter lim="800000"/>
            <a:headEnd type="none" w="lg" len="lg"/>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340" name="Rectangle 108">
            <a:extLst>
              <a:ext uri="{FF2B5EF4-FFF2-40B4-BE49-F238E27FC236}">
                <a16:creationId xmlns:a16="http://schemas.microsoft.com/office/drawing/2014/main" id="{39AC108C-9792-44AF-A7DE-AF416C81A52C}"/>
              </a:ext>
            </a:extLst>
          </p:cNvPr>
          <p:cNvSpPr>
            <a:spLocks noChangeArrowheads="1"/>
          </p:cNvSpPr>
          <p:nvPr/>
        </p:nvSpPr>
        <p:spPr bwMode="auto">
          <a:xfrm>
            <a:off x="6096000" y="6537325"/>
            <a:ext cx="2971800" cy="114300"/>
          </a:xfrm>
          <a:prstGeom prst="rect">
            <a:avLst/>
          </a:prstGeom>
          <a:solidFill>
            <a:srgbClr val="CC0099"/>
          </a:solidFill>
          <a:ln w="9525" algn="ctr">
            <a:solidFill>
              <a:schemeClr val="tx1"/>
            </a:solidFill>
            <a:miter lim="800000"/>
            <a:headEnd type="none" w="lg" len="lg"/>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341" name="Rectangle 109">
            <a:extLst>
              <a:ext uri="{FF2B5EF4-FFF2-40B4-BE49-F238E27FC236}">
                <a16:creationId xmlns:a16="http://schemas.microsoft.com/office/drawing/2014/main" id="{6F2AA44A-15D1-4005-AE57-59D5CB6CB624}"/>
              </a:ext>
            </a:extLst>
          </p:cNvPr>
          <p:cNvSpPr>
            <a:spLocks noChangeArrowheads="1"/>
          </p:cNvSpPr>
          <p:nvPr/>
        </p:nvSpPr>
        <p:spPr bwMode="auto">
          <a:xfrm>
            <a:off x="6457950" y="2371725"/>
            <a:ext cx="2619375" cy="114300"/>
          </a:xfrm>
          <a:prstGeom prst="rect">
            <a:avLst/>
          </a:prstGeom>
          <a:solidFill>
            <a:srgbClr val="FF9900"/>
          </a:solidFill>
          <a:ln w="9525" algn="ctr">
            <a:solidFill>
              <a:schemeClr val="tx1"/>
            </a:solidFill>
            <a:miter lim="800000"/>
            <a:headEnd type="none" w="lg" len="lg"/>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1342" name="Text Box 110">
            <a:extLst>
              <a:ext uri="{FF2B5EF4-FFF2-40B4-BE49-F238E27FC236}">
                <a16:creationId xmlns:a16="http://schemas.microsoft.com/office/drawing/2014/main" id="{7B030B6E-3740-45D6-AF34-AE71F298FDA6}"/>
              </a:ext>
            </a:extLst>
          </p:cNvPr>
          <p:cNvSpPr txBox="1">
            <a:spLocks noChangeArrowheads="1"/>
          </p:cNvSpPr>
          <p:nvPr/>
        </p:nvSpPr>
        <p:spPr bwMode="auto">
          <a:xfrm>
            <a:off x="5913438" y="2139950"/>
            <a:ext cx="3154362" cy="244475"/>
          </a:xfrm>
          <a:prstGeom prst="rect">
            <a:avLst/>
          </a:prstGeom>
          <a:solidFill>
            <a:schemeClr val="bg1">
              <a:alpha val="66000"/>
            </a:schemeClr>
          </a:solidFill>
          <a:ln>
            <a:noFill/>
          </a:ln>
          <a:effectLst/>
          <a:extLst>
            <a:ext uri="{91240B29-F687-4F45-9708-019B960494DF}">
              <a14:hiddenLine xmlns:a14="http://schemas.microsoft.com/office/drawing/2010/main" w="95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(send updates to Cx SE&amp;I COB every other day in May)</a:t>
            </a:r>
          </a:p>
        </p:txBody>
      </p:sp>
      <p:sp>
        <p:nvSpPr>
          <p:cNvPr id="1631343" name="Text Box 111">
            <a:extLst>
              <a:ext uri="{FF2B5EF4-FFF2-40B4-BE49-F238E27FC236}">
                <a16:creationId xmlns:a16="http://schemas.microsoft.com/office/drawing/2014/main" id="{D2E3B3C7-421A-402A-9B67-FC0D2E004F48}"/>
              </a:ext>
            </a:extLst>
          </p:cNvPr>
          <p:cNvSpPr txBox="1">
            <a:spLocks noChangeArrowheads="1"/>
          </p:cNvSpPr>
          <p:nvPr/>
        </p:nvSpPr>
        <p:spPr bwMode="auto">
          <a:xfrm>
            <a:off x="5935663" y="3200400"/>
            <a:ext cx="3141662" cy="396875"/>
          </a:xfrm>
          <a:prstGeom prst="rect">
            <a:avLst/>
          </a:prstGeom>
          <a:solidFill>
            <a:schemeClr val="bg1">
              <a:alpha val="67000"/>
            </a:schemeClr>
          </a:solidFill>
          <a:ln>
            <a:noFill/>
          </a:ln>
          <a:effectLst/>
          <a:extLst>
            <a:ext uri="{91240B29-F687-4F45-9708-019B960494DF}">
              <a14:hiddenLine xmlns:a14="http://schemas.microsoft.com/office/drawing/2010/main" w="95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(send updates to Cx SE&amp;I COB every other day in May)</a:t>
            </a:r>
          </a:p>
        </p:txBody>
      </p:sp>
      <p:sp>
        <p:nvSpPr>
          <p:cNvPr id="1631344" name="Flowchart: Extract 92430">
            <a:extLst>
              <a:ext uri="{FF2B5EF4-FFF2-40B4-BE49-F238E27FC236}">
                <a16:creationId xmlns:a16="http://schemas.microsoft.com/office/drawing/2014/main" id="{0C5DC106-D5B8-4152-B97F-CFCED1D8A11A}"/>
              </a:ext>
            </a:extLst>
          </p:cNvPr>
          <p:cNvSpPr>
            <a:spLocks noChangeArrowheads="1"/>
          </p:cNvSpPr>
          <p:nvPr/>
        </p:nvSpPr>
        <p:spPr bwMode="auto">
          <a:xfrm>
            <a:off x="7235825" y="3671888"/>
            <a:ext cx="166688" cy="144462"/>
          </a:xfrm>
          <a:prstGeom prst="flowChartExtract">
            <a:avLst/>
          </a:prstGeom>
          <a:solidFill>
            <a:srgbClr val="0099FF"/>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45" name="Text Box 113">
            <a:extLst>
              <a:ext uri="{FF2B5EF4-FFF2-40B4-BE49-F238E27FC236}">
                <a16:creationId xmlns:a16="http://schemas.microsoft.com/office/drawing/2014/main" id="{034C0013-D26A-4390-BCF3-8EFA85AA24E2}"/>
              </a:ext>
            </a:extLst>
          </p:cNvPr>
          <p:cNvSpPr txBox="1">
            <a:spLocks noChangeArrowheads="1"/>
          </p:cNvSpPr>
          <p:nvPr/>
        </p:nvSpPr>
        <p:spPr bwMode="auto">
          <a:xfrm>
            <a:off x="7226300" y="3625850"/>
            <a:ext cx="54292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5/10</a:t>
            </a:r>
          </a:p>
        </p:txBody>
      </p:sp>
      <p:sp>
        <p:nvSpPr>
          <p:cNvPr id="1631346" name="TextBox 92431">
            <a:extLst>
              <a:ext uri="{FF2B5EF4-FFF2-40B4-BE49-F238E27FC236}">
                <a16:creationId xmlns:a16="http://schemas.microsoft.com/office/drawing/2014/main" id="{A4930092-7B7A-4B9C-86AB-1692825058EC}"/>
              </a:ext>
            </a:extLst>
          </p:cNvPr>
          <p:cNvSpPr txBox="1">
            <a:spLocks noChangeArrowheads="1"/>
          </p:cNvSpPr>
          <p:nvPr/>
        </p:nvSpPr>
        <p:spPr bwMode="auto">
          <a:xfrm>
            <a:off x="7567613" y="3640138"/>
            <a:ext cx="1355725" cy="22701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99FF"/>
                </a:solidFill>
                <a:effectLst/>
                <a:uLnTx/>
                <a:uFillTx/>
                <a:latin typeface="Arial" panose="020B0604020202020204" pitchFamily="34" charset="0"/>
                <a:ea typeface="ＭＳ Ｐゴシック" panose="020B0600070205080204" pitchFamily="34" charset="-128"/>
                <a:cs typeface="+mn-cs"/>
              </a:rPr>
              <a:t>Provide Issue list w/ Resolution Plan &amp; Impacts</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sp>
        <p:nvSpPr>
          <p:cNvPr id="1631347" name="Flowchart: Extract 92430">
            <a:extLst>
              <a:ext uri="{FF2B5EF4-FFF2-40B4-BE49-F238E27FC236}">
                <a16:creationId xmlns:a16="http://schemas.microsoft.com/office/drawing/2014/main" id="{FB36577B-2A0B-4D85-8CB1-94F3E108A8F0}"/>
              </a:ext>
            </a:extLst>
          </p:cNvPr>
          <p:cNvSpPr>
            <a:spLocks noChangeArrowheads="1"/>
          </p:cNvSpPr>
          <p:nvPr/>
        </p:nvSpPr>
        <p:spPr bwMode="auto">
          <a:xfrm>
            <a:off x="7250113" y="2598738"/>
            <a:ext cx="166687" cy="144462"/>
          </a:xfrm>
          <a:prstGeom prst="flowChartExtract">
            <a:avLst/>
          </a:prstGeom>
          <a:solidFill>
            <a:schemeClr val="hlink"/>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48" name="Text Box 116">
            <a:extLst>
              <a:ext uri="{FF2B5EF4-FFF2-40B4-BE49-F238E27FC236}">
                <a16:creationId xmlns:a16="http://schemas.microsoft.com/office/drawing/2014/main" id="{1D14DD8F-5E95-483B-8A1D-0AC783F2B00A}"/>
              </a:ext>
            </a:extLst>
          </p:cNvPr>
          <p:cNvSpPr txBox="1">
            <a:spLocks noChangeArrowheads="1"/>
          </p:cNvSpPr>
          <p:nvPr/>
        </p:nvSpPr>
        <p:spPr bwMode="auto">
          <a:xfrm>
            <a:off x="7226300" y="2547938"/>
            <a:ext cx="54292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5/10</a:t>
            </a:r>
          </a:p>
        </p:txBody>
      </p:sp>
      <p:sp>
        <p:nvSpPr>
          <p:cNvPr id="1631349" name="TextBox 92431">
            <a:extLst>
              <a:ext uri="{FF2B5EF4-FFF2-40B4-BE49-F238E27FC236}">
                <a16:creationId xmlns:a16="http://schemas.microsoft.com/office/drawing/2014/main" id="{06491421-F9A0-4743-8FC0-B36B3827150F}"/>
              </a:ext>
            </a:extLst>
          </p:cNvPr>
          <p:cNvSpPr txBox="1">
            <a:spLocks noChangeArrowheads="1"/>
          </p:cNvSpPr>
          <p:nvPr/>
        </p:nvSpPr>
        <p:spPr bwMode="auto">
          <a:xfrm>
            <a:off x="7600950" y="2570163"/>
            <a:ext cx="1289050" cy="22701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CCCCFF"/>
                </a:solidFill>
                <a:effectLst/>
                <a:uLnTx/>
                <a:uFillTx/>
                <a:latin typeface="Arial" panose="020B0604020202020204" pitchFamily="34" charset="0"/>
                <a:ea typeface="ＭＳ Ｐゴシック" panose="020B0600070205080204" pitchFamily="34" charset="-128"/>
                <a:cs typeface="+mn-cs"/>
              </a:rPr>
              <a:t>Provide Issue list w/ Resolution Plan &amp; Impacts</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grpSp>
        <p:nvGrpSpPr>
          <p:cNvPr id="1631350" name="Group 118">
            <a:extLst>
              <a:ext uri="{FF2B5EF4-FFF2-40B4-BE49-F238E27FC236}">
                <a16:creationId xmlns:a16="http://schemas.microsoft.com/office/drawing/2014/main" id="{5920F024-F47D-40B7-8CFD-5B3EE7E926F7}"/>
              </a:ext>
            </a:extLst>
          </p:cNvPr>
          <p:cNvGrpSpPr>
            <a:grpSpLocks/>
          </p:cNvGrpSpPr>
          <p:nvPr/>
        </p:nvGrpSpPr>
        <p:grpSpPr bwMode="auto">
          <a:xfrm>
            <a:off x="7226300" y="1500188"/>
            <a:ext cx="631825" cy="244475"/>
            <a:chOff x="4558" y="996"/>
            <a:chExt cx="398" cy="154"/>
          </a:xfrm>
        </p:grpSpPr>
        <p:sp>
          <p:nvSpPr>
            <p:cNvPr id="1631351" name="Flowchart: Extract 92430">
              <a:extLst>
                <a:ext uri="{FF2B5EF4-FFF2-40B4-BE49-F238E27FC236}">
                  <a16:creationId xmlns:a16="http://schemas.microsoft.com/office/drawing/2014/main" id="{B3A9D5E9-85EC-4E6F-82EA-401EB1420DA7}"/>
                </a:ext>
              </a:extLst>
            </p:cNvPr>
            <p:cNvSpPr>
              <a:spLocks noChangeArrowheads="1"/>
            </p:cNvSpPr>
            <p:nvPr/>
          </p:nvSpPr>
          <p:spPr bwMode="auto">
            <a:xfrm>
              <a:off x="4558" y="1025"/>
              <a:ext cx="105" cy="91"/>
            </a:xfrm>
            <a:prstGeom prst="flowChartExtract">
              <a:avLst/>
            </a:prstGeom>
            <a:solidFill>
              <a:srgbClr val="FF9900"/>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52" name="Text Box 120">
              <a:extLst>
                <a:ext uri="{FF2B5EF4-FFF2-40B4-BE49-F238E27FC236}">
                  <a16:creationId xmlns:a16="http://schemas.microsoft.com/office/drawing/2014/main" id="{2A503302-A545-4FD0-896D-1232927391B4}"/>
                </a:ext>
              </a:extLst>
            </p:cNvPr>
            <p:cNvSpPr txBox="1">
              <a:spLocks noChangeArrowheads="1"/>
            </p:cNvSpPr>
            <p:nvPr/>
          </p:nvSpPr>
          <p:spPr bwMode="auto">
            <a:xfrm>
              <a:off x="4614" y="996"/>
              <a:ext cx="34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5/10</a:t>
              </a:r>
            </a:p>
          </p:txBody>
        </p:sp>
      </p:grpSp>
      <p:sp>
        <p:nvSpPr>
          <p:cNvPr id="1631353" name="TextBox 92431">
            <a:extLst>
              <a:ext uri="{FF2B5EF4-FFF2-40B4-BE49-F238E27FC236}">
                <a16:creationId xmlns:a16="http://schemas.microsoft.com/office/drawing/2014/main" id="{9BEFBB4D-A264-4108-B17E-28A6989D7F73}"/>
              </a:ext>
            </a:extLst>
          </p:cNvPr>
          <p:cNvSpPr txBox="1">
            <a:spLocks noChangeArrowheads="1"/>
          </p:cNvSpPr>
          <p:nvPr/>
        </p:nvSpPr>
        <p:spPr bwMode="auto">
          <a:xfrm>
            <a:off x="7553325" y="1509713"/>
            <a:ext cx="1384300" cy="22701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FF9900"/>
                </a:solidFill>
                <a:effectLst/>
                <a:uLnTx/>
                <a:uFillTx/>
                <a:latin typeface="Arial" panose="020B0604020202020204" pitchFamily="34" charset="0"/>
                <a:ea typeface="ＭＳ Ｐゴシック" panose="020B0600070205080204" pitchFamily="34" charset="-128"/>
                <a:cs typeface="+mn-cs"/>
              </a:rPr>
              <a:t>Provide Issue list w/ Resolution Plan &amp; Impacts</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sp>
        <p:nvSpPr>
          <p:cNvPr id="1631354" name="TextBox 92431">
            <a:extLst>
              <a:ext uri="{FF2B5EF4-FFF2-40B4-BE49-F238E27FC236}">
                <a16:creationId xmlns:a16="http://schemas.microsoft.com/office/drawing/2014/main" id="{82A059BE-10EA-4CAB-A4BA-2ED2C9576B9B}"/>
              </a:ext>
            </a:extLst>
          </p:cNvPr>
          <p:cNvSpPr txBox="1">
            <a:spLocks noChangeArrowheads="1"/>
          </p:cNvSpPr>
          <p:nvPr/>
        </p:nvSpPr>
        <p:spPr bwMode="auto">
          <a:xfrm>
            <a:off x="7553325" y="4700588"/>
            <a:ext cx="1384300" cy="227012"/>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9999"/>
                </a:solidFill>
                <a:effectLst/>
                <a:uLnTx/>
                <a:uFillTx/>
                <a:latin typeface="Arial" panose="020B0604020202020204" pitchFamily="34" charset="0"/>
                <a:ea typeface="ＭＳ Ｐゴシック" panose="020B0600070205080204" pitchFamily="34" charset="-128"/>
                <a:cs typeface="+mn-cs"/>
              </a:rPr>
              <a:t>Provide Issue list w/ Resolution Plan &amp; Impacts</a:t>
            </a:r>
            <a:r>
              <a:rPr kumimoji="0" lang="en-US" altLang="en-US" sz="900" b="1" i="0" u="none" strike="noStrike" kern="1200" cap="none" spc="0" normalizeH="0" baseline="0" noProof="0">
                <a:ln>
                  <a:noFill/>
                </a:ln>
                <a:solidFill>
                  <a:srgbClr val="FF9900"/>
                </a:solidFill>
                <a:effectLst/>
                <a:uLnTx/>
                <a:uFillTx/>
                <a:latin typeface="Arial" panose="020B0604020202020204" pitchFamily="34" charset="0"/>
                <a:ea typeface="ＭＳ Ｐゴシック" panose="020B0600070205080204" pitchFamily="34" charset="-128"/>
                <a:cs typeface="+mn-cs"/>
              </a:rPr>
              <a:t> </a:t>
            </a:r>
          </a:p>
        </p:txBody>
      </p:sp>
      <p:grpSp>
        <p:nvGrpSpPr>
          <p:cNvPr id="1631355" name="Group 123">
            <a:extLst>
              <a:ext uri="{FF2B5EF4-FFF2-40B4-BE49-F238E27FC236}">
                <a16:creationId xmlns:a16="http://schemas.microsoft.com/office/drawing/2014/main" id="{BC413357-A867-433C-A32A-6D8EF17C6650}"/>
              </a:ext>
            </a:extLst>
          </p:cNvPr>
          <p:cNvGrpSpPr>
            <a:grpSpLocks/>
          </p:cNvGrpSpPr>
          <p:nvPr/>
        </p:nvGrpSpPr>
        <p:grpSpPr bwMode="auto">
          <a:xfrm>
            <a:off x="7226300" y="4676775"/>
            <a:ext cx="631825" cy="244475"/>
            <a:chOff x="4558" y="996"/>
            <a:chExt cx="398" cy="154"/>
          </a:xfrm>
        </p:grpSpPr>
        <p:sp>
          <p:nvSpPr>
            <p:cNvPr id="1631356" name="Flowchart: Extract 92430">
              <a:extLst>
                <a:ext uri="{FF2B5EF4-FFF2-40B4-BE49-F238E27FC236}">
                  <a16:creationId xmlns:a16="http://schemas.microsoft.com/office/drawing/2014/main" id="{8851D7F8-796E-45EB-97CF-1EF46035AA31}"/>
                </a:ext>
              </a:extLst>
            </p:cNvPr>
            <p:cNvSpPr>
              <a:spLocks noChangeArrowheads="1"/>
            </p:cNvSpPr>
            <p:nvPr/>
          </p:nvSpPr>
          <p:spPr bwMode="auto">
            <a:xfrm>
              <a:off x="4558" y="1025"/>
              <a:ext cx="105" cy="91"/>
            </a:xfrm>
            <a:prstGeom prst="flowChartExtract">
              <a:avLst/>
            </a:prstGeom>
            <a:solidFill>
              <a:srgbClr val="009999"/>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57" name="Text Box 125">
              <a:extLst>
                <a:ext uri="{FF2B5EF4-FFF2-40B4-BE49-F238E27FC236}">
                  <a16:creationId xmlns:a16="http://schemas.microsoft.com/office/drawing/2014/main" id="{1B6CAC50-A973-4F28-9D4E-2898C8850B8D}"/>
                </a:ext>
              </a:extLst>
            </p:cNvPr>
            <p:cNvSpPr txBox="1">
              <a:spLocks noChangeArrowheads="1"/>
            </p:cNvSpPr>
            <p:nvPr/>
          </p:nvSpPr>
          <p:spPr bwMode="auto">
            <a:xfrm>
              <a:off x="4614" y="996"/>
              <a:ext cx="34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5/10</a:t>
              </a:r>
            </a:p>
          </p:txBody>
        </p:sp>
      </p:grpSp>
      <p:sp>
        <p:nvSpPr>
          <p:cNvPr id="1631358" name="TextBox 92431">
            <a:extLst>
              <a:ext uri="{FF2B5EF4-FFF2-40B4-BE49-F238E27FC236}">
                <a16:creationId xmlns:a16="http://schemas.microsoft.com/office/drawing/2014/main" id="{89134A5C-F600-4980-97E6-6519941FC83F}"/>
              </a:ext>
            </a:extLst>
          </p:cNvPr>
          <p:cNvSpPr txBox="1">
            <a:spLocks noChangeArrowheads="1"/>
          </p:cNvSpPr>
          <p:nvPr/>
        </p:nvSpPr>
        <p:spPr bwMode="auto">
          <a:xfrm>
            <a:off x="7553325" y="5729288"/>
            <a:ext cx="1384300" cy="227012"/>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CC0099"/>
                </a:solidFill>
                <a:effectLst/>
                <a:uLnTx/>
                <a:uFillTx/>
                <a:latin typeface="Arial" panose="020B0604020202020204" pitchFamily="34" charset="0"/>
                <a:ea typeface="ＭＳ Ｐゴシック" panose="020B0600070205080204" pitchFamily="34" charset="-128"/>
                <a:cs typeface="+mn-cs"/>
              </a:rPr>
              <a:t>Provide Issue list w/ Resolution Plan &amp; Impacts</a:t>
            </a:r>
            <a:r>
              <a:rPr kumimoji="0" lang="en-US" altLang="en-US" sz="900" b="1" i="0" u="none" strike="noStrike" kern="1200" cap="none" spc="0" normalizeH="0" baseline="0" noProof="0">
                <a:ln>
                  <a:noFill/>
                </a:ln>
                <a:solidFill>
                  <a:srgbClr val="FF9900"/>
                </a:solidFill>
                <a:effectLst/>
                <a:uLnTx/>
                <a:uFillTx/>
                <a:latin typeface="Arial" panose="020B0604020202020204" pitchFamily="34" charset="0"/>
                <a:ea typeface="ＭＳ Ｐゴシック" panose="020B0600070205080204" pitchFamily="34" charset="-128"/>
                <a:cs typeface="+mn-cs"/>
              </a:rPr>
              <a:t> </a:t>
            </a:r>
          </a:p>
        </p:txBody>
      </p:sp>
      <p:grpSp>
        <p:nvGrpSpPr>
          <p:cNvPr id="1631359" name="Group 127">
            <a:extLst>
              <a:ext uri="{FF2B5EF4-FFF2-40B4-BE49-F238E27FC236}">
                <a16:creationId xmlns:a16="http://schemas.microsoft.com/office/drawing/2014/main" id="{21157AB5-2E71-4129-A753-0EE6A0446C1B}"/>
              </a:ext>
            </a:extLst>
          </p:cNvPr>
          <p:cNvGrpSpPr>
            <a:grpSpLocks/>
          </p:cNvGrpSpPr>
          <p:nvPr/>
        </p:nvGrpSpPr>
        <p:grpSpPr bwMode="auto">
          <a:xfrm>
            <a:off x="7226300" y="5705475"/>
            <a:ext cx="631825" cy="244475"/>
            <a:chOff x="4558" y="996"/>
            <a:chExt cx="398" cy="154"/>
          </a:xfrm>
        </p:grpSpPr>
        <p:sp>
          <p:nvSpPr>
            <p:cNvPr id="1631360" name="Flowchart: Extract 92430">
              <a:extLst>
                <a:ext uri="{FF2B5EF4-FFF2-40B4-BE49-F238E27FC236}">
                  <a16:creationId xmlns:a16="http://schemas.microsoft.com/office/drawing/2014/main" id="{D7A518D6-3E76-42D9-992E-43A526D7FE35}"/>
                </a:ext>
              </a:extLst>
            </p:cNvPr>
            <p:cNvSpPr>
              <a:spLocks noChangeArrowheads="1"/>
            </p:cNvSpPr>
            <p:nvPr/>
          </p:nvSpPr>
          <p:spPr bwMode="auto">
            <a:xfrm>
              <a:off x="4558" y="1025"/>
              <a:ext cx="105" cy="91"/>
            </a:xfrm>
            <a:prstGeom prst="flowChartExtract">
              <a:avLst/>
            </a:prstGeom>
            <a:solidFill>
              <a:srgbClr val="CC0099"/>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61" name="Text Box 129">
              <a:extLst>
                <a:ext uri="{FF2B5EF4-FFF2-40B4-BE49-F238E27FC236}">
                  <a16:creationId xmlns:a16="http://schemas.microsoft.com/office/drawing/2014/main" id="{A7FCC505-F6BE-4611-9C56-DEDF536B1885}"/>
                </a:ext>
              </a:extLst>
            </p:cNvPr>
            <p:cNvSpPr txBox="1">
              <a:spLocks noChangeArrowheads="1"/>
            </p:cNvSpPr>
            <p:nvPr/>
          </p:nvSpPr>
          <p:spPr bwMode="auto">
            <a:xfrm>
              <a:off x="4614" y="996"/>
              <a:ext cx="34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5/10</a:t>
              </a:r>
            </a:p>
          </p:txBody>
        </p:sp>
      </p:grpSp>
      <p:sp>
        <p:nvSpPr>
          <p:cNvPr id="1631362" name="Flowchart: Extract 92430">
            <a:extLst>
              <a:ext uri="{FF2B5EF4-FFF2-40B4-BE49-F238E27FC236}">
                <a16:creationId xmlns:a16="http://schemas.microsoft.com/office/drawing/2014/main" id="{303B43CA-ADA4-4494-8BCD-64AE504A3854}"/>
              </a:ext>
            </a:extLst>
          </p:cNvPr>
          <p:cNvSpPr>
            <a:spLocks noChangeArrowheads="1"/>
          </p:cNvSpPr>
          <p:nvPr/>
        </p:nvSpPr>
        <p:spPr bwMode="auto">
          <a:xfrm>
            <a:off x="7540625" y="1922463"/>
            <a:ext cx="166688" cy="144462"/>
          </a:xfrm>
          <a:prstGeom prst="flowChartExtract">
            <a:avLst/>
          </a:prstGeom>
          <a:solidFill>
            <a:srgbClr val="FF9900"/>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63" name="Text Box 131">
            <a:extLst>
              <a:ext uri="{FF2B5EF4-FFF2-40B4-BE49-F238E27FC236}">
                <a16:creationId xmlns:a16="http://schemas.microsoft.com/office/drawing/2014/main" id="{0A234DBC-F93D-4612-8C55-F8F181C6166F}"/>
              </a:ext>
            </a:extLst>
          </p:cNvPr>
          <p:cNvSpPr txBox="1">
            <a:spLocks noChangeArrowheads="1"/>
          </p:cNvSpPr>
          <p:nvPr/>
        </p:nvSpPr>
        <p:spPr bwMode="auto">
          <a:xfrm>
            <a:off x="7629525" y="1876425"/>
            <a:ext cx="54292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5/14</a:t>
            </a:r>
          </a:p>
        </p:txBody>
      </p:sp>
      <p:sp>
        <p:nvSpPr>
          <p:cNvPr id="1631364" name="TextBox 92431">
            <a:extLst>
              <a:ext uri="{FF2B5EF4-FFF2-40B4-BE49-F238E27FC236}">
                <a16:creationId xmlns:a16="http://schemas.microsoft.com/office/drawing/2014/main" id="{9481D0C2-5EC1-4E26-97FF-2ADA57FFF16F}"/>
              </a:ext>
            </a:extLst>
          </p:cNvPr>
          <p:cNvSpPr txBox="1">
            <a:spLocks noChangeArrowheads="1"/>
          </p:cNvSpPr>
          <p:nvPr/>
        </p:nvSpPr>
        <p:spPr bwMode="auto">
          <a:xfrm>
            <a:off x="6756400" y="1881188"/>
            <a:ext cx="793750" cy="22701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FF9900"/>
                </a:solidFill>
                <a:effectLst/>
                <a:uLnTx/>
                <a:uFillTx/>
                <a:latin typeface="Arial" panose="020B0604020202020204" pitchFamily="34" charset="0"/>
                <a:ea typeface="ＭＳ Ｐゴシック" panose="020B0600070205080204" pitchFamily="34" charset="-128"/>
                <a:cs typeface="+mn-cs"/>
              </a:rPr>
              <a:t>Develop PBS Presentation</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grpSp>
        <p:nvGrpSpPr>
          <p:cNvPr id="1631365" name="Group 133">
            <a:extLst>
              <a:ext uri="{FF2B5EF4-FFF2-40B4-BE49-F238E27FC236}">
                <a16:creationId xmlns:a16="http://schemas.microsoft.com/office/drawing/2014/main" id="{549D5041-D088-4C0D-B8C2-933F5D724242}"/>
              </a:ext>
            </a:extLst>
          </p:cNvPr>
          <p:cNvGrpSpPr>
            <a:grpSpLocks/>
          </p:cNvGrpSpPr>
          <p:nvPr/>
        </p:nvGrpSpPr>
        <p:grpSpPr bwMode="auto">
          <a:xfrm>
            <a:off x="6765925" y="2971800"/>
            <a:ext cx="1416050" cy="244475"/>
            <a:chOff x="4256" y="1182"/>
            <a:chExt cx="892" cy="154"/>
          </a:xfrm>
        </p:grpSpPr>
        <p:grpSp>
          <p:nvGrpSpPr>
            <p:cNvPr id="1631366" name="Group 134">
              <a:extLst>
                <a:ext uri="{FF2B5EF4-FFF2-40B4-BE49-F238E27FC236}">
                  <a16:creationId xmlns:a16="http://schemas.microsoft.com/office/drawing/2014/main" id="{B503AAA1-8493-4D12-99EB-463A58D1911F}"/>
                </a:ext>
              </a:extLst>
            </p:cNvPr>
            <p:cNvGrpSpPr>
              <a:grpSpLocks/>
            </p:cNvGrpSpPr>
            <p:nvPr/>
          </p:nvGrpSpPr>
          <p:grpSpPr bwMode="auto">
            <a:xfrm>
              <a:off x="4750" y="1182"/>
              <a:ext cx="398" cy="154"/>
              <a:chOff x="4558" y="996"/>
              <a:chExt cx="398" cy="154"/>
            </a:xfrm>
          </p:grpSpPr>
          <p:sp>
            <p:nvSpPr>
              <p:cNvPr id="1631367" name="Flowchart: Extract 92430">
                <a:extLst>
                  <a:ext uri="{FF2B5EF4-FFF2-40B4-BE49-F238E27FC236}">
                    <a16:creationId xmlns:a16="http://schemas.microsoft.com/office/drawing/2014/main" id="{89BA8B1D-7086-4A9D-B5A4-592436A4E9D0}"/>
                  </a:ext>
                </a:extLst>
              </p:cNvPr>
              <p:cNvSpPr>
                <a:spLocks noChangeArrowheads="1"/>
              </p:cNvSpPr>
              <p:nvPr/>
            </p:nvSpPr>
            <p:spPr bwMode="auto">
              <a:xfrm>
                <a:off x="4558" y="1025"/>
                <a:ext cx="105" cy="91"/>
              </a:xfrm>
              <a:prstGeom prst="flowChartExtract">
                <a:avLst/>
              </a:prstGeom>
              <a:solidFill>
                <a:schemeClr val="hlink"/>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68" name="Text Box 136">
                <a:extLst>
                  <a:ext uri="{FF2B5EF4-FFF2-40B4-BE49-F238E27FC236}">
                    <a16:creationId xmlns:a16="http://schemas.microsoft.com/office/drawing/2014/main" id="{01A5ACB0-E119-49FE-8677-D81FBA72552A}"/>
                  </a:ext>
                </a:extLst>
              </p:cNvPr>
              <p:cNvSpPr txBox="1">
                <a:spLocks noChangeArrowheads="1"/>
              </p:cNvSpPr>
              <p:nvPr/>
            </p:nvSpPr>
            <p:spPr bwMode="auto">
              <a:xfrm>
                <a:off x="4614" y="996"/>
                <a:ext cx="34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5/14</a:t>
                </a:r>
              </a:p>
            </p:txBody>
          </p:sp>
        </p:grpSp>
        <p:sp>
          <p:nvSpPr>
            <p:cNvPr id="1631369" name="TextBox 92431">
              <a:extLst>
                <a:ext uri="{FF2B5EF4-FFF2-40B4-BE49-F238E27FC236}">
                  <a16:creationId xmlns:a16="http://schemas.microsoft.com/office/drawing/2014/main" id="{5F175A5E-6B4D-432E-B0F4-4109A4588D1C}"/>
                </a:ext>
              </a:extLst>
            </p:cNvPr>
            <p:cNvSpPr txBox="1">
              <a:spLocks noChangeArrowheads="1"/>
            </p:cNvSpPr>
            <p:nvPr/>
          </p:nvSpPr>
          <p:spPr bwMode="auto">
            <a:xfrm>
              <a:off x="4256" y="1185"/>
              <a:ext cx="500" cy="14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CCCCFF"/>
                  </a:solidFill>
                  <a:effectLst/>
                  <a:uLnTx/>
                  <a:uFillTx/>
                  <a:latin typeface="Arial" panose="020B0604020202020204" pitchFamily="34" charset="0"/>
                  <a:ea typeface="ＭＳ Ｐゴシック" panose="020B0600070205080204" pitchFamily="34" charset="-128"/>
                  <a:cs typeface="+mn-cs"/>
                </a:rPr>
                <a:t>Develop PBS Presentation</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grpSp>
      <p:grpSp>
        <p:nvGrpSpPr>
          <p:cNvPr id="1631370" name="Group 138">
            <a:extLst>
              <a:ext uri="{FF2B5EF4-FFF2-40B4-BE49-F238E27FC236}">
                <a16:creationId xmlns:a16="http://schemas.microsoft.com/office/drawing/2014/main" id="{A66FDD28-A209-4399-B5A5-226BEB985634}"/>
              </a:ext>
            </a:extLst>
          </p:cNvPr>
          <p:cNvGrpSpPr>
            <a:grpSpLocks/>
          </p:cNvGrpSpPr>
          <p:nvPr/>
        </p:nvGrpSpPr>
        <p:grpSpPr bwMode="auto">
          <a:xfrm>
            <a:off x="6765925" y="3946525"/>
            <a:ext cx="1416050" cy="244475"/>
            <a:chOff x="4256" y="1182"/>
            <a:chExt cx="892" cy="154"/>
          </a:xfrm>
        </p:grpSpPr>
        <p:grpSp>
          <p:nvGrpSpPr>
            <p:cNvPr id="1631371" name="Group 139">
              <a:extLst>
                <a:ext uri="{FF2B5EF4-FFF2-40B4-BE49-F238E27FC236}">
                  <a16:creationId xmlns:a16="http://schemas.microsoft.com/office/drawing/2014/main" id="{1E7A0157-8CCB-455B-A00D-6F718C20088F}"/>
                </a:ext>
              </a:extLst>
            </p:cNvPr>
            <p:cNvGrpSpPr>
              <a:grpSpLocks/>
            </p:cNvGrpSpPr>
            <p:nvPr/>
          </p:nvGrpSpPr>
          <p:grpSpPr bwMode="auto">
            <a:xfrm>
              <a:off x="4750" y="1182"/>
              <a:ext cx="398" cy="154"/>
              <a:chOff x="4558" y="996"/>
              <a:chExt cx="398" cy="154"/>
            </a:xfrm>
          </p:grpSpPr>
          <p:sp>
            <p:nvSpPr>
              <p:cNvPr id="1631372" name="Flowchart: Extract 92430">
                <a:extLst>
                  <a:ext uri="{FF2B5EF4-FFF2-40B4-BE49-F238E27FC236}">
                    <a16:creationId xmlns:a16="http://schemas.microsoft.com/office/drawing/2014/main" id="{12A3E5B6-64F6-4249-85E2-43C5F3108A02}"/>
                  </a:ext>
                </a:extLst>
              </p:cNvPr>
              <p:cNvSpPr>
                <a:spLocks noChangeArrowheads="1"/>
              </p:cNvSpPr>
              <p:nvPr/>
            </p:nvSpPr>
            <p:spPr bwMode="auto">
              <a:xfrm>
                <a:off x="4558" y="1025"/>
                <a:ext cx="105" cy="91"/>
              </a:xfrm>
              <a:prstGeom prst="flowChartExtract">
                <a:avLst/>
              </a:prstGeom>
              <a:solidFill>
                <a:srgbClr val="0099FF"/>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73" name="Text Box 141">
                <a:extLst>
                  <a:ext uri="{FF2B5EF4-FFF2-40B4-BE49-F238E27FC236}">
                    <a16:creationId xmlns:a16="http://schemas.microsoft.com/office/drawing/2014/main" id="{33EE1759-590D-4B83-A320-558084182DD6}"/>
                  </a:ext>
                </a:extLst>
              </p:cNvPr>
              <p:cNvSpPr txBox="1">
                <a:spLocks noChangeArrowheads="1"/>
              </p:cNvSpPr>
              <p:nvPr/>
            </p:nvSpPr>
            <p:spPr bwMode="auto">
              <a:xfrm>
                <a:off x="4614" y="996"/>
                <a:ext cx="34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5/14</a:t>
                </a:r>
              </a:p>
            </p:txBody>
          </p:sp>
        </p:grpSp>
        <p:sp>
          <p:nvSpPr>
            <p:cNvPr id="1631374" name="TextBox 92431">
              <a:extLst>
                <a:ext uri="{FF2B5EF4-FFF2-40B4-BE49-F238E27FC236}">
                  <a16:creationId xmlns:a16="http://schemas.microsoft.com/office/drawing/2014/main" id="{11A83F0C-C775-46FF-8D0A-A4411598EB36}"/>
                </a:ext>
              </a:extLst>
            </p:cNvPr>
            <p:cNvSpPr txBox="1">
              <a:spLocks noChangeArrowheads="1"/>
            </p:cNvSpPr>
            <p:nvPr/>
          </p:nvSpPr>
          <p:spPr bwMode="auto">
            <a:xfrm>
              <a:off x="4256" y="1185"/>
              <a:ext cx="500" cy="14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99FF"/>
                  </a:solidFill>
                  <a:effectLst/>
                  <a:uLnTx/>
                  <a:uFillTx/>
                  <a:latin typeface="Arial" panose="020B0604020202020204" pitchFamily="34" charset="0"/>
                  <a:ea typeface="ＭＳ Ｐゴシック" panose="020B0600070205080204" pitchFamily="34" charset="-128"/>
                  <a:cs typeface="+mn-cs"/>
                </a:rPr>
                <a:t>Develop PBS Presentation</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grpSp>
      <p:grpSp>
        <p:nvGrpSpPr>
          <p:cNvPr id="1631375" name="Group 143">
            <a:extLst>
              <a:ext uri="{FF2B5EF4-FFF2-40B4-BE49-F238E27FC236}">
                <a16:creationId xmlns:a16="http://schemas.microsoft.com/office/drawing/2014/main" id="{F85EFB4C-D72B-4E0C-B84B-84162B16E0B1}"/>
              </a:ext>
            </a:extLst>
          </p:cNvPr>
          <p:cNvGrpSpPr>
            <a:grpSpLocks/>
          </p:cNvGrpSpPr>
          <p:nvPr/>
        </p:nvGrpSpPr>
        <p:grpSpPr bwMode="auto">
          <a:xfrm>
            <a:off x="7550150" y="5210175"/>
            <a:ext cx="631825" cy="244475"/>
            <a:chOff x="4558" y="996"/>
            <a:chExt cx="398" cy="154"/>
          </a:xfrm>
        </p:grpSpPr>
        <p:sp>
          <p:nvSpPr>
            <p:cNvPr id="1631376" name="Flowchart: Extract 92430">
              <a:extLst>
                <a:ext uri="{FF2B5EF4-FFF2-40B4-BE49-F238E27FC236}">
                  <a16:creationId xmlns:a16="http://schemas.microsoft.com/office/drawing/2014/main" id="{718CE3D9-037E-47CB-958F-1A0CD028A78A}"/>
                </a:ext>
              </a:extLst>
            </p:cNvPr>
            <p:cNvSpPr>
              <a:spLocks noChangeArrowheads="1"/>
            </p:cNvSpPr>
            <p:nvPr/>
          </p:nvSpPr>
          <p:spPr bwMode="auto">
            <a:xfrm>
              <a:off x="4558" y="1025"/>
              <a:ext cx="105" cy="91"/>
            </a:xfrm>
            <a:prstGeom prst="flowChartExtract">
              <a:avLst/>
            </a:prstGeom>
            <a:solidFill>
              <a:srgbClr val="009999"/>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77" name="Text Box 145">
              <a:extLst>
                <a:ext uri="{FF2B5EF4-FFF2-40B4-BE49-F238E27FC236}">
                  <a16:creationId xmlns:a16="http://schemas.microsoft.com/office/drawing/2014/main" id="{B9C70098-0F46-4484-B9DB-18E70AE1F869}"/>
                </a:ext>
              </a:extLst>
            </p:cNvPr>
            <p:cNvSpPr txBox="1">
              <a:spLocks noChangeArrowheads="1"/>
            </p:cNvSpPr>
            <p:nvPr/>
          </p:nvSpPr>
          <p:spPr bwMode="auto">
            <a:xfrm>
              <a:off x="4614" y="996"/>
              <a:ext cx="34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5/14</a:t>
              </a:r>
            </a:p>
          </p:txBody>
        </p:sp>
      </p:grpSp>
      <p:sp>
        <p:nvSpPr>
          <p:cNvPr id="1631378" name="TextBox 92431">
            <a:extLst>
              <a:ext uri="{FF2B5EF4-FFF2-40B4-BE49-F238E27FC236}">
                <a16:creationId xmlns:a16="http://schemas.microsoft.com/office/drawing/2014/main" id="{65A8AC2A-685D-431F-933E-C6BF3E4132D3}"/>
              </a:ext>
            </a:extLst>
          </p:cNvPr>
          <p:cNvSpPr txBox="1">
            <a:spLocks noChangeArrowheads="1"/>
          </p:cNvSpPr>
          <p:nvPr/>
        </p:nvSpPr>
        <p:spPr bwMode="auto">
          <a:xfrm>
            <a:off x="8058150" y="5214938"/>
            <a:ext cx="793750" cy="22701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9999"/>
                </a:solidFill>
                <a:effectLst/>
                <a:uLnTx/>
                <a:uFillTx/>
                <a:latin typeface="Arial" panose="020B0604020202020204" pitchFamily="34" charset="0"/>
                <a:ea typeface="ＭＳ Ｐゴシック" panose="020B0600070205080204" pitchFamily="34" charset="-128"/>
                <a:cs typeface="+mn-cs"/>
              </a:rPr>
              <a:t>Develop PBS Presentation</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grpSp>
        <p:nvGrpSpPr>
          <p:cNvPr id="1631379" name="Group 147">
            <a:extLst>
              <a:ext uri="{FF2B5EF4-FFF2-40B4-BE49-F238E27FC236}">
                <a16:creationId xmlns:a16="http://schemas.microsoft.com/office/drawing/2014/main" id="{A04D6675-6897-486E-92BB-6A6F4B6CF0E2}"/>
              </a:ext>
            </a:extLst>
          </p:cNvPr>
          <p:cNvGrpSpPr>
            <a:grpSpLocks/>
          </p:cNvGrpSpPr>
          <p:nvPr/>
        </p:nvGrpSpPr>
        <p:grpSpPr bwMode="auto">
          <a:xfrm>
            <a:off x="7550150" y="6229350"/>
            <a:ext cx="631825" cy="244475"/>
            <a:chOff x="4558" y="996"/>
            <a:chExt cx="398" cy="154"/>
          </a:xfrm>
        </p:grpSpPr>
        <p:sp>
          <p:nvSpPr>
            <p:cNvPr id="1631380" name="Flowchart: Extract 92430">
              <a:extLst>
                <a:ext uri="{FF2B5EF4-FFF2-40B4-BE49-F238E27FC236}">
                  <a16:creationId xmlns:a16="http://schemas.microsoft.com/office/drawing/2014/main" id="{72B574FD-D6F5-4C6B-9B74-D38D700C867D}"/>
                </a:ext>
              </a:extLst>
            </p:cNvPr>
            <p:cNvSpPr>
              <a:spLocks noChangeArrowheads="1"/>
            </p:cNvSpPr>
            <p:nvPr/>
          </p:nvSpPr>
          <p:spPr bwMode="auto">
            <a:xfrm>
              <a:off x="4558" y="1025"/>
              <a:ext cx="105" cy="91"/>
            </a:xfrm>
            <a:prstGeom prst="flowChartExtract">
              <a:avLst/>
            </a:prstGeom>
            <a:solidFill>
              <a:srgbClr val="CC0099"/>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81" name="Text Box 149">
              <a:extLst>
                <a:ext uri="{FF2B5EF4-FFF2-40B4-BE49-F238E27FC236}">
                  <a16:creationId xmlns:a16="http://schemas.microsoft.com/office/drawing/2014/main" id="{0D191B79-928C-4213-AD94-C833FDF5C30E}"/>
                </a:ext>
              </a:extLst>
            </p:cNvPr>
            <p:cNvSpPr txBox="1">
              <a:spLocks noChangeArrowheads="1"/>
            </p:cNvSpPr>
            <p:nvPr/>
          </p:nvSpPr>
          <p:spPr bwMode="auto">
            <a:xfrm>
              <a:off x="4614" y="996"/>
              <a:ext cx="342" cy="1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5/14</a:t>
              </a:r>
            </a:p>
          </p:txBody>
        </p:sp>
      </p:grpSp>
      <p:sp>
        <p:nvSpPr>
          <p:cNvPr id="1631382" name="TextBox 92431">
            <a:extLst>
              <a:ext uri="{FF2B5EF4-FFF2-40B4-BE49-F238E27FC236}">
                <a16:creationId xmlns:a16="http://schemas.microsoft.com/office/drawing/2014/main" id="{C89B30CA-74EA-43DE-A205-76A724369550}"/>
              </a:ext>
            </a:extLst>
          </p:cNvPr>
          <p:cNvSpPr txBox="1">
            <a:spLocks noChangeArrowheads="1"/>
          </p:cNvSpPr>
          <p:nvPr/>
        </p:nvSpPr>
        <p:spPr bwMode="auto">
          <a:xfrm>
            <a:off x="8058150" y="6234113"/>
            <a:ext cx="793750" cy="22701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CC0099"/>
                </a:solidFill>
                <a:effectLst/>
                <a:uLnTx/>
                <a:uFillTx/>
                <a:latin typeface="Arial" panose="020B0604020202020204" pitchFamily="34" charset="0"/>
                <a:ea typeface="ＭＳ Ｐゴシック" panose="020B0600070205080204" pitchFamily="34" charset="-128"/>
                <a:cs typeface="+mn-cs"/>
              </a:rPr>
              <a:t>Develop PBS Presentation</a:t>
            </a:r>
            <a:r>
              <a:rPr kumimoji="0" lang="en-US" altLang="en-US" sz="900" b="1" i="0" u="none" strike="noStrike" kern="1200" cap="none" spc="0" normalizeH="0" baseline="0" noProof="0">
                <a:ln>
                  <a:noFill/>
                </a:ln>
                <a:solidFill>
                  <a:srgbClr val="CC6600"/>
                </a:solidFill>
                <a:effectLst/>
                <a:uLnTx/>
                <a:uFillTx/>
                <a:latin typeface="Arial" panose="020B0604020202020204" pitchFamily="34" charset="0"/>
                <a:ea typeface="ＭＳ Ｐゴシック" panose="020B0600070205080204" pitchFamily="34" charset="-128"/>
                <a:cs typeface="+mn-cs"/>
              </a:rPr>
              <a:t> </a:t>
            </a:r>
          </a:p>
        </p:txBody>
      </p:sp>
      <p:grpSp>
        <p:nvGrpSpPr>
          <p:cNvPr id="1631383" name="Group 151">
            <a:extLst>
              <a:ext uri="{FF2B5EF4-FFF2-40B4-BE49-F238E27FC236}">
                <a16:creationId xmlns:a16="http://schemas.microsoft.com/office/drawing/2014/main" id="{3D88EF36-929B-4455-8F48-DA95B2677AF1}"/>
              </a:ext>
            </a:extLst>
          </p:cNvPr>
          <p:cNvGrpSpPr>
            <a:grpSpLocks/>
          </p:cNvGrpSpPr>
          <p:nvPr/>
        </p:nvGrpSpPr>
        <p:grpSpPr bwMode="auto">
          <a:xfrm>
            <a:off x="8128000" y="1144588"/>
            <a:ext cx="666750" cy="336550"/>
            <a:chOff x="5130" y="721"/>
            <a:chExt cx="420" cy="212"/>
          </a:xfrm>
        </p:grpSpPr>
        <p:sp>
          <p:nvSpPr>
            <p:cNvPr id="1631384" name="Flowchart: Extract 92430">
              <a:extLst>
                <a:ext uri="{FF2B5EF4-FFF2-40B4-BE49-F238E27FC236}">
                  <a16:creationId xmlns:a16="http://schemas.microsoft.com/office/drawing/2014/main" id="{224F89C2-CD0F-468F-B362-0377858115A1}"/>
                </a:ext>
              </a:extLst>
            </p:cNvPr>
            <p:cNvSpPr>
              <a:spLocks noChangeArrowheads="1"/>
            </p:cNvSpPr>
            <p:nvPr/>
          </p:nvSpPr>
          <p:spPr bwMode="auto">
            <a:xfrm rot="10800000">
              <a:off x="5445" y="788"/>
              <a:ext cx="105" cy="91"/>
            </a:xfrm>
            <a:prstGeom prst="flowChartExtract">
              <a:avLst/>
            </a:prstGeom>
            <a:solidFill>
              <a:srgbClr val="00FF00"/>
            </a:solidFill>
            <a:ln w="22225" algn="ctr">
              <a:solidFill>
                <a:schemeClr val="tx1"/>
              </a:solidFill>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85" name="Text Box 153">
              <a:extLst>
                <a:ext uri="{FF2B5EF4-FFF2-40B4-BE49-F238E27FC236}">
                  <a16:creationId xmlns:a16="http://schemas.microsoft.com/office/drawing/2014/main" id="{CDA348C3-61C3-448B-A953-DE6ACDB9C6A1}"/>
                </a:ext>
              </a:extLst>
            </p:cNvPr>
            <p:cNvSpPr txBox="1">
              <a:spLocks noChangeArrowheads="1"/>
            </p:cNvSpPr>
            <p:nvPr/>
          </p:nvSpPr>
          <p:spPr bwMode="auto">
            <a:xfrm>
              <a:off x="5130" y="721"/>
              <a:ext cx="368"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PBS</a:t>
              </a:r>
            </a:p>
          </p:txBody>
        </p:sp>
      </p:grpSp>
      <p:sp>
        <p:nvSpPr>
          <p:cNvPr id="1631386" name="Text Box 154">
            <a:extLst>
              <a:ext uri="{FF2B5EF4-FFF2-40B4-BE49-F238E27FC236}">
                <a16:creationId xmlns:a16="http://schemas.microsoft.com/office/drawing/2014/main" id="{50F170C1-5DF6-4DBC-8D28-3CDC01A5E991}"/>
              </a:ext>
            </a:extLst>
          </p:cNvPr>
          <p:cNvSpPr txBox="1">
            <a:spLocks noChangeArrowheads="1"/>
          </p:cNvSpPr>
          <p:nvPr/>
        </p:nvSpPr>
        <p:spPr bwMode="auto">
          <a:xfrm>
            <a:off x="8648700" y="1192213"/>
            <a:ext cx="54292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5/23</a:t>
            </a:r>
          </a:p>
        </p:txBody>
      </p:sp>
      <p:sp>
        <p:nvSpPr>
          <p:cNvPr id="1631387" name="TextBox 92431">
            <a:extLst>
              <a:ext uri="{FF2B5EF4-FFF2-40B4-BE49-F238E27FC236}">
                <a16:creationId xmlns:a16="http://schemas.microsoft.com/office/drawing/2014/main" id="{7A2F3E0E-2D8E-4773-9ED3-AB7472EA9D7E}"/>
              </a:ext>
            </a:extLst>
          </p:cNvPr>
          <p:cNvSpPr txBox="1">
            <a:spLocks noChangeArrowheads="1"/>
          </p:cNvSpPr>
          <p:nvPr/>
        </p:nvSpPr>
        <p:spPr bwMode="auto">
          <a:xfrm>
            <a:off x="2489200" y="4033838"/>
            <a:ext cx="2032000" cy="246062"/>
          </a:xfrm>
          <a:prstGeom prst="rect">
            <a:avLst/>
          </a:prstGeom>
          <a:solidFill>
            <a:schemeClr val="bg1">
              <a:alpha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99FF"/>
                </a:solidFill>
                <a:effectLst/>
                <a:uLnTx/>
                <a:uFillTx/>
                <a:latin typeface="Arial" panose="020B0604020202020204" pitchFamily="34" charset="0"/>
                <a:ea typeface="ＭＳ Ｐゴシック" panose="020B0600070205080204" pitchFamily="34" charset="-128"/>
                <a:cs typeface="+mn-cs"/>
              </a:rPr>
              <a:t>Provide Status on Issue Resolution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99FF"/>
                </a:solidFill>
                <a:effectLst/>
                <a:uLnTx/>
                <a:uFillTx/>
                <a:latin typeface="Arial" panose="020B0604020202020204" pitchFamily="34" charset="0"/>
                <a:ea typeface="ＭＳ Ｐゴシック" panose="020B0600070205080204" pitchFamily="34" charset="-128"/>
                <a:cs typeface="+mn-cs"/>
              </a:rPr>
              <a:t>(every Mon. @ Cx SE&amp;I 8:30 telecon)</a:t>
            </a:r>
          </a:p>
        </p:txBody>
      </p:sp>
      <p:sp>
        <p:nvSpPr>
          <p:cNvPr id="1631388" name="Flowchart: Extract 92430">
            <a:extLst>
              <a:ext uri="{FF2B5EF4-FFF2-40B4-BE49-F238E27FC236}">
                <a16:creationId xmlns:a16="http://schemas.microsoft.com/office/drawing/2014/main" id="{D54EA439-4E9D-4BDE-B64B-F2B8FECC3861}"/>
              </a:ext>
            </a:extLst>
          </p:cNvPr>
          <p:cNvSpPr>
            <a:spLocks noChangeArrowheads="1"/>
          </p:cNvSpPr>
          <p:nvPr/>
        </p:nvSpPr>
        <p:spPr bwMode="auto">
          <a:xfrm>
            <a:off x="5281613" y="4087813"/>
            <a:ext cx="166687" cy="144462"/>
          </a:xfrm>
          <a:prstGeom prst="flowChartExtract">
            <a:avLst/>
          </a:prstGeom>
          <a:solidFill>
            <a:srgbClr val="0099FF"/>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89" name="Text Box 157">
            <a:extLst>
              <a:ext uri="{FF2B5EF4-FFF2-40B4-BE49-F238E27FC236}">
                <a16:creationId xmlns:a16="http://schemas.microsoft.com/office/drawing/2014/main" id="{2FDF90F4-4F81-43C7-AD0B-67C29F3FBA45}"/>
              </a:ext>
            </a:extLst>
          </p:cNvPr>
          <p:cNvSpPr txBox="1">
            <a:spLocks noChangeArrowheads="1"/>
          </p:cNvSpPr>
          <p:nvPr/>
        </p:nvSpPr>
        <p:spPr bwMode="auto">
          <a:xfrm>
            <a:off x="5370513" y="3990975"/>
            <a:ext cx="47307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4/23</a:t>
            </a:r>
          </a:p>
        </p:txBody>
      </p:sp>
      <p:sp>
        <p:nvSpPr>
          <p:cNvPr id="1631390" name="Flowchart: Extract 92430">
            <a:extLst>
              <a:ext uri="{FF2B5EF4-FFF2-40B4-BE49-F238E27FC236}">
                <a16:creationId xmlns:a16="http://schemas.microsoft.com/office/drawing/2014/main" id="{0F9A68BD-ED20-4897-B534-778731A30F8A}"/>
              </a:ext>
            </a:extLst>
          </p:cNvPr>
          <p:cNvSpPr>
            <a:spLocks noChangeArrowheads="1"/>
          </p:cNvSpPr>
          <p:nvPr/>
        </p:nvSpPr>
        <p:spPr bwMode="auto">
          <a:xfrm>
            <a:off x="5986463" y="4087813"/>
            <a:ext cx="166687" cy="144462"/>
          </a:xfrm>
          <a:prstGeom prst="flowChartExtract">
            <a:avLst/>
          </a:prstGeom>
          <a:solidFill>
            <a:srgbClr val="0099FF"/>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91" name="Text Box 159">
            <a:extLst>
              <a:ext uri="{FF2B5EF4-FFF2-40B4-BE49-F238E27FC236}">
                <a16:creationId xmlns:a16="http://schemas.microsoft.com/office/drawing/2014/main" id="{E8823850-6DB8-4561-BD08-921DFB4946AD}"/>
              </a:ext>
            </a:extLst>
          </p:cNvPr>
          <p:cNvSpPr txBox="1">
            <a:spLocks noChangeArrowheads="1"/>
          </p:cNvSpPr>
          <p:nvPr/>
        </p:nvSpPr>
        <p:spPr bwMode="auto">
          <a:xfrm>
            <a:off x="6075363" y="3990975"/>
            <a:ext cx="47307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4/30</a:t>
            </a:r>
          </a:p>
        </p:txBody>
      </p:sp>
      <p:sp>
        <p:nvSpPr>
          <p:cNvPr id="1631392" name="Flowchart: Extract 92430">
            <a:extLst>
              <a:ext uri="{FF2B5EF4-FFF2-40B4-BE49-F238E27FC236}">
                <a16:creationId xmlns:a16="http://schemas.microsoft.com/office/drawing/2014/main" id="{A3DCEE56-64FC-45A5-B28D-43DF4C8EDD73}"/>
              </a:ext>
            </a:extLst>
          </p:cNvPr>
          <p:cNvSpPr>
            <a:spLocks noChangeArrowheads="1"/>
          </p:cNvSpPr>
          <p:nvPr/>
        </p:nvSpPr>
        <p:spPr bwMode="auto">
          <a:xfrm>
            <a:off x="4527550" y="4078288"/>
            <a:ext cx="166688" cy="144462"/>
          </a:xfrm>
          <a:prstGeom prst="flowChartExtract">
            <a:avLst/>
          </a:prstGeom>
          <a:solidFill>
            <a:srgbClr val="0099FF"/>
          </a:solidFill>
          <a:ln w="22225" algn="ctr">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1393" name="Text Box 161">
            <a:extLst>
              <a:ext uri="{FF2B5EF4-FFF2-40B4-BE49-F238E27FC236}">
                <a16:creationId xmlns:a16="http://schemas.microsoft.com/office/drawing/2014/main" id="{C2D01556-03B6-42FF-B45C-7ECEA2ABDFE3}"/>
              </a:ext>
            </a:extLst>
          </p:cNvPr>
          <p:cNvSpPr txBox="1">
            <a:spLocks noChangeArrowheads="1"/>
          </p:cNvSpPr>
          <p:nvPr/>
        </p:nvSpPr>
        <p:spPr bwMode="auto">
          <a:xfrm>
            <a:off x="4616450" y="4032250"/>
            <a:ext cx="47307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2225" algn="ctr">
                <a:solidFill>
                  <a:schemeClr val="tx1"/>
                </a:solidFill>
                <a:miter lim="800000"/>
                <a:headEnd type="none" w="lg" len="lg"/>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4/16</a:t>
            </a:r>
          </a:p>
        </p:txBody>
      </p:sp>
      <p:sp>
        <p:nvSpPr>
          <p:cNvPr id="1631394" name="AutoShape 162">
            <a:extLst>
              <a:ext uri="{FF2B5EF4-FFF2-40B4-BE49-F238E27FC236}">
                <a16:creationId xmlns:a16="http://schemas.microsoft.com/office/drawing/2014/main" id="{F0DD4E3E-D388-43DE-8324-53A21EC3BE29}"/>
              </a:ext>
            </a:extLst>
          </p:cNvPr>
          <p:cNvSpPr>
            <a:spLocks noChangeArrowheads="1"/>
          </p:cNvSpPr>
          <p:nvPr/>
        </p:nvSpPr>
        <p:spPr bwMode="auto">
          <a:xfrm>
            <a:off x="3200400" y="673100"/>
            <a:ext cx="1244600" cy="698500"/>
          </a:xfrm>
          <a:prstGeom prst="wedgeEllipseCallout">
            <a:avLst>
              <a:gd name="adj1" fmla="val -42731"/>
              <a:gd name="adj2" fmla="val 5863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You are Here!</a:t>
            </a:r>
          </a:p>
        </p:txBody>
      </p:sp>
      <p:sp>
        <p:nvSpPr>
          <p:cNvPr id="2" name="Date Placeholder 1">
            <a:extLst>
              <a:ext uri="{FF2B5EF4-FFF2-40B4-BE49-F238E27FC236}">
                <a16:creationId xmlns:a16="http://schemas.microsoft.com/office/drawing/2014/main" id="{915E3E2F-13AA-4568-869E-110FADF55975}"/>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a:extLst>
              <a:ext uri="{FF2B5EF4-FFF2-40B4-BE49-F238E27FC236}">
                <a16:creationId xmlns:a16="http://schemas.microsoft.com/office/drawing/2014/main" id="{6C3F6838-55EC-4D84-80AB-2BF85C1028A0}"/>
              </a:ext>
            </a:extLst>
          </p:cNvPr>
          <p:cNvSpPr>
            <a:spLocks noGrp="1" noChangeArrowheads="1"/>
          </p:cNvSpPr>
          <p:nvPr>
            <p:ph type="title"/>
          </p:nvPr>
        </p:nvSpPr>
        <p:spPr>
          <a:xfrm>
            <a:off x="1141413" y="142875"/>
            <a:ext cx="6284912" cy="457200"/>
          </a:xfrm>
        </p:spPr>
        <p:txBody>
          <a:bodyPr/>
          <a:lstStyle/>
          <a:p>
            <a:r>
              <a:rPr lang="en-US" altLang="en-US" sz="2000"/>
              <a:t>Constellation Program Status (spring ‘07)</a:t>
            </a:r>
            <a:br>
              <a:rPr lang="en-US" altLang="en-US" sz="2000"/>
            </a:br>
            <a:r>
              <a:rPr lang="en-US" altLang="en-US" sz="2000"/>
              <a:t>(Closure of SRR)</a:t>
            </a:r>
          </a:p>
        </p:txBody>
      </p:sp>
      <p:sp>
        <p:nvSpPr>
          <p:cNvPr id="1633283" name="Rectangle 3">
            <a:extLst>
              <a:ext uri="{FF2B5EF4-FFF2-40B4-BE49-F238E27FC236}">
                <a16:creationId xmlns:a16="http://schemas.microsoft.com/office/drawing/2014/main" id="{7A23824A-4C3D-40EB-9494-2324E672DC68}"/>
              </a:ext>
            </a:extLst>
          </p:cNvPr>
          <p:cNvSpPr>
            <a:spLocks noGrp="1" noChangeArrowheads="1"/>
          </p:cNvSpPr>
          <p:nvPr>
            <p:ph type="body" sz="half" idx="1"/>
          </p:nvPr>
        </p:nvSpPr>
        <p:spPr>
          <a:xfrm>
            <a:off x="254000" y="1625600"/>
            <a:ext cx="3835400" cy="2303463"/>
          </a:xfrm>
        </p:spPr>
        <p:txBody>
          <a:bodyPr/>
          <a:lstStyle/>
          <a:p>
            <a:pPr marL="177800" indent="-177800">
              <a:lnSpc>
                <a:spcPct val="80000"/>
              </a:lnSpc>
              <a:buFont typeface="Symbol" panose="05050102010706020507" pitchFamily="18" charset="2"/>
              <a:buNone/>
            </a:pPr>
            <a:r>
              <a:rPr lang="en-US" altLang="en-US" sz="1400" b="1"/>
              <a:t>Board AI</a:t>
            </a:r>
          </a:p>
          <a:p>
            <a:pPr marL="177800" indent="-177800">
              <a:lnSpc>
                <a:spcPct val="80000"/>
              </a:lnSpc>
            </a:pPr>
            <a:r>
              <a:rPr lang="en-US" altLang="en-US" sz="1400"/>
              <a:t>Total AI Count: 48 Total</a:t>
            </a:r>
          </a:p>
          <a:p>
            <a:pPr marL="177800" indent="-177800">
              <a:lnSpc>
                <a:spcPct val="80000"/>
              </a:lnSpc>
            </a:pPr>
            <a:r>
              <a:rPr lang="en-US" altLang="en-US" sz="1400"/>
              <a:t>9 Closed</a:t>
            </a:r>
          </a:p>
          <a:p>
            <a:pPr marL="177800" indent="-177800">
              <a:lnSpc>
                <a:spcPct val="80000"/>
              </a:lnSpc>
            </a:pPr>
            <a:r>
              <a:rPr lang="en-US" altLang="en-US" sz="1400"/>
              <a:t>39 Open</a:t>
            </a:r>
          </a:p>
          <a:p>
            <a:pPr marL="457200" lvl="1" indent="-165100">
              <a:lnSpc>
                <a:spcPct val="80000"/>
              </a:lnSpc>
            </a:pPr>
            <a:r>
              <a:rPr lang="en-US" altLang="en-US" sz="1400"/>
              <a:t>30 are “Past Due”</a:t>
            </a:r>
          </a:p>
          <a:p>
            <a:pPr marL="457200" lvl="1" indent="-165100">
              <a:lnSpc>
                <a:spcPct val="80000"/>
              </a:lnSpc>
            </a:pPr>
            <a:r>
              <a:rPr lang="en-US" altLang="en-US" sz="1400"/>
              <a:t>9 are in work, “Not Due Yet”</a:t>
            </a:r>
          </a:p>
          <a:p>
            <a:pPr marL="457200" lvl="1" indent="-165100">
              <a:lnSpc>
                <a:spcPct val="80000"/>
              </a:lnSpc>
            </a:pPr>
            <a:endParaRPr lang="en-US" altLang="en-US" sz="1200"/>
          </a:p>
        </p:txBody>
      </p:sp>
      <p:sp>
        <p:nvSpPr>
          <p:cNvPr id="1633284" name="Rectangle 4">
            <a:extLst>
              <a:ext uri="{FF2B5EF4-FFF2-40B4-BE49-F238E27FC236}">
                <a16:creationId xmlns:a16="http://schemas.microsoft.com/office/drawing/2014/main" id="{148FA547-BBCA-4ABD-A1F4-FE3A0AF950B6}"/>
              </a:ext>
            </a:extLst>
          </p:cNvPr>
          <p:cNvSpPr>
            <a:spLocks noGrp="1" noChangeArrowheads="1"/>
          </p:cNvSpPr>
          <p:nvPr>
            <p:ph type="body" sz="half" idx="2"/>
          </p:nvPr>
        </p:nvSpPr>
        <p:spPr>
          <a:xfrm>
            <a:off x="4187825" y="1403350"/>
            <a:ext cx="4056063" cy="2163763"/>
          </a:xfrm>
        </p:spPr>
        <p:txBody>
          <a:bodyPr/>
          <a:lstStyle/>
          <a:p>
            <a:pPr marL="177800" indent="-177800">
              <a:lnSpc>
                <a:spcPct val="80000"/>
              </a:lnSpc>
              <a:buFont typeface="Symbol" panose="05050102010706020507" pitchFamily="18" charset="2"/>
              <a:buNone/>
            </a:pPr>
            <a:r>
              <a:rPr lang="en-US" altLang="en-US" sz="1400" b="1"/>
              <a:t>RIDS</a:t>
            </a:r>
          </a:p>
          <a:p>
            <a:pPr marL="177800" indent="-177800">
              <a:lnSpc>
                <a:spcPct val="80000"/>
              </a:lnSpc>
            </a:pPr>
            <a:r>
              <a:rPr lang="en-US" altLang="en-US" sz="1400"/>
              <a:t>Total RID Count: 6,283</a:t>
            </a:r>
          </a:p>
          <a:p>
            <a:pPr marL="177800" indent="-177800">
              <a:lnSpc>
                <a:spcPct val="80000"/>
              </a:lnSpc>
            </a:pPr>
            <a:r>
              <a:rPr lang="en-US" altLang="en-US" sz="1400"/>
              <a:t>6,225 Closed</a:t>
            </a:r>
          </a:p>
          <a:p>
            <a:pPr marL="177800" indent="-177800">
              <a:lnSpc>
                <a:spcPct val="80000"/>
              </a:lnSpc>
            </a:pPr>
            <a:r>
              <a:rPr lang="en-US" altLang="en-US" sz="1400"/>
              <a:t>58 Open</a:t>
            </a:r>
          </a:p>
          <a:p>
            <a:pPr marL="457200" lvl="1" indent="-165100">
              <a:lnSpc>
                <a:spcPct val="80000"/>
              </a:lnSpc>
            </a:pPr>
            <a:r>
              <a:rPr lang="en-US" altLang="en-US" sz="1400"/>
              <a:t>Majority closed prior to PBS</a:t>
            </a:r>
          </a:p>
          <a:p>
            <a:pPr marL="457200" lvl="1" indent="-165100">
              <a:lnSpc>
                <a:spcPct val="80000"/>
              </a:lnSpc>
            </a:pPr>
            <a:r>
              <a:rPr lang="en-US" altLang="en-US" sz="1400"/>
              <a:t>All RIDs should be closed prior to CxP SDR</a:t>
            </a:r>
            <a:endParaRPr lang="en-US" altLang="en-US" sz="1200"/>
          </a:p>
          <a:p>
            <a:pPr marL="177800" indent="-177800">
              <a:lnSpc>
                <a:spcPct val="80000"/>
              </a:lnSpc>
              <a:buFont typeface="Symbol" panose="05050102010706020507" pitchFamily="18" charset="2"/>
              <a:buNone/>
            </a:pPr>
            <a:endParaRPr lang="en-US" altLang="en-US" sz="1400"/>
          </a:p>
        </p:txBody>
      </p:sp>
      <p:graphicFrame>
        <p:nvGraphicFramePr>
          <p:cNvPr id="1633285" name="Object 5">
            <a:extLst>
              <a:ext uri="{FF2B5EF4-FFF2-40B4-BE49-F238E27FC236}">
                <a16:creationId xmlns:a16="http://schemas.microsoft.com/office/drawing/2014/main" id="{E39C46B3-995A-4CCB-86A7-88B4628A1A33}"/>
              </a:ext>
            </a:extLst>
          </p:cNvPr>
          <p:cNvGraphicFramePr>
            <a:graphicFrameLocks noChangeAspect="1"/>
          </p:cNvGraphicFramePr>
          <p:nvPr/>
        </p:nvGraphicFramePr>
        <p:xfrm>
          <a:off x="4178300" y="3835400"/>
          <a:ext cx="4876800" cy="2143125"/>
        </p:xfrm>
        <a:graphic>
          <a:graphicData uri="http://schemas.openxmlformats.org/presentationml/2006/ole">
            <mc:AlternateContent xmlns:mc="http://schemas.openxmlformats.org/markup-compatibility/2006">
              <mc:Choice xmlns:v="urn:schemas-microsoft-com:vml" Requires="v">
                <p:oleObj spid="_x0000_s2050" name="Worksheet" r:id="rId4" imgW="5124450" imgH="2276475" progId="Excel.Sheet.8">
                  <p:embed/>
                </p:oleObj>
              </mc:Choice>
              <mc:Fallback>
                <p:oleObj name="Worksheet" r:id="rId4" imgW="5124450" imgH="2276475" progId="Excel.Sheet.8">
                  <p:embed/>
                  <p:pic>
                    <p:nvPicPr>
                      <p:cNvPr id="1633285" name="Object 5">
                        <a:extLst>
                          <a:ext uri="{FF2B5EF4-FFF2-40B4-BE49-F238E27FC236}">
                            <a16:creationId xmlns:a16="http://schemas.microsoft.com/office/drawing/2014/main" id="{E39C46B3-995A-4CCB-86A7-88B4628A1A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8300" y="3835400"/>
                        <a:ext cx="48768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3286" name="Line 6">
            <a:extLst>
              <a:ext uri="{FF2B5EF4-FFF2-40B4-BE49-F238E27FC236}">
                <a16:creationId xmlns:a16="http://schemas.microsoft.com/office/drawing/2014/main" id="{A1CC541D-5FA0-4D94-A12D-48DE7B450F3A}"/>
              </a:ext>
            </a:extLst>
          </p:cNvPr>
          <p:cNvSpPr>
            <a:spLocks noChangeShapeType="1"/>
          </p:cNvSpPr>
          <p:nvPr/>
        </p:nvSpPr>
        <p:spPr bwMode="auto">
          <a:xfrm rot="-5400000">
            <a:off x="1543050" y="4083050"/>
            <a:ext cx="513080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3287" name="Line 7">
            <a:extLst>
              <a:ext uri="{FF2B5EF4-FFF2-40B4-BE49-F238E27FC236}">
                <a16:creationId xmlns:a16="http://schemas.microsoft.com/office/drawing/2014/main" id="{375265E2-E6B6-4102-AFAB-05EBCE83FDA9}"/>
              </a:ext>
            </a:extLst>
          </p:cNvPr>
          <p:cNvSpPr>
            <a:spLocks noChangeShapeType="1"/>
          </p:cNvSpPr>
          <p:nvPr/>
        </p:nvSpPr>
        <p:spPr bwMode="auto">
          <a:xfrm>
            <a:off x="177800" y="3962400"/>
            <a:ext cx="38735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3288" name="Line 8">
            <a:extLst>
              <a:ext uri="{FF2B5EF4-FFF2-40B4-BE49-F238E27FC236}">
                <a16:creationId xmlns:a16="http://schemas.microsoft.com/office/drawing/2014/main" id="{E074733D-54ED-4A90-AE86-AF9331FD7BD6}"/>
              </a:ext>
            </a:extLst>
          </p:cNvPr>
          <p:cNvSpPr>
            <a:spLocks noChangeShapeType="1"/>
          </p:cNvSpPr>
          <p:nvPr/>
        </p:nvSpPr>
        <p:spPr bwMode="auto">
          <a:xfrm>
            <a:off x="215900" y="4000500"/>
            <a:ext cx="389890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3289" name="Line 9">
            <a:extLst>
              <a:ext uri="{FF2B5EF4-FFF2-40B4-BE49-F238E27FC236}">
                <a16:creationId xmlns:a16="http://schemas.microsoft.com/office/drawing/2014/main" id="{E2577EDD-1073-4954-BCE1-207FC1010A2D}"/>
              </a:ext>
            </a:extLst>
          </p:cNvPr>
          <p:cNvSpPr>
            <a:spLocks noChangeShapeType="1"/>
          </p:cNvSpPr>
          <p:nvPr/>
        </p:nvSpPr>
        <p:spPr bwMode="auto">
          <a:xfrm>
            <a:off x="4064000" y="1473200"/>
            <a:ext cx="0" cy="510540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3290" name="Rectangle 10">
            <a:extLst>
              <a:ext uri="{FF2B5EF4-FFF2-40B4-BE49-F238E27FC236}">
                <a16:creationId xmlns:a16="http://schemas.microsoft.com/office/drawing/2014/main" id="{6C835884-A140-4A05-AE36-95729443254F}"/>
              </a:ext>
            </a:extLst>
          </p:cNvPr>
          <p:cNvSpPr>
            <a:spLocks noChangeArrowheads="1"/>
          </p:cNvSpPr>
          <p:nvPr/>
        </p:nvSpPr>
        <p:spPr bwMode="auto">
          <a:xfrm>
            <a:off x="254000" y="4025900"/>
            <a:ext cx="3835400"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7800" indent="-177800">
              <a:spcBef>
                <a:spcPct val="20000"/>
              </a:spcBef>
              <a:buClr>
                <a:srgbClr val="CC0000"/>
              </a:buClr>
              <a:buFont typeface="Symbol" panose="05050102010706020507" pitchFamily="18" charset="2"/>
              <a:buChar char=""/>
              <a:defRPr>
                <a:solidFill>
                  <a:schemeClr val="tx1"/>
                </a:solidFill>
                <a:latin typeface="Arial" panose="020B0604020202020204" pitchFamily="34" charset="0"/>
              </a:defRPr>
            </a:lvl1pPr>
            <a:lvl2pPr indent="-165100">
              <a:spcBef>
                <a:spcPct val="20000"/>
              </a:spcBef>
              <a:buClr>
                <a:srgbClr val="FF0000"/>
              </a:buClr>
              <a:buFont typeface="Times" panose="02020603050405020304" pitchFamily="18" charset="0"/>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90000"/>
              </a:lnSpc>
              <a:spcBef>
                <a:spcPct val="20000"/>
              </a:spcBef>
              <a:spcAft>
                <a:spcPct val="0"/>
              </a:spcAft>
              <a:buClr>
                <a:srgbClr val="CC0000"/>
              </a:buClr>
              <a:buSzTx/>
              <a:buFont typeface="Symbol" panose="05050102010706020507" pitchFamily="18" charset="2"/>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TBD/TBR</a:t>
            </a:r>
          </a:p>
          <a:p>
            <a:pPr marL="177800" marR="0" lvl="0" indent="-177800" algn="l" defTabSz="914400" rtl="0" eaLnBrk="1" fontAlgn="base" latinLnBrk="0" hangingPunct="1">
              <a:lnSpc>
                <a:spcPct val="90000"/>
              </a:lnSpc>
              <a:spcBef>
                <a:spcPct val="20000"/>
              </a:spcBef>
              <a:spcAft>
                <a:spcPct val="0"/>
              </a:spcAft>
              <a:buClr>
                <a:srgbClr val="CC0000"/>
              </a:buClr>
              <a:buSzTx/>
              <a:buFont typeface="Symbol" panose="05050102010706020507" pitchFamily="18" charset="2"/>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Total Count: 2,532</a:t>
            </a:r>
          </a:p>
          <a:p>
            <a:pPr marL="457200" marR="0" lvl="1" indent="-165100" algn="l" defTabSz="914400" rtl="0" eaLnBrk="1" fontAlgn="base" latinLnBrk="0" hangingPunct="1">
              <a:lnSpc>
                <a:spcPct val="100000"/>
              </a:lnSpc>
              <a:spcBef>
                <a:spcPct val="20000"/>
              </a:spcBef>
              <a:spcAft>
                <a:spcPct val="0"/>
              </a:spcAft>
              <a:buClr>
                <a:srgbClr val="FF0000"/>
              </a:buClr>
              <a:buSzTx/>
              <a:buFont typeface="Times" panose="02020603050405020304" pitchFamily="18" charset="0"/>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Received plans for 2,064 TBRs/TBDs in 72 of 95 documents (76% of docs.)</a:t>
            </a:r>
          </a:p>
          <a:p>
            <a:pPr marL="457200" marR="0" lvl="1" indent="-165100" algn="l" defTabSz="914400" rtl="0" eaLnBrk="1" fontAlgn="base" latinLnBrk="0" hangingPunct="1">
              <a:lnSpc>
                <a:spcPct val="100000"/>
              </a:lnSpc>
              <a:spcBef>
                <a:spcPct val="20000"/>
              </a:spcBef>
              <a:spcAft>
                <a:spcPct val="0"/>
              </a:spcAft>
              <a:buClr>
                <a:srgbClr val="FF0000"/>
              </a:buClr>
              <a:buSzTx/>
              <a:buFont typeface="Times" panose="02020603050405020304" pitchFamily="18" charset="0"/>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Need burn-down plans for 196 TBRs/TBDs in 16 documents (17% of docs.)</a:t>
            </a:r>
          </a:p>
          <a:p>
            <a:pPr marL="457200" marR="0" lvl="1" indent="-165100" algn="l" defTabSz="914400" rtl="0" eaLnBrk="1" fontAlgn="base" latinLnBrk="0" hangingPunct="1">
              <a:lnSpc>
                <a:spcPct val="100000"/>
              </a:lnSpc>
              <a:spcBef>
                <a:spcPct val="20000"/>
              </a:spcBef>
              <a:spcAft>
                <a:spcPct val="0"/>
              </a:spcAft>
              <a:buClr>
                <a:srgbClr val="FF0000"/>
              </a:buClr>
              <a:buSzTx/>
              <a:buFont typeface="Times" panose="02020603050405020304" pitchFamily="18" charset="0"/>
              <a:buChar char="•"/>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 documents (274 TBRs/TBDs) will not be updated/baselined until post CxP PBS.  These TBRs/TBDs will not be closed prior to CxP PBS</a:t>
            </a:r>
            <a:endPar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 name="Date Placeholder 1">
            <a:extLst>
              <a:ext uri="{FF2B5EF4-FFF2-40B4-BE49-F238E27FC236}">
                <a16:creationId xmlns:a16="http://schemas.microsoft.com/office/drawing/2014/main" id="{B686C0C0-3240-4A3A-9FCD-9EA6983F5488}"/>
              </a:ext>
            </a:extLst>
          </p:cNvPr>
          <p:cNvSpPr>
            <a:spLocks noGrp="1"/>
          </p:cNvSpPr>
          <p:nvPr>
            <p:ph type="dt" sz="half" idx="11"/>
          </p:nvPr>
        </p:nvSpPr>
        <p:spPr/>
        <p:txBody>
          <a:bodyPr/>
          <a:lstStyle/>
          <a:p>
            <a:r>
              <a:rPr lang="en-US"/>
              <a:t>LSU rev20220131</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6658" name="Picture 2">
            <a:extLst>
              <a:ext uri="{FF2B5EF4-FFF2-40B4-BE49-F238E27FC236}">
                <a16:creationId xmlns:a16="http://schemas.microsoft.com/office/drawing/2014/main" id="{D142230B-0C28-4094-B220-73BAE4700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85800"/>
            <a:ext cx="3946525"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6659" name="Text Box 3">
            <a:extLst>
              <a:ext uri="{FF2B5EF4-FFF2-40B4-BE49-F238E27FC236}">
                <a16:creationId xmlns:a16="http://schemas.microsoft.com/office/drawing/2014/main" id="{D0E30722-110B-4D2F-BE8D-8019C055FD02}"/>
              </a:ext>
            </a:extLst>
          </p:cNvPr>
          <p:cNvSpPr txBox="1">
            <a:spLocks noChangeArrowheads="1"/>
          </p:cNvSpPr>
          <p:nvPr/>
        </p:nvSpPr>
        <p:spPr bwMode="auto">
          <a:xfrm>
            <a:off x="1219200" y="5391150"/>
            <a:ext cx="6642100" cy="666750"/>
          </a:xfrm>
          <a:prstGeom prst="rect">
            <a:avLst/>
          </a:prstGeom>
          <a:solidFill>
            <a:srgbClr val="FFFFCC"/>
          </a:solidFill>
          <a:ln w="25400">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1" i="1" u="none" strike="noStrike" kern="1200" cap="none" spc="0" normalizeH="0" baseline="0" noProof="0">
                <a:ln>
                  <a:noFill/>
                </a:ln>
                <a:solidFill>
                  <a:srgbClr val="000000"/>
                </a:solidFill>
                <a:effectLst/>
                <a:uLnTx/>
                <a:uFillTx/>
                <a:latin typeface="Arial" panose="020B0604020202020204" pitchFamily="34" charset="0"/>
                <a:ea typeface="+mn-ea"/>
                <a:cs typeface="+mn-cs"/>
              </a:rPr>
              <a:t>Suddenly, a heated exchange took place between the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000" b="1" i="1" u="none" strike="noStrike" kern="1200" cap="none" spc="0" normalizeH="0" baseline="0" noProof="0">
                <a:ln>
                  <a:noFill/>
                </a:ln>
                <a:solidFill>
                  <a:srgbClr val="000000"/>
                </a:solidFill>
                <a:effectLst/>
                <a:uLnTx/>
                <a:uFillTx/>
                <a:latin typeface="Arial" panose="020B0604020202020204" pitchFamily="34" charset="0"/>
                <a:ea typeface="+mn-ea"/>
                <a:cs typeface="+mn-cs"/>
              </a:rPr>
              <a:t>King and the moat contractor.</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06660" name="Rectangle 4">
            <a:extLst>
              <a:ext uri="{FF2B5EF4-FFF2-40B4-BE49-F238E27FC236}">
                <a16:creationId xmlns:a16="http://schemas.microsoft.com/office/drawing/2014/main" id="{7BE2AF52-E451-4D7E-A20C-E386B65C87FF}"/>
              </a:ext>
            </a:extLst>
          </p:cNvPr>
          <p:cNvSpPr>
            <a:spLocks noGrp="1" noChangeArrowheads="1"/>
          </p:cNvSpPr>
          <p:nvPr>
            <p:ph type="title"/>
          </p:nvPr>
        </p:nvSpPr>
        <p:spPr/>
        <p:txBody>
          <a:bodyPr/>
          <a:lstStyle/>
          <a:p>
            <a:r>
              <a:rPr lang="en-US" altLang="en-US"/>
              <a:t>User Participation and </a:t>
            </a:r>
            <a:br>
              <a:rPr lang="en-US" altLang="en-US"/>
            </a:br>
            <a:r>
              <a:rPr lang="en-US" altLang="en-US"/>
              <a:t>Communication are Key</a:t>
            </a:r>
          </a:p>
        </p:txBody>
      </p:sp>
      <p:sp>
        <p:nvSpPr>
          <p:cNvPr id="2" name="Date Placeholder 1">
            <a:extLst>
              <a:ext uri="{FF2B5EF4-FFF2-40B4-BE49-F238E27FC236}">
                <a16:creationId xmlns:a16="http://schemas.microsoft.com/office/drawing/2014/main" id="{391BCEF6-C42B-4E77-8F3E-B4A59AEF0425}"/>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Rectangle 2">
            <a:extLst>
              <a:ext uri="{FF2B5EF4-FFF2-40B4-BE49-F238E27FC236}">
                <a16:creationId xmlns:a16="http://schemas.microsoft.com/office/drawing/2014/main" id="{5D094F26-5C44-41B3-88BC-EC77960EE005}"/>
              </a:ext>
            </a:extLst>
          </p:cNvPr>
          <p:cNvSpPr>
            <a:spLocks noGrp="1" noChangeArrowheads="1"/>
          </p:cNvSpPr>
          <p:nvPr>
            <p:ph type="ctrTitle"/>
          </p:nvPr>
        </p:nvSpPr>
        <p:spPr>
          <a:xfrm>
            <a:off x="685800" y="2286000"/>
            <a:ext cx="7772400" cy="1143000"/>
          </a:xfrm>
        </p:spPr>
        <p:txBody>
          <a:bodyPr anchor="ctr"/>
          <a:lstStyle/>
          <a:p>
            <a:r>
              <a:rPr lang="en-US" altLang="en-US" sz="2400"/>
              <a:t>Pause and Learn Opportunity</a:t>
            </a:r>
          </a:p>
        </p:txBody>
      </p:sp>
      <p:sp>
        <p:nvSpPr>
          <p:cNvPr id="1639427" name="Rectangle 3">
            <a:extLst>
              <a:ext uri="{FF2B5EF4-FFF2-40B4-BE49-F238E27FC236}">
                <a16:creationId xmlns:a16="http://schemas.microsoft.com/office/drawing/2014/main" id="{2AB68E6E-E39F-4A77-8755-FEDC1BCC155D}"/>
              </a:ext>
            </a:extLst>
          </p:cNvPr>
          <p:cNvSpPr>
            <a:spLocks noGrp="1" noChangeArrowheads="1"/>
          </p:cNvSpPr>
          <p:nvPr>
            <p:ph type="subTitle" idx="1"/>
          </p:nvPr>
        </p:nvSpPr>
        <p:spPr>
          <a:xfrm>
            <a:off x="1308100" y="3556000"/>
            <a:ext cx="6400800" cy="2184400"/>
          </a:xfrm>
        </p:spPr>
        <p:txBody>
          <a:bodyPr/>
          <a:lstStyle/>
          <a:p>
            <a:pPr algn="l"/>
            <a:r>
              <a:rPr lang="en-US" altLang="en-US" sz="1800"/>
              <a:t>Discuss James Webb Space Telescope (JWST) Requirements Examples</a:t>
            </a:r>
            <a:endParaRPr lang="en-US" altLang="en-US" sz="2000"/>
          </a:p>
          <a:p>
            <a:pPr algn="l"/>
            <a:r>
              <a:rPr lang="en-US" altLang="en-US" sz="2000"/>
              <a:t>JWST Science Requirements Document (.pdf)</a:t>
            </a:r>
          </a:p>
          <a:p>
            <a:pPr algn="l"/>
            <a:endParaRPr lang="en-US" altLang="en-US" sz="1600" i="1"/>
          </a:p>
          <a:p>
            <a:pPr algn="l"/>
            <a:r>
              <a:rPr lang="en-US" altLang="en-US" sz="1600" i="1"/>
              <a:t>Chapter 4 Table 4.1 Verification Matrix</a:t>
            </a:r>
          </a:p>
          <a:p>
            <a:pPr algn="l"/>
            <a:r>
              <a:rPr lang="en-US" altLang="en-US" sz="1600" i="1"/>
              <a:t>Chapter 7.0 Rationale Chapter</a:t>
            </a:r>
          </a:p>
          <a:p>
            <a:pPr algn="l"/>
            <a:r>
              <a:rPr lang="en-US" altLang="en-US" sz="1600" i="1"/>
              <a:t>Chapter 8.0 Actual Science Requirements Chapter</a:t>
            </a:r>
          </a:p>
          <a:p>
            <a:pPr algn="l"/>
            <a:r>
              <a:rPr lang="en-US" altLang="en-US" sz="1600" i="1"/>
              <a:t>Appendix B Traceability Matrix</a:t>
            </a: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a:extLst>
              <a:ext uri="{FF2B5EF4-FFF2-40B4-BE49-F238E27FC236}">
                <a16:creationId xmlns:a16="http://schemas.microsoft.com/office/drawing/2014/main" id="{4F68C050-0FB8-469D-8AF2-1D25C3705457}"/>
              </a:ext>
            </a:extLst>
          </p:cNvPr>
          <p:cNvSpPr>
            <a:spLocks noGrp="1" noChangeArrowheads="1"/>
          </p:cNvSpPr>
          <p:nvPr>
            <p:ph type="title"/>
          </p:nvPr>
        </p:nvSpPr>
        <p:spPr>
          <a:xfrm>
            <a:off x="760413" y="139700"/>
            <a:ext cx="7542212" cy="457200"/>
          </a:xfrm>
        </p:spPr>
        <p:txBody>
          <a:bodyPr/>
          <a:lstStyle/>
          <a:p>
            <a:r>
              <a:rPr lang="en-US" altLang="en-US" sz="2800"/>
              <a:t>Module Summary: Writing Requirements</a:t>
            </a:r>
          </a:p>
        </p:txBody>
      </p:sp>
      <p:sp>
        <p:nvSpPr>
          <p:cNvPr id="1652739" name="Rectangle 3">
            <a:extLst>
              <a:ext uri="{FF2B5EF4-FFF2-40B4-BE49-F238E27FC236}">
                <a16:creationId xmlns:a16="http://schemas.microsoft.com/office/drawing/2014/main" id="{D7F5867B-7D6B-452B-9037-0AC2F2DE9E6D}"/>
              </a:ext>
            </a:extLst>
          </p:cNvPr>
          <p:cNvSpPr>
            <a:spLocks noGrp="1" noChangeArrowheads="1"/>
          </p:cNvSpPr>
          <p:nvPr>
            <p:ph type="body" idx="1"/>
          </p:nvPr>
        </p:nvSpPr>
        <p:spPr>
          <a:xfrm>
            <a:off x="863600" y="838200"/>
            <a:ext cx="7772400" cy="5676900"/>
          </a:xfrm>
        </p:spPr>
        <p:txBody>
          <a:bodyPr/>
          <a:lstStyle/>
          <a:p>
            <a:pPr>
              <a:lnSpc>
                <a:spcPct val="120000"/>
              </a:lnSpc>
              <a:spcBef>
                <a:spcPct val="45000"/>
              </a:spcBef>
            </a:pPr>
            <a:r>
              <a:rPr lang="en-US" altLang="en-US" sz="2400"/>
              <a:t>Good requirements Are SMART: </a:t>
            </a:r>
            <a:r>
              <a:rPr lang="en-US" altLang="en-US" sz="2400" b="1"/>
              <a:t>S</a:t>
            </a:r>
            <a:r>
              <a:rPr lang="en-US" altLang="en-US" sz="2400"/>
              <a:t>pecific, </a:t>
            </a:r>
            <a:r>
              <a:rPr lang="en-US" altLang="en-US" sz="2400" b="1"/>
              <a:t>M</a:t>
            </a:r>
            <a:r>
              <a:rPr lang="en-US" altLang="en-US" sz="2400"/>
              <a:t>easurable, </a:t>
            </a:r>
            <a:r>
              <a:rPr lang="en-US" altLang="en-US" sz="2400" b="1"/>
              <a:t>A</a:t>
            </a:r>
            <a:r>
              <a:rPr lang="en-US" altLang="en-US" sz="2400"/>
              <a:t>chievable, </a:t>
            </a:r>
            <a:r>
              <a:rPr lang="en-US" altLang="en-US" sz="2400" b="1"/>
              <a:t>R</a:t>
            </a:r>
            <a:r>
              <a:rPr lang="en-US" altLang="en-US" sz="2400"/>
              <a:t>elevant and </a:t>
            </a:r>
            <a:r>
              <a:rPr lang="en-US" altLang="en-US" sz="2400" b="1"/>
              <a:t>T</a:t>
            </a:r>
            <a:r>
              <a:rPr lang="en-US" altLang="en-US" sz="2400"/>
              <a:t>raceable </a:t>
            </a:r>
          </a:p>
          <a:p>
            <a:pPr>
              <a:spcBef>
                <a:spcPct val="45000"/>
              </a:spcBef>
            </a:pPr>
            <a:r>
              <a:rPr lang="en-US" altLang="en-US" sz="2400"/>
              <a:t>It is good practice to capture the rationale and preliminary technique for verification when writing requirements.</a:t>
            </a:r>
          </a:p>
          <a:p>
            <a:pPr>
              <a:spcBef>
                <a:spcPct val="55000"/>
              </a:spcBef>
            </a:pPr>
            <a:r>
              <a:rPr lang="en-US" altLang="en-US" sz="2400">
                <a:solidFill>
                  <a:srgbClr val="000000"/>
                </a:solidFill>
              </a:rPr>
              <a:t>Requirement validation is a process of ensuring that: the </a:t>
            </a:r>
            <a:r>
              <a:rPr lang="en-US" altLang="en-US" sz="2400" i="1">
                <a:solidFill>
                  <a:srgbClr val="000000"/>
                </a:solidFill>
              </a:rPr>
              <a:t>set </a:t>
            </a:r>
            <a:r>
              <a:rPr lang="en-US" altLang="en-US" sz="2400">
                <a:solidFill>
                  <a:srgbClr val="000000"/>
                </a:solidFill>
              </a:rPr>
              <a:t>of requirements is correct, complete, and consistent.</a:t>
            </a:r>
            <a:endParaRPr lang="en-US" altLang="en-US" sz="2400"/>
          </a:p>
          <a:p>
            <a:pPr>
              <a:spcBef>
                <a:spcPct val="45000"/>
              </a:spcBef>
            </a:pPr>
            <a:r>
              <a:rPr lang="en-US" altLang="en-US" sz="2400"/>
              <a:t>Since the cost of reconciling undefined requirements grows as the project matures, undefined (TBD) and estimated (TBR) requirements should be resolved as early as possible.</a:t>
            </a:r>
          </a:p>
        </p:txBody>
      </p:sp>
      <p:sp>
        <p:nvSpPr>
          <p:cNvPr id="2" name="Date Placeholder 1">
            <a:extLst>
              <a:ext uri="{FF2B5EF4-FFF2-40B4-BE49-F238E27FC236}">
                <a16:creationId xmlns:a16="http://schemas.microsoft.com/office/drawing/2014/main" id="{0DFE1DC5-4A5F-4C79-B094-A7DC586BA14B}"/>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Rectangle 2">
            <a:extLst>
              <a:ext uri="{FF2B5EF4-FFF2-40B4-BE49-F238E27FC236}">
                <a16:creationId xmlns:a16="http://schemas.microsoft.com/office/drawing/2014/main" id="{E620F5E5-C184-4C25-BC87-EDC3B79DE366}"/>
              </a:ext>
            </a:extLst>
          </p:cNvPr>
          <p:cNvSpPr>
            <a:spLocks noGrp="1" noChangeArrowheads="1"/>
          </p:cNvSpPr>
          <p:nvPr>
            <p:ph type="title"/>
          </p:nvPr>
        </p:nvSpPr>
        <p:spPr>
          <a:xfrm>
            <a:off x="1370013" y="139700"/>
            <a:ext cx="6932612" cy="457200"/>
          </a:xfrm>
        </p:spPr>
        <p:txBody>
          <a:bodyPr/>
          <a:lstStyle/>
          <a:p>
            <a:r>
              <a:rPr lang="en-US" altLang="en-US" sz="2800"/>
              <a:t>Module Purpose: Writing Requirements</a:t>
            </a:r>
          </a:p>
        </p:txBody>
      </p:sp>
      <p:sp>
        <p:nvSpPr>
          <p:cNvPr id="1641475" name="Rectangle 3">
            <a:extLst>
              <a:ext uri="{FF2B5EF4-FFF2-40B4-BE49-F238E27FC236}">
                <a16:creationId xmlns:a16="http://schemas.microsoft.com/office/drawing/2014/main" id="{E70EEF6A-A432-4538-9202-7A2438B698BF}"/>
              </a:ext>
            </a:extLst>
          </p:cNvPr>
          <p:cNvSpPr>
            <a:spLocks noGrp="1" noChangeArrowheads="1"/>
          </p:cNvSpPr>
          <p:nvPr>
            <p:ph type="body" idx="1"/>
          </p:nvPr>
        </p:nvSpPr>
        <p:spPr>
          <a:xfrm>
            <a:off x="863600" y="838200"/>
            <a:ext cx="7772400" cy="5676900"/>
          </a:xfrm>
        </p:spPr>
        <p:txBody>
          <a:bodyPr/>
          <a:lstStyle/>
          <a:p>
            <a:pPr>
              <a:lnSpc>
                <a:spcPct val="120000"/>
              </a:lnSpc>
              <a:spcBef>
                <a:spcPct val="45000"/>
              </a:spcBef>
            </a:pPr>
            <a:r>
              <a:rPr lang="en-US" altLang="en-US"/>
              <a:t>Define and understand the characteristics of and rules for writing good requirements.</a:t>
            </a:r>
          </a:p>
          <a:p>
            <a:pPr>
              <a:lnSpc>
                <a:spcPct val="120000"/>
              </a:lnSpc>
              <a:spcBef>
                <a:spcPct val="45000"/>
              </a:spcBef>
            </a:pPr>
            <a:r>
              <a:rPr lang="en-US" altLang="en-US"/>
              <a:t>Understand the value of providing the rationale and the preliminary verification technique with each requirement.</a:t>
            </a:r>
          </a:p>
          <a:p>
            <a:pPr>
              <a:lnSpc>
                <a:spcPct val="120000"/>
              </a:lnSpc>
              <a:spcBef>
                <a:spcPct val="45000"/>
              </a:spcBef>
            </a:pPr>
            <a:r>
              <a:rPr lang="en-US" altLang="en-US"/>
              <a:t>Define and establish the difference between requirements verification and requirements validation.</a:t>
            </a:r>
          </a:p>
          <a:p>
            <a:pPr>
              <a:lnSpc>
                <a:spcPct val="120000"/>
              </a:lnSpc>
              <a:spcBef>
                <a:spcPct val="45000"/>
              </a:spcBef>
            </a:pPr>
            <a:r>
              <a:rPr lang="en-US" altLang="en-US"/>
              <a:t>Establish the importance of resolving undefined (To Be Defined — TBD) and estimated (To Be Resolved — TBR) requirements early.</a:t>
            </a:r>
            <a:endParaRPr lang="en-US" altLang="en-US" sz="1800"/>
          </a:p>
          <a:p>
            <a:pPr>
              <a:lnSpc>
                <a:spcPct val="120000"/>
              </a:lnSpc>
              <a:spcBef>
                <a:spcPct val="55000"/>
              </a:spcBef>
              <a:buFont typeface="Symbol" panose="05050102010706020507" pitchFamily="18" charset="2"/>
              <a:buNone/>
            </a:pPr>
            <a:endParaRPr lang="en-US" altLang="en-US" sz="1600"/>
          </a:p>
          <a:p>
            <a:pPr>
              <a:lnSpc>
                <a:spcPct val="120000"/>
              </a:lnSpc>
              <a:spcBef>
                <a:spcPct val="55000"/>
              </a:spcBef>
              <a:buFont typeface="Symbol" panose="05050102010706020507" pitchFamily="18" charset="2"/>
              <a:buNone/>
            </a:pPr>
            <a:r>
              <a:rPr lang="en-US" altLang="en-US" sz="1600"/>
              <a:t>Related Readings:</a:t>
            </a:r>
          </a:p>
          <a:p>
            <a:pPr>
              <a:lnSpc>
                <a:spcPct val="120000"/>
              </a:lnSpc>
              <a:spcBef>
                <a:spcPct val="30000"/>
              </a:spcBef>
              <a:buFont typeface="Symbol" panose="05050102010706020507" pitchFamily="18" charset="2"/>
              <a:buNone/>
            </a:pPr>
            <a:r>
              <a:rPr lang="en-US" altLang="en-US" sz="1600" i="1"/>
              <a:t>Writing Good Requirements</a:t>
            </a:r>
            <a:r>
              <a:rPr lang="en-US" altLang="en-US" sz="1600"/>
              <a:t>, INCOSE 1993, Ivy Hooks.</a:t>
            </a:r>
          </a:p>
          <a:p>
            <a:pPr>
              <a:lnSpc>
                <a:spcPct val="120000"/>
              </a:lnSpc>
              <a:spcBef>
                <a:spcPct val="30000"/>
              </a:spcBef>
              <a:buFont typeface="Symbol" panose="05050102010706020507" pitchFamily="18" charset="2"/>
              <a:buNone/>
            </a:pPr>
            <a:r>
              <a:rPr lang="en-US" altLang="en-US" sz="1600"/>
              <a:t>NASA Systems Engineering Handbook 2007, Appendix C, How to Write a Good Requirement</a:t>
            </a:r>
            <a:endParaRPr lang="en-US" altLang="en-US"/>
          </a:p>
        </p:txBody>
      </p:sp>
      <p:sp>
        <p:nvSpPr>
          <p:cNvPr id="1641476" name="Line 4">
            <a:extLst>
              <a:ext uri="{FF2B5EF4-FFF2-40B4-BE49-F238E27FC236}">
                <a16:creationId xmlns:a16="http://schemas.microsoft.com/office/drawing/2014/main" id="{42897E86-09B3-4F2F-8B0B-7B07D4B13F4D}"/>
              </a:ext>
            </a:extLst>
          </p:cNvPr>
          <p:cNvSpPr>
            <a:spLocks noChangeShapeType="1"/>
          </p:cNvSpPr>
          <p:nvPr/>
        </p:nvSpPr>
        <p:spPr bwMode="auto">
          <a:xfrm>
            <a:off x="965200" y="5054600"/>
            <a:ext cx="16383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 name="Date Placeholder 1">
            <a:extLst>
              <a:ext uri="{FF2B5EF4-FFF2-40B4-BE49-F238E27FC236}">
                <a16:creationId xmlns:a16="http://schemas.microsoft.com/office/drawing/2014/main" id="{1F7FF154-674B-446E-B69F-C81EB9F9BA3C}"/>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a:extLst>
              <a:ext uri="{FF2B5EF4-FFF2-40B4-BE49-F238E27FC236}">
                <a16:creationId xmlns:a16="http://schemas.microsoft.com/office/drawing/2014/main" id="{55B6D1A4-8408-4484-95F5-589FB54B6336}"/>
              </a:ext>
            </a:extLst>
          </p:cNvPr>
          <p:cNvSpPr>
            <a:spLocks noGrp="1" noChangeArrowheads="1"/>
          </p:cNvSpPr>
          <p:nvPr>
            <p:ph type="ctrTitle"/>
          </p:nvPr>
        </p:nvSpPr>
        <p:spPr>
          <a:xfrm>
            <a:off x="685800" y="2286000"/>
            <a:ext cx="7772400" cy="1143000"/>
          </a:xfrm>
        </p:spPr>
        <p:txBody>
          <a:bodyPr anchor="ctr"/>
          <a:lstStyle/>
          <a:p>
            <a:r>
              <a:rPr lang="en-US" altLang="en-US" sz="2400"/>
              <a:t>Backup Slides</a:t>
            </a:r>
            <a:br>
              <a:rPr lang="en-US" altLang="en-US" sz="2400"/>
            </a:br>
            <a:r>
              <a:rPr lang="en-US" altLang="en-US" sz="2400"/>
              <a:t>for Requirements — Writing Module</a:t>
            </a: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a:extLst>
              <a:ext uri="{FF2B5EF4-FFF2-40B4-BE49-F238E27FC236}">
                <a16:creationId xmlns:a16="http://schemas.microsoft.com/office/drawing/2014/main" id="{D4F7D184-B262-4DCD-9527-180212973DFF}"/>
              </a:ext>
            </a:extLst>
          </p:cNvPr>
          <p:cNvSpPr>
            <a:spLocks noGrp="1" noChangeArrowheads="1"/>
          </p:cNvSpPr>
          <p:nvPr>
            <p:ph type="title"/>
          </p:nvPr>
        </p:nvSpPr>
        <p:spPr/>
        <p:txBody>
          <a:bodyPr/>
          <a:lstStyle/>
          <a:p>
            <a:r>
              <a:rPr lang="en-US" altLang="en-US"/>
              <a:t>Work With the Customer to Distinguish Between ‘Desirements’ and Requirements</a:t>
            </a:r>
          </a:p>
        </p:txBody>
      </p:sp>
      <p:sp>
        <p:nvSpPr>
          <p:cNvPr id="1625091" name="Rectangle 3">
            <a:extLst>
              <a:ext uri="{FF2B5EF4-FFF2-40B4-BE49-F238E27FC236}">
                <a16:creationId xmlns:a16="http://schemas.microsoft.com/office/drawing/2014/main" id="{69CE6E08-E5F1-4FED-8342-9F04DBC055AE}"/>
              </a:ext>
            </a:extLst>
          </p:cNvPr>
          <p:cNvSpPr>
            <a:spLocks noGrp="1" noChangeArrowheads="1"/>
          </p:cNvSpPr>
          <p:nvPr>
            <p:ph type="body" idx="1"/>
          </p:nvPr>
        </p:nvSpPr>
        <p:spPr/>
        <p:txBody>
          <a:bodyPr/>
          <a:lstStyle/>
          <a:p>
            <a:pPr>
              <a:lnSpc>
                <a:spcPct val="110000"/>
              </a:lnSpc>
            </a:pPr>
            <a:r>
              <a:rPr lang="en-US" altLang="en-US" sz="1800" i="1">
                <a:solidFill>
                  <a:schemeClr val="accent2"/>
                </a:solidFill>
              </a:rPr>
              <a:t>Desirement</a:t>
            </a:r>
            <a:r>
              <a:rPr lang="en-US" altLang="en-US" sz="1800"/>
              <a:t> – something that would be nice to have but is not mandatory to accomplish the mission </a:t>
            </a:r>
          </a:p>
          <a:p>
            <a:pPr>
              <a:lnSpc>
                <a:spcPct val="110000"/>
              </a:lnSpc>
            </a:pPr>
            <a:r>
              <a:rPr lang="en-US" altLang="en-US" sz="1800">
                <a:solidFill>
                  <a:srgbClr val="0033CC"/>
                </a:solidFill>
              </a:rPr>
              <a:t>Requirement</a:t>
            </a:r>
            <a:r>
              <a:rPr lang="en-US" altLang="en-US" sz="1800"/>
              <a:t> - something that must be done for the mission to be successful</a:t>
            </a:r>
          </a:p>
          <a:p>
            <a:pPr>
              <a:lnSpc>
                <a:spcPct val="110000"/>
              </a:lnSpc>
            </a:pPr>
            <a:r>
              <a:rPr lang="en-US" altLang="en-US" sz="1800"/>
              <a:t>Customers and stakeholders often blur the distinction between what is necessary and what would be nice to have</a:t>
            </a:r>
          </a:p>
          <a:p>
            <a:pPr>
              <a:lnSpc>
                <a:spcPct val="110000"/>
              </a:lnSpc>
            </a:pPr>
            <a:endParaRPr lang="en-US" altLang="en-US" sz="1800"/>
          </a:p>
          <a:p>
            <a:pPr>
              <a:lnSpc>
                <a:spcPct val="110000"/>
              </a:lnSpc>
            </a:pPr>
            <a:r>
              <a:rPr lang="en-US" altLang="en-US" sz="1800"/>
              <a:t>Develop the problem statement independently of the solution</a:t>
            </a:r>
          </a:p>
          <a:p>
            <a:pPr>
              <a:lnSpc>
                <a:spcPct val="110000"/>
              </a:lnSpc>
            </a:pPr>
            <a:r>
              <a:rPr lang="en-US" altLang="en-US" sz="1800"/>
              <a:t>Customers, stakeholders, design engineers and even systems engineers often have solution biases – Desirement space</a:t>
            </a:r>
          </a:p>
          <a:p>
            <a:pPr>
              <a:lnSpc>
                <a:spcPct val="110000"/>
              </a:lnSpc>
            </a:pPr>
            <a:r>
              <a:rPr lang="en-US" altLang="en-US" sz="1800" i="1">
                <a:solidFill>
                  <a:schemeClr val="accent2"/>
                </a:solidFill>
              </a:rPr>
              <a:t>Be Careful</a:t>
            </a:r>
            <a:r>
              <a:rPr lang="en-US" altLang="en-US" sz="1800" i="1">
                <a:solidFill>
                  <a:srgbClr val="0033CC"/>
                </a:solidFill>
              </a:rPr>
              <a:t> </a:t>
            </a:r>
            <a:r>
              <a:rPr lang="en-US" altLang="en-US" sz="1800" i="1"/>
              <a:t>- </a:t>
            </a:r>
            <a:r>
              <a:rPr lang="en-US" altLang="en-US"/>
              <a:t>Customers or stakeholders may have a good idea, but early implementation solutions may prove impossible, impractical or sub-optimal when looked at in detail - capture what is necessary for mission success and </a:t>
            </a:r>
            <a:r>
              <a:rPr lang="en-US" altLang="en-US" i="1"/>
              <a:t>then</a:t>
            </a:r>
            <a:r>
              <a:rPr lang="en-US" altLang="en-US"/>
              <a:t> develop solutions to meet those needs.</a:t>
            </a:r>
          </a:p>
        </p:txBody>
      </p:sp>
      <p:sp>
        <p:nvSpPr>
          <p:cNvPr id="2" name="Date Placeholder 1">
            <a:extLst>
              <a:ext uri="{FF2B5EF4-FFF2-40B4-BE49-F238E27FC236}">
                <a16:creationId xmlns:a16="http://schemas.microsoft.com/office/drawing/2014/main" id="{7B6F524C-B9EB-411E-9DC5-8BE73DDFBF7B}"/>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a:extLst>
              <a:ext uri="{FF2B5EF4-FFF2-40B4-BE49-F238E27FC236}">
                <a16:creationId xmlns:a16="http://schemas.microsoft.com/office/drawing/2014/main" id="{AE385223-D43D-4ED6-936D-BE4AF7413F07}"/>
              </a:ext>
            </a:extLst>
          </p:cNvPr>
          <p:cNvSpPr>
            <a:spLocks noGrp="1" noChangeArrowheads="1"/>
          </p:cNvSpPr>
          <p:nvPr>
            <p:ph type="title"/>
          </p:nvPr>
        </p:nvSpPr>
        <p:spPr/>
        <p:txBody>
          <a:bodyPr/>
          <a:lstStyle/>
          <a:p>
            <a:r>
              <a:rPr lang="en-US" altLang="en-US"/>
              <a:t>Requirements Validation</a:t>
            </a:r>
          </a:p>
        </p:txBody>
      </p:sp>
      <p:sp>
        <p:nvSpPr>
          <p:cNvPr id="1637379" name="Rectangle 3">
            <a:extLst>
              <a:ext uri="{FF2B5EF4-FFF2-40B4-BE49-F238E27FC236}">
                <a16:creationId xmlns:a16="http://schemas.microsoft.com/office/drawing/2014/main" id="{87167045-3682-430A-9935-4348BBB05E1D}"/>
              </a:ext>
            </a:extLst>
          </p:cNvPr>
          <p:cNvSpPr>
            <a:spLocks noGrp="1" noChangeArrowheads="1"/>
          </p:cNvSpPr>
          <p:nvPr>
            <p:ph type="body" idx="1"/>
          </p:nvPr>
        </p:nvSpPr>
        <p:spPr>
          <a:xfrm>
            <a:off x="714375" y="1009650"/>
            <a:ext cx="7942263" cy="5607050"/>
          </a:xfrm>
        </p:spPr>
        <p:txBody>
          <a:bodyPr/>
          <a:lstStyle/>
          <a:p>
            <a:pPr>
              <a:spcBef>
                <a:spcPct val="50000"/>
              </a:spcBef>
            </a:pPr>
            <a:r>
              <a:rPr lang="en-US" altLang="en-US" u="sng"/>
              <a:t>Requirement Validation</a:t>
            </a:r>
            <a:r>
              <a:rPr lang="en-US" altLang="en-US"/>
              <a:t> is the process of confirming the completeness, compatibility and correctness of the requirements.</a:t>
            </a:r>
          </a:p>
          <a:p>
            <a:pPr>
              <a:spcBef>
                <a:spcPct val="50000"/>
              </a:spcBef>
            </a:pPr>
            <a:r>
              <a:rPr lang="en-US" altLang="en-US" u="sng"/>
              <a:t>Requirement Validation</a:t>
            </a:r>
            <a:r>
              <a:rPr lang="en-US" altLang="en-US"/>
              <a:t> answers the questions: “ Are the system design requirements correctly defined and mean what we intended? “Is the set of requirements, or the specification, self-consistent?”</a:t>
            </a:r>
          </a:p>
          <a:p>
            <a:pPr>
              <a:spcBef>
                <a:spcPct val="50000"/>
              </a:spcBef>
            </a:pPr>
            <a:r>
              <a:rPr lang="en-US" altLang="en-US"/>
              <a:t>When does </a:t>
            </a:r>
            <a:r>
              <a:rPr lang="en-US" altLang="en-US" u="sng"/>
              <a:t>requirement validation</a:t>
            </a:r>
            <a:r>
              <a:rPr lang="en-US" altLang="en-US"/>
              <a:t> take place?</a:t>
            </a:r>
          </a:p>
          <a:p>
            <a:pPr lvl="1">
              <a:spcBef>
                <a:spcPct val="50000"/>
              </a:spcBef>
            </a:pPr>
            <a:r>
              <a:rPr lang="en-US" altLang="en-US"/>
              <a:t>Before design and during detailed design, i.e., mostly in Phase B and tapering down in Phase C</a:t>
            </a:r>
          </a:p>
          <a:p>
            <a:pPr lvl="1">
              <a:spcBef>
                <a:spcPct val="50000"/>
              </a:spcBef>
            </a:pPr>
            <a:r>
              <a:rPr lang="en-US" altLang="en-US"/>
              <a:t>Ideally, completed prior to System Requirements Review (SRR) </a:t>
            </a:r>
          </a:p>
          <a:p>
            <a:pPr>
              <a:spcBef>
                <a:spcPct val="50000"/>
              </a:spcBef>
            </a:pPr>
            <a:r>
              <a:rPr lang="en-US" altLang="en-US"/>
              <a:t>What is importance of getting requirements validation right early in the project life cycle?</a:t>
            </a:r>
          </a:p>
          <a:p>
            <a:pPr lvl="1">
              <a:spcBef>
                <a:spcPct val="40000"/>
              </a:spcBef>
            </a:pPr>
            <a:r>
              <a:rPr lang="en-US" altLang="en-US"/>
              <a:t>So when it comes time to </a:t>
            </a:r>
            <a:r>
              <a:rPr lang="en-US" altLang="en-US" u="sng"/>
              <a:t>verify</a:t>
            </a:r>
            <a:r>
              <a:rPr lang="en-US" altLang="en-US"/>
              <a:t> the system, you are verifying to the right requirements. </a:t>
            </a:r>
          </a:p>
        </p:txBody>
      </p:sp>
      <p:sp>
        <p:nvSpPr>
          <p:cNvPr id="2" name="Date Placeholder 1">
            <a:extLst>
              <a:ext uri="{FF2B5EF4-FFF2-40B4-BE49-F238E27FC236}">
                <a16:creationId xmlns:a16="http://schemas.microsoft.com/office/drawing/2014/main" id="{058AE9D3-CCF4-495E-9D0E-23F581EB5449}"/>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a:extLst>
              <a:ext uri="{FF2B5EF4-FFF2-40B4-BE49-F238E27FC236}">
                <a16:creationId xmlns:a16="http://schemas.microsoft.com/office/drawing/2014/main" id="{E456514C-6E69-4D12-B56F-0B1F37690919}"/>
              </a:ext>
            </a:extLst>
          </p:cNvPr>
          <p:cNvSpPr>
            <a:spLocks noGrp="1" noChangeArrowheads="1"/>
          </p:cNvSpPr>
          <p:nvPr>
            <p:ph type="title"/>
          </p:nvPr>
        </p:nvSpPr>
        <p:spPr/>
        <p:txBody>
          <a:bodyPr/>
          <a:lstStyle/>
          <a:p>
            <a:r>
              <a:rPr lang="en-US" altLang="en-US" sz="2800"/>
              <a:t>Automated Tools</a:t>
            </a:r>
            <a:endParaRPr lang="en-US" altLang="en-US"/>
          </a:p>
        </p:txBody>
      </p:sp>
      <p:sp>
        <p:nvSpPr>
          <p:cNvPr id="1620995" name="Rectangle 3">
            <a:extLst>
              <a:ext uri="{FF2B5EF4-FFF2-40B4-BE49-F238E27FC236}">
                <a16:creationId xmlns:a16="http://schemas.microsoft.com/office/drawing/2014/main" id="{736C278E-7124-4B46-B2C7-AE4289558C0E}"/>
              </a:ext>
            </a:extLst>
          </p:cNvPr>
          <p:cNvSpPr>
            <a:spLocks noGrp="1" noChangeArrowheads="1"/>
          </p:cNvSpPr>
          <p:nvPr>
            <p:ph type="body" sz="half" idx="2"/>
          </p:nvPr>
        </p:nvSpPr>
        <p:spPr>
          <a:xfrm>
            <a:off x="4114800" y="838200"/>
            <a:ext cx="4343400" cy="5710238"/>
          </a:xfrm>
          <a:solidFill>
            <a:srgbClr val="DDDDDD"/>
          </a:solidFill>
          <a:ln>
            <a:solidFill>
              <a:schemeClr val="tx1"/>
            </a:solidFill>
            <a:miter lim="800000"/>
            <a:headEnd/>
            <a:tailEnd/>
          </a:ln>
        </p:spPr>
        <p:txBody>
          <a:bodyPr/>
          <a:lstStyle/>
          <a:p>
            <a:pPr lvl="1">
              <a:lnSpc>
                <a:spcPct val="90000"/>
              </a:lnSpc>
            </a:pPr>
            <a:r>
              <a:rPr lang="en-US" altLang="en-US" sz="2000"/>
              <a:t>There are tools that provide requirements management capabilities and also offer executable models</a:t>
            </a:r>
          </a:p>
          <a:p>
            <a:pPr lvl="1">
              <a:lnSpc>
                <a:spcPct val="90000"/>
              </a:lnSpc>
            </a:pPr>
            <a:endParaRPr lang="en-US" altLang="en-US" sz="2000"/>
          </a:p>
          <a:p>
            <a:pPr lvl="1">
              <a:lnSpc>
                <a:spcPct val="90000"/>
              </a:lnSpc>
            </a:pPr>
            <a:r>
              <a:rPr lang="en-US" altLang="en-US" sz="2000"/>
              <a:t>Tools such as CORE, DOORS, CRADLE, SLATE, Popkin, etc., provide feature rich interactive analysis</a:t>
            </a:r>
          </a:p>
          <a:p>
            <a:pPr lvl="2">
              <a:lnSpc>
                <a:spcPct val="90000"/>
              </a:lnSpc>
            </a:pPr>
            <a:endParaRPr lang="en-US" altLang="en-US" sz="2000"/>
          </a:p>
          <a:p>
            <a:pPr lvl="1">
              <a:lnSpc>
                <a:spcPct val="90000"/>
              </a:lnSpc>
            </a:pPr>
            <a:r>
              <a:rPr lang="en-US" altLang="en-US" sz="2000"/>
              <a:t>The INCOSE web site </a:t>
            </a:r>
            <a:r>
              <a:rPr lang="en-US" altLang="en-US" sz="2000" b="1">
                <a:hlinkClick r:id="rId3"/>
              </a:rPr>
              <a:t>www.INCOSE.org</a:t>
            </a:r>
            <a:r>
              <a:rPr lang="en-US" altLang="en-US" sz="2000"/>
              <a:t> gives access to an INCOSE Tool Survey</a:t>
            </a:r>
            <a:endParaRPr lang="en-US" altLang="en-US" sz="1600"/>
          </a:p>
          <a:p>
            <a:pPr lvl="2">
              <a:lnSpc>
                <a:spcPct val="90000"/>
              </a:lnSpc>
            </a:pPr>
            <a:r>
              <a:rPr lang="en-US" altLang="en-US" sz="1800"/>
              <a:t>Fifteen requirements management and ten systems architecture tools are listed</a:t>
            </a:r>
            <a:endParaRPr lang="en-US" altLang="en-US" sz="1400"/>
          </a:p>
        </p:txBody>
      </p:sp>
      <p:pic>
        <p:nvPicPr>
          <p:cNvPr id="1620996" name="Picture 4" descr="D:\FILES\PFILES\MSOFFICE\MEDIA\CNTCD1\ClipArt1\j0078774.wmf">
            <a:extLst>
              <a:ext uri="{FF2B5EF4-FFF2-40B4-BE49-F238E27FC236}">
                <a16:creationId xmlns:a16="http://schemas.microsoft.com/office/drawing/2014/main" id="{0D17FD91-A3CB-43D6-9582-EC2280085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9763"/>
            <a:ext cx="295433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CB8CD1A1-BDB6-4148-9A2C-32235AC0E200}"/>
              </a:ext>
            </a:extLst>
          </p:cNvPr>
          <p:cNvSpPr>
            <a:spLocks noGrp="1"/>
          </p:cNvSpPr>
          <p:nvPr>
            <p:ph type="dt" sz="half" idx="11"/>
          </p:nvPr>
        </p:nvSpPr>
        <p:spPr/>
        <p:txBody>
          <a:bodyPr/>
          <a:lstStyle/>
          <a:p>
            <a:r>
              <a:rPr lang="en-US"/>
              <a:t>LSU rev20220131</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20995">
                                            <p:txEl>
                                              <p:pRg st="0" end="0"/>
                                            </p:txEl>
                                          </p:spTgt>
                                        </p:tgtEl>
                                        <p:attrNameLst>
                                          <p:attrName>style.visibility</p:attrName>
                                        </p:attrNameLst>
                                      </p:cBhvr>
                                      <p:to>
                                        <p:strVal val="visible"/>
                                      </p:to>
                                    </p:set>
                                    <p:animEffect transition="in" filter="wipe(up)">
                                      <p:cBhvr>
                                        <p:cTn id="7" dur="500"/>
                                        <p:tgtEl>
                                          <p:spTgt spid="1620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20995">
                                            <p:txEl>
                                              <p:pRg st="2" end="2"/>
                                            </p:txEl>
                                          </p:spTgt>
                                        </p:tgtEl>
                                        <p:attrNameLst>
                                          <p:attrName>style.visibility</p:attrName>
                                        </p:attrNameLst>
                                      </p:cBhvr>
                                      <p:to>
                                        <p:strVal val="visible"/>
                                      </p:to>
                                    </p:set>
                                    <p:animEffect transition="in" filter="wipe(up)">
                                      <p:cBhvr>
                                        <p:cTn id="12" dur="500"/>
                                        <p:tgtEl>
                                          <p:spTgt spid="16209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20995">
                                            <p:txEl>
                                              <p:pRg st="4" end="4"/>
                                            </p:txEl>
                                          </p:spTgt>
                                        </p:tgtEl>
                                        <p:attrNameLst>
                                          <p:attrName>style.visibility</p:attrName>
                                        </p:attrNameLst>
                                      </p:cBhvr>
                                      <p:to>
                                        <p:strVal val="visible"/>
                                      </p:to>
                                    </p:set>
                                    <p:animEffect transition="in" filter="wipe(up)">
                                      <p:cBhvr>
                                        <p:cTn id="17" dur="500"/>
                                        <p:tgtEl>
                                          <p:spTgt spid="1620995">
                                            <p:txEl>
                                              <p:pRg st="4" end="4"/>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620995">
                                            <p:txEl>
                                              <p:pRg st="5" end="5"/>
                                            </p:txEl>
                                          </p:spTgt>
                                        </p:tgtEl>
                                        <p:attrNameLst>
                                          <p:attrName>style.visibility</p:attrName>
                                        </p:attrNameLst>
                                      </p:cBhvr>
                                      <p:to>
                                        <p:strVal val="visible"/>
                                      </p:to>
                                    </p:set>
                                    <p:animEffect transition="in" filter="wipe(up)">
                                      <p:cBhvr>
                                        <p:cTn id="20" dur="500"/>
                                        <p:tgtEl>
                                          <p:spTgt spid="1620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0995"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2">
            <a:extLst>
              <a:ext uri="{FF2B5EF4-FFF2-40B4-BE49-F238E27FC236}">
                <a16:creationId xmlns:a16="http://schemas.microsoft.com/office/drawing/2014/main" id="{001469C0-7446-428E-B9D1-DBDD1D45B45B}"/>
              </a:ext>
            </a:extLst>
          </p:cNvPr>
          <p:cNvSpPr>
            <a:spLocks noGrp="1" noChangeArrowheads="1"/>
          </p:cNvSpPr>
          <p:nvPr>
            <p:ph type="title"/>
          </p:nvPr>
        </p:nvSpPr>
        <p:spPr>
          <a:xfrm>
            <a:off x="571500" y="119063"/>
            <a:ext cx="8051800" cy="609600"/>
          </a:xfrm>
        </p:spPr>
        <p:txBody>
          <a:bodyPr/>
          <a:lstStyle/>
          <a:p>
            <a:pPr>
              <a:lnSpc>
                <a:spcPct val="90000"/>
              </a:lnSpc>
            </a:pPr>
            <a:r>
              <a:rPr lang="en-US" altLang="en-US"/>
              <a:t>Requirements Verification </a:t>
            </a:r>
            <a:br>
              <a:rPr lang="en-US" altLang="en-US"/>
            </a:br>
            <a:r>
              <a:rPr lang="en-US" altLang="en-US"/>
              <a:t>and Requirements Validation</a:t>
            </a:r>
          </a:p>
        </p:txBody>
      </p:sp>
      <p:sp>
        <p:nvSpPr>
          <p:cNvPr id="1642499" name="Rectangle 3">
            <a:extLst>
              <a:ext uri="{FF2B5EF4-FFF2-40B4-BE49-F238E27FC236}">
                <a16:creationId xmlns:a16="http://schemas.microsoft.com/office/drawing/2014/main" id="{9EFE7CC7-70D0-4FE8-A712-0AAF44C045FC}"/>
              </a:ext>
            </a:extLst>
          </p:cNvPr>
          <p:cNvSpPr>
            <a:spLocks noGrp="1" noChangeArrowheads="1"/>
          </p:cNvSpPr>
          <p:nvPr>
            <p:ph type="body" idx="1"/>
          </p:nvPr>
        </p:nvSpPr>
        <p:spPr>
          <a:xfrm>
            <a:off x="752475" y="962025"/>
            <a:ext cx="7981950" cy="5305425"/>
          </a:xfrm>
        </p:spPr>
        <p:txBody>
          <a:bodyPr/>
          <a:lstStyle/>
          <a:p>
            <a:pPr marL="508000" indent="-508000"/>
            <a:r>
              <a:rPr lang="en-US" altLang="en-US">
                <a:solidFill>
                  <a:srgbClr val="000000"/>
                </a:solidFill>
              </a:rPr>
              <a:t>Requirement verification is establishing confidence that the requirement has been met.</a:t>
            </a:r>
            <a:r>
              <a:rPr lang="en-US" altLang="en-US" sz="2400">
                <a:solidFill>
                  <a:srgbClr val="000000"/>
                </a:solidFill>
              </a:rPr>
              <a:t> </a:t>
            </a:r>
          </a:p>
          <a:p>
            <a:pPr marL="965200" lvl="1" indent="-342900"/>
            <a:r>
              <a:rPr lang="en-US" altLang="en-US">
                <a:solidFill>
                  <a:srgbClr val="000000"/>
                </a:solidFill>
              </a:rPr>
              <a:t>Requirements are verified by test, demonstration, analysis or inspection.</a:t>
            </a:r>
          </a:p>
          <a:p>
            <a:pPr marL="965200" lvl="1" indent="-342900"/>
            <a:r>
              <a:rPr lang="en-US" altLang="en-US">
                <a:solidFill>
                  <a:srgbClr val="000000"/>
                </a:solidFill>
              </a:rPr>
              <a:t>Test is the most common method of verification and the technique that provides the most confidence that the system will indeed work as intended in its anticipated environment.</a:t>
            </a:r>
          </a:p>
          <a:p>
            <a:pPr marL="508000" indent="-508000">
              <a:spcBef>
                <a:spcPct val="55000"/>
              </a:spcBef>
            </a:pPr>
            <a:r>
              <a:rPr lang="en-US" altLang="en-US">
                <a:solidFill>
                  <a:srgbClr val="000000"/>
                </a:solidFill>
              </a:rPr>
              <a:t>Requirement validation is a process of ensuring that : </a:t>
            </a:r>
          </a:p>
          <a:p>
            <a:pPr marL="965200" lvl="1" indent="-342900">
              <a:spcBef>
                <a:spcPct val="55000"/>
              </a:spcBef>
              <a:buFont typeface="Times" panose="02020603050405020304" pitchFamily="18" charset="0"/>
              <a:buAutoNum type="arabicPeriod"/>
            </a:pPr>
            <a:r>
              <a:rPr lang="en-US" altLang="en-US">
                <a:solidFill>
                  <a:srgbClr val="000000"/>
                </a:solidFill>
              </a:rPr>
              <a:t>the </a:t>
            </a:r>
            <a:r>
              <a:rPr lang="en-US" altLang="en-US" i="1">
                <a:solidFill>
                  <a:srgbClr val="000000"/>
                </a:solidFill>
              </a:rPr>
              <a:t>set </a:t>
            </a:r>
            <a:r>
              <a:rPr lang="en-US" altLang="en-US">
                <a:solidFill>
                  <a:srgbClr val="000000"/>
                </a:solidFill>
              </a:rPr>
              <a:t>of requirements is correct, complete, and consistent,</a:t>
            </a:r>
          </a:p>
          <a:p>
            <a:pPr marL="965200" lvl="1" indent="-342900">
              <a:spcBef>
                <a:spcPct val="55000"/>
              </a:spcBef>
              <a:buFont typeface="Times" panose="02020603050405020304" pitchFamily="18" charset="0"/>
              <a:buAutoNum type="arabicPeriod"/>
            </a:pPr>
            <a:r>
              <a:rPr lang="en-US" altLang="en-US">
                <a:solidFill>
                  <a:srgbClr val="000000"/>
                </a:solidFill>
              </a:rPr>
              <a:t>a model can be created that satisfies the requirements, and</a:t>
            </a:r>
          </a:p>
          <a:p>
            <a:pPr marL="965200" lvl="1" indent="-342900">
              <a:spcBef>
                <a:spcPct val="55000"/>
              </a:spcBef>
              <a:buFont typeface="Times" panose="02020603050405020304" pitchFamily="18" charset="0"/>
              <a:buAutoNum type="arabicPeriod"/>
            </a:pPr>
            <a:r>
              <a:rPr lang="en-US" altLang="en-US">
                <a:solidFill>
                  <a:srgbClr val="000000"/>
                </a:solidFill>
              </a:rPr>
              <a:t>a real-world solution can be built and tested to prove that it satisfies the requirements. </a:t>
            </a:r>
          </a:p>
          <a:p>
            <a:pPr marL="965200" lvl="1" indent="-342900">
              <a:spcBef>
                <a:spcPct val="55000"/>
              </a:spcBef>
            </a:pPr>
            <a:endParaRPr lang="en-US" altLang="en-US" sz="900">
              <a:solidFill>
                <a:srgbClr val="000000"/>
              </a:solidFill>
            </a:endParaRPr>
          </a:p>
          <a:p>
            <a:pPr marL="508000" indent="-508000">
              <a:spcBef>
                <a:spcPct val="55000"/>
              </a:spcBef>
            </a:pPr>
            <a:r>
              <a:rPr lang="en-US" altLang="en-US" sz="1800">
                <a:solidFill>
                  <a:srgbClr val="000000"/>
                </a:solidFill>
              </a:rPr>
              <a:t>If a systems engineer discovers that the customer has required a perpetual-motion machine, the project should be stopped.</a:t>
            </a:r>
          </a:p>
        </p:txBody>
      </p:sp>
      <p:sp>
        <p:nvSpPr>
          <p:cNvPr id="2" name="Date Placeholder 1">
            <a:extLst>
              <a:ext uri="{FF2B5EF4-FFF2-40B4-BE49-F238E27FC236}">
                <a16:creationId xmlns:a16="http://schemas.microsoft.com/office/drawing/2014/main" id="{F4DE14F5-7DD0-4819-8EEC-D1BED19A2664}"/>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a:extLst>
              <a:ext uri="{FF2B5EF4-FFF2-40B4-BE49-F238E27FC236}">
                <a16:creationId xmlns:a16="http://schemas.microsoft.com/office/drawing/2014/main" id="{F6195EA5-738D-435C-B6AC-FA3D3B794FB1}"/>
              </a:ext>
            </a:extLst>
          </p:cNvPr>
          <p:cNvSpPr>
            <a:spLocks noGrp="1" noChangeArrowheads="1"/>
          </p:cNvSpPr>
          <p:nvPr>
            <p:ph type="title"/>
          </p:nvPr>
        </p:nvSpPr>
        <p:spPr>
          <a:xfrm>
            <a:off x="927100" y="128588"/>
            <a:ext cx="7286625" cy="457200"/>
          </a:xfrm>
        </p:spPr>
        <p:txBody>
          <a:bodyPr/>
          <a:lstStyle/>
          <a:p>
            <a:r>
              <a:rPr lang="en-US" altLang="en-US" sz="2800" b="0"/>
              <a:t>Good Requirements Are</a:t>
            </a:r>
            <a:r>
              <a:rPr lang="en-US" altLang="en-US" sz="2800"/>
              <a:t> SMART</a:t>
            </a:r>
            <a:endParaRPr lang="en-US" altLang="en-US" sz="2800" b="0"/>
          </a:p>
        </p:txBody>
      </p:sp>
      <p:sp>
        <p:nvSpPr>
          <p:cNvPr id="1573891" name="Rectangle 3">
            <a:extLst>
              <a:ext uri="{FF2B5EF4-FFF2-40B4-BE49-F238E27FC236}">
                <a16:creationId xmlns:a16="http://schemas.microsoft.com/office/drawing/2014/main" id="{A27DF9AF-6CE2-4A53-B9C6-2704BD37AC34}"/>
              </a:ext>
            </a:extLst>
          </p:cNvPr>
          <p:cNvSpPr>
            <a:spLocks noGrp="1" noChangeArrowheads="1"/>
          </p:cNvSpPr>
          <p:nvPr>
            <p:ph type="body" idx="1"/>
          </p:nvPr>
        </p:nvSpPr>
        <p:spPr>
          <a:xfrm>
            <a:off x="685800" y="838200"/>
            <a:ext cx="8005763" cy="5721350"/>
          </a:xfrm>
        </p:spPr>
        <p:txBody>
          <a:bodyPr/>
          <a:lstStyle/>
          <a:p>
            <a:pPr lvl="1">
              <a:lnSpc>
                <a:spcPct val="90000"/>
              </a:lnSpc>
            </a:pPr>
            <a:r>
              <a:rPr lang="en-US" altLang="en-US" b="1"/>
              <a:t>S</a:t>
            </a:r>
            <a:r>
              <a:rPr lang="en-US" altLang="en-US"/>
              <a:t>pecific - </a:t>
            </a:r>
          </a:p>
          <a:p>
            <a:pPr lvl="2">
              <a:lnSpc>
                <a:spcPct val="90000"/>
              </a:lnSpc>
            </a:pPr>
            <a:r>
              <a:rPr lang="en-US" altLang="en-US"/>
              <a:t>It must address only one aspect of the system design or performance</a:t>
            </a:r>
          </a:p>
          <a:p>
            <a:pPr lvl="2">
              <a:lnSpc>
                <a:spcPct val="90000"/>
              </a:lnSpc>
            </a:pPr>
            <a:r>
              <a:rPr lang="en-US" altLang="en-US"/>
              <a:t>It must be expressed in terms of the need (what and how well), not the solution (how).</a:t>
            </a:r>
          </a:p>
          <a:p>
            <a:pPr lvl="1">
              <a:lnSpc>
                <a:spcPct val="90000"/>
              </a:lnSpc>
            </a:pPr>
            <a:r>
              <a:rPr lang="en-US" altLang="en-US" b="1"/>
              <a:t>M</a:t>
            </a:r>
            <a:r>
              <a:rPr lang="en-US" altLang="en-US"/>
              <a:t>easurable - </a:t>
            </a:r>
          </a:p>
          <a:p>
            <a:pPr lvl="2">
              <a:lnSpc>
                <a:spcPct val="90000"/>
              </a:lnSpc>
            </a:pPr>
            <a:r>
              <a:rPr lang="en-US" altLang="en-US"/>
              <a:t>Performance is expressed objectively and quantitatively </a:t>
            </a:r>
          </a:p>
          <a:p>
            <a:pPr lvl="2">
              <a:lnSpc>
                <a:spcPct val="90000"/>
              </a:lnSpc>
            </a:pPr>
            <a:r>
              <a:rPr lang="en-US" altLang="en-US"/>
              <a:t>E.g., an exact pointing requirement (in degrees) can be tested thus verified prior to launch.</a:t>
            </a:r>
          </a:p>
          <a:p>
            <a:pPr lvl="1">
              <a:lnSpc>
                <a:spcPct val="90000"/>
              </a:lnSpc>
            </a:pPr>
            <a:r>
              <a:rPr lang="en-US" altLang="en-US" b="1"/>
              <a:t>A</a:t>
            </a:r>
            <a:r>
              <a:rPr lang="en-US" altLang="en-US"/>
              <a:t>chievable - </a:t>
            </a:r>
          </a:p>
          <a:p>
            <a:pPr lvl="2">
              <a:lnSpc>
                <a:spcPct val="90000"/>
              </a:lnSpc>
            </a:pPr>
            <a:r>
              <a:rPr lang="en-US" altLang="en-US"/>
              <a:t>It must be technically achievable at costs considered affordable</a:t>
            </a:r>
          </a:p>
          <a:p>
            <a:pPr lvl="2">
              <a:lnSpc>
                <a:spcPct val="90000"/>
              </a:lnSpc>
            </a:pPr>
            <a:r>
              <a:rPr lang="en-US" altLang="en-US"/>
              <a:t>E.g., JWST early designs specified an aperture requirement eventually descoped due to technical issues with deployment.</a:t>
            </a:r>
          </a:p>
          <a:p>
            <a:pPr lvl="1">
              <a:lnSpc>
                <a:spcPct val="90000"/>
              </a:lnSpc>
            </a:pPr>
            <a:r>
              <a:rPr lang="en-US" altLang="en-US" b="1"/>
              <a:t>R</a:t>
            </a:r>
            <a:r>
              <a:rPr lang="en-US" altLang="en-US"/>
              <a:t>elevant - </a:t>
            </a:r>
          </a:p>
          <a:p>
            <a:pPr lvl="2">
              <a:lnSpc>
                <a:spcPct val="90000"/>
              </a:lnSpc>
            </a:pPr>
            <a:r>
              <a:rPr lang="en-US" altLang="en-US"/>
              <a:t>It must be appropriate for the level being specified</a:t>
            </a:r>
          </a:p>
          <a:p>
            <a:pPr lvl="2">
              <a:lnSpc>
                <a:spcPct val="90000"/>
              </a:lnSpc>
            </a:pPr>
            <a:r>
              <a:rPr lang="en-US" altLang="en-US"/>
              <a:t>E.g., requirement on the solar cells should not be designated at the spacecraft level.</a:t>
            </a:r>
          </a:p>
          <a:p>
            <a:pPr lvl="1">
              <a:lnSpc>
                <a:spcPct val="90000"/>
              </a:lnSpc>
            </a:pPr>
            <a:r>
              <a:rPr lang="en-US" altLang="en-US" b="1"/>
              <a:t>T</a:t>
            </a:r>
            <a:r>
              <a:rPr lang="en-US" altLang="en-US"/>
              <a:t>raceable - </a:t>
            </a:r>
          </a:p>
          <a:p>
            <a:pPr lvl="2">
              <a:lnSpc>
                <a:spcPct val="90000"/>
              </a:lnSpc>
            </a:pPr>
            <a:r>
              <a:rPr lang="en-US" altLang="en-US"/>
              <a:t>Lower level requirements (children) must clearly flow from and support higher level requirements (parents).</a:t>
            </a:r>
          </a:p>
          <a:p>
            <a:pPr lvl="2">
              <a:lnSpc>
                <a:spcPct val="90000"/>
              </a:lnSpc>
            </a:pPr>
            <a:r>
              <a:rPr lang="en-US" altLang="en-US"/>
              <a:t>Requirements without a parent are referred to as orphans, and need to be assessed for necessity of inclusion.</a:t>
            </a:r>
          </a:p>
        </p:txBody>
      </p:sp>
      <p:sp>
        <p:nvSpPr>
          <p:cNvPr id="2" name="Date Placeholder 1">
            <a:extLst>
              <a:ext uri="{FF2B5EF4-FFF2-40B4-BE49-F238E27FC236}">
                <a16:creationId xmlns:a16="http://schemas.microsoft.com/office/drawing/2014/main" id="{8719876F-66E7-4273-911C-714A76C4ED1A}"/>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a:extLst>
              <a:ext uri="{FF2B5EF4-FFF2-40B4-BE49-F238E27FC236}">
                <a16:creationId xmlns:a16="http://schemas.microsoft.com/office/drawing/2014/main" id="{C8B25520-8078-4423-9ED4-B60F84FD67EB}"/>
              </a:ext>
            </a:extLst>
          </p:cNvPr>
          <p:cNvSpPr>
            <a:spLocks noGrp="1" noChangeArrowheads="1"/>
          </p:cNvSpPr>
          <p:nvPr>
            <p:ph type="title"/>
          </p:nvPr>
        </p:nvSpPr>
        <p:spPr>
          <a:xfrm>
            <a:off x="571500" y="119063"/>
            <a:ext cx="8051800" cy="609600"/>
          </a:xfrm>
        </p:spPr>
        <p:txBody>
          <a:bodyPr/>
          <a:lstStyle/>
          <a:p>
            <a:pPr>
              <a:lnSpc>
                <a:spcPct val="90000"/>
              </a:lnSpc>
            </a:pPr>
            <a:r>
              <a:rPr lang="en-US" altLang="en-US" sz="2800"/>
              <a:t>Rules for Writing Good Requirements</a:t>
            </a:r>
          </a:p>
        </p:txBody>
      </p:sp>
      <p:sp>
        <p:nvSpPr>
          <p:cNvPr id="1587203" name="Rectangle 3">
            <a:extLst>
              <a:ext uri="{FF2B5EF4-FFF2-40B4-BE49-F238E27FC236}">
                <a16:creationId xmlns:a16="http://schemas.microsoft.com/office/drawing/2014/main" id="{14D07A11-EA12-4190-97A9-2673A7742CE6}"/>
              </a:ext>
            </a:extLst>
          </p:cNvPr>
          <p:cNvSpPr>
            <a:spLocks noGrp="1" noChangeArrowheads="1"/>
          </p:cNvSpPr>
          <p:nvPr>
            <p:ph type="body" idx="1"/>
          </p:nvPr>
        </p:nvSpPr>
        <p:spPr>
          <a:xfrm>
            <a:off x="866775" y="990600"/>
            <a:ext cx="7854950" cy="5418138"/>
          </a:xfrm>
        </p:spPr>
        <p:txBody>
          <a:bodyPr/>
          <a:lstStyle/>
          <a:p>
            <a:pPr marL="508000" indent="-508000">
              <a:lnSpc>
                <a:spcPct val="90000"/>
              </a:lnSpc>
            </a:pPr>
            <a:r>
              <a:rPr lang="en-US" altLang="en-US" sz="2400">
                <a:solidFill>
                  <a:srgbClr val="000000"/>
                </a:solidFill>
              </a:rPr>
              <a:t>Requirements have mandatory characteristics:</a:t>
            </a:r>
            <a:endParaRPr lang="en-US" altLang="en-US" sz="2400" b="1">
              <a:solidFill>
                <a:srgbClr val="000000"/>
              </a:solidFill>
            </a:endParaRPr>
          </a:p>
          <a:p>
            <a:pPr marL="908050" lvl="1">
              <a:lnSpc>
                <a:spcPct val="90000"/>
              </a:lnSpc>
            </a:pPr>
            <a:r>
              <a:rPr lang="en-US" altLang="en-US" sz="2000" i="1">
                <a:solidFill>
                  <a:srgbClr val="000000"/>
                </a:solidFill>
              </a:rPr>
              <a:t>Needed</a:t>
            </a:r>
          </a:p>
          <a:p>
            <a:pPr marL="908050" lvl="1">
              <a:lnSpc>
                <a:spcPct val="90000"/>
              </a:lnSpc>
            </a:pPr>
            <a:r>
              <a:rPr lang="en-US" altLang="en-US" sz="2000" i="1">
                <a:solidFill>
                  <a:srgbClr val="000000"/>
                </a:solidFill>
              </a:rPr>
              <a:t>Verifiable</a:t>
            </a:r>
          </a:p>
          <a:p>
            <a:pPr marL="908050" lvl="1">
              <a:lnSpc>
                <a:spcPct val="90000"/>
              </a:lnSpc>
            </a:pPr>
            <a:r>
              <a:rPr lang="en-US" altLang="en-US" sz="2000" i="1">
                <a:solidFill>
                  <a:srgbClr val="000000"/>
                </a:solidFill>
              </a:rPr>
              <a:t>Attainable: technically, cost, schedule</a:t>
            </a:r>
            <a:endParaRPr lang="en-US" altLang="en-US" sz="2000">
              <a:solidFill>
                <a:srgbClr val="000000"/>
              </a:solidFill>
            </a:endParaRPr>
          </a:p>
          <a:p>
            <a:pPr marL="508000" indent="-508000">
              <a:lnSpc>
                <a:spcPct val="90000"/>
              </a:lnSpc>
              <a:spcBef>
                <a:spcPct val="55000"/>
              </a:spcBef>
            </a:pPr>
            <a:r>
              <a:rPr lang="en-US" altLang="en-US" sz="2400">
                <a:solidFill>
                  <a:srgbClr val="000000"/>
                </a:solidFill>
              </a:rPr>
              <a:t>Each requirement should</a:t>
            </a:r>
            <a:endParaRPr lang="en-US" altLang="en-US" sz="1600">
              <a:solidFill>
                <a:srgbClr val="000000"/>
              </a:solidFill>
            </a:endParaRPr>
          </a:p>
          <a:p>
            <a:pPr marL="908050" lvl="1">
              <a:lnSpc>
                <a:spcPct val="90000"/>
              </a:lnSpc>
            </a:pPr>
            <a:r>
              <a:rPr lang="en-US" altLang="en-US" sz="2000" i="1">
                <a:solidFill>
                  <a:srgbClr val="000000"/>
                </a:solidFill>
              </a:rPr>
              <a:t>Express one thought</a:t>
            </a:r>
          </a:p>
          <a:p>
            <a:pPr marL="908050" lvl="1">
              <a:lnSpc>
                <a:spcPct val="90000"/>
              </a:lnSpc>
            </a:pPr>
            <a:r>
              <a:rPr lang="en-US" altLang="en-US" sz="2000" i="1">
                <a:solidFill>
                  <a:srgbClr val="000000"/>
                </a:solidFill>
              </a:rPr>
              <a:t>Be concise and simple</a:t>
            </a:r>
          </a:p>
          <a:p>
            <a:pPr marL="908050" lvl="1">
              <a:lnSpc>
                <a:spcPct val="90000"/>
              </a:lnSpc>
            </a:pPr>
            <a:r>
              <a:rPr lang="en-US" altLang="en-US" sz="2000" i="1">
                <a:solidFill>
                  <a:srgbClr val="000000"/>
                </a:solidFill>
              </a:rPr>
              <a:t>Be stated positively</a:t>
            </a:r>
          </a:p>
          <a:p>
            <a:pPr marL="908050" lvl="1">
              <a:lnSpc>
                <a:spcPct val="90000"/>
              </a:lnSpc>
            </a:pPr>
            <a:r>
              <a:rPr lang="en-US" altLang="en-US" sz="2000" i="1">
                <a:solidFill>
                  <a:srgbClr val="000000"/>
                </a:solidFill>
              </a:rPr>
              <a:t>Be grammatically correct; free of typos and misspellings</a:t>
            </a:r>
          </a:p>
          <a:p>
            <a:pPr marL="908050" lvl="1">
              <a:lnSpc>
                <a:spcPct val="90000"/>
              </a:lnSpc>
            </a:pPr>
            <a:r>
              <a:rPr lang="en-US" altLang="en-US" sz="2000" i="1">
                <a:solidFill>
                  <a:srgbClr val="000000"/>
                </a:solidFill>
              </a:rPr>
              <a:t>Be understood only one way; they are unambiguous</a:t>
            </a:r>
          </a:p>
          <a:p>
            <a:pPr marL="908050" lvl="1">
              <a:lnSpc>
                <a:spcPct val="90000"/>
              </a:lnSpc>
            </a:pPr>
            <a:r>
              <a:rPr lang="en-US" altLang="en-US" sz="2000" i="1">
                <a:solidFill>
                  <a:srgbClr val="000000"/>
                </a:solidFill>
              </a:rPr>
              <a:t>Use consistent terminology to refer to the system/product and its lower level entities</a:t>
            </a:r>
          </a:p>
          <a:p>
            <a:pPr marL="908050" lvl="1">
              <a:lnSpc>
                <a:spcPct val="90000"/>
              </a:lnSpc>
            </a:pPr>
            <a:r>
              <a:rPr lang="en-US" altLang="en-US" sz="2000" i="1">
                <a:solidFill>
                  <a:srgbClr val="000000"/>
                </a:solidFill>
              </a:rPr>
              <a:t>Comply with the project’s template and style rules</a:t>
            </a:r>
            <a:endParaRPr lang="en-US" altLang="en-US" sz="1400" i="1">
              <a:solidFill>
                <a:srgbClr val="000000"/>
              </a:solidFill>
            </a:endParaRPr>
          </a:p>
        </p:txBody>
      </p:sp>
      <p:sp>
        <p:nvSpPr>
          <p:cNvPr id="2" name="Date Placeholder 1">
            <a:extLst>
              <a:ext uri="{FF2B5EF4-FFF2-40B4-BE49-F238E27FC236}">
                <a16:creationId xmlns:a16="http://schemas.microsoft.com/office/drawing/2014/main" id="{D7A24744-05FA-450A-9044-1AFDA56B172D}"/>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a:extLst>
              <a:ext uri="{FF2B5EF4-FFF2-40B4-BE49-F238E27FC236}">
                <a16:creationId xmlns:a16="http://schemas.microsoft.com/office/drawing/2014/main" id="{95B8A43C-5F92-47AC-A959-39CADA83A4BF}"/>
              </a:ext>
            </a:extLst>
          </p:cNvPr>
          <p:cNvSpPr>
            <a:spLocks noGrp="1" noChangeArrowheads="1"/>
          </p:cNvSpPr>
          <p:nvPr>
            <p:ph type="title"/>
          </p:nvPr>
        </p:nvSpPr>
        <p:spPr>
          <a:xfrm>
            <a:off x="571500" y="119063"/>
            <a:ext cx="8051800" cy="609600"/>
          </a:xfrm>
        </p:spPr>
        <p:txBody>
          <a:bodyPr/>
          <a:lstStyle/>
          <a:p>
            <a:pPr>
              <a:lnSpc>
                <a:spcPct val="90000"/>
              </a:lnSpc>
            </a:pPr>
            <a:r>
              <a:rPr lang="en-US" altLang="en-US" sz="2800"/>
              <a:t>More Rules for Writing Good Requirements</a:t>
            </a:r>
          </a:p>
        </p:txBody>
      </p:sp>
      <p:sp>
        <p:nvSpPr>
          <p:cNvPr id="1589251" name="Rectangle 3">
            <a:extLst>
              <a:ext uri="{FF2B5EF4-FFF2-40B4-BE49-F238E27FC236}">
                <a16:creationId xmlns:a16="http://schemas.microsoft.com/office/drawing/2014/main" id="{19F03F91-C5DE-4BAF-AD90-83FC8481E990}"/>
              </a:ext>
            </a:extLst>
          </p:cNvPr>
          <p:cNvSpPr>
            <a:spLocks noGrp="1" noChangeArrowheads="1"/>
          </p:cNvSpPr>
          <p:nvPr>
            <p:ph type="body" idx="1"/>
          </p:nvPr>
        </p:nvSpPr>
        <p:spPr>
          <a:xfrm>
            <a:off x="1301750" y="882650"/>
            <a:ext cx="7323138" cy="5741988"/>
          </a:xfrm>
        </p:spPr>
        <p:txBody>
          <a:bodyPr/>
          <a:lstStyle/>
          <a:p>
            <a:pPr marL="508000" indent="-508000">
              <a:lnSpc>
                <a:spcPct val="90000"/>
              </a:lnSpc>
              <a:buFont typeface="Symbol" panose="05050102010706020507" pitchFamily="18" charset="2"/>
              <a:buNone/>
            </a:pPr>
            <a:r>
              <a:rPr lang="en-US" altLang="en-US">
                <a:solidFill>
                  <a:srgbClr val="000000"/>
                </a:solidFill>
              </a:rPr>
              <a:t>What a requirement must state:</a:t>
            </a:r>
          </a:p>
          <a:p>
            <a:pPr marL="908050" lvl="1">
              <a:lnSpc>
                <a:spcPct val="90000"/>
              </a:lnSpc>
            </a:pPr>
            <a:r>
              <a:rPr lang="en-US" altLang="en-US" sz="1600" b="1">
                <a:solidFill>
                  <a:srgbClr val="000000"/>
                </a:solidFill>
              </a:rPr>
              <a:t>WHO</a:t>
            </a:r>
            <a:r>
              <a:rPr lang="en-US" altLang="en-US" sz="1600">
                <a:solidFill>
                  <a:srgbClr val="000000"/>
                </a:solidFill>
              </a:rPr>
              <a:t> is responsible</a:t>
            </a:r>
          </a:p>
          <a:p>
            <a:pPr marL="908050" lvl="1">
              <a:lnSpc>
                <a:spcPct val="90000"/>
              </a:lnSpc>
            </a:pPr>
            <a:r>
              <a:rPr lang="en-US" altLang="en-US" sz="1600" b="1">
                <a:solidFill>
                  <a:srgbClr val="000000"/>
                </a:solidFill>
              </a:rPr>
              <a:t>WHAT </a:t>
            </a:r>
            <a:r>
              <a:rPr lang="en-US" altLang="en-US" sz="1600">
                <a:solidFill>
                  <a:srgbClr val="000000"/>
                </a:solidFill>
              </a:rPr>
              <a:t>shall be done</a:t>
            </a:r>
          </a:p>
          <a:p>
            <a:pPr marL="908050" lvl="1">
              <a:lnSpc>
                <a:spcPct val="90000"/>
              </a:lnSpc>
            </a:pPr>
            <a:r>
              <a:rPr lang="en-US" altLang="en-US" sz="1600">
                <a:solidFill>
                  <a:srgbClr val="000000"/>
                </a:solidFill>
              </a:rPr>
              <a:t>Or </a:t>
            </a:r>
            <a:r>
              <a:rPr lang="en-US" altLang="en-US" sz="1600" b="1">
                <a:solidFill>
                  <a:srgbClr val="000000"/>
                </a:solidFill>
              </a:rPr>
              <a:t>HOW WELL</a:t>
            </a:r>
            <a:r>
              <a:rPr lang="en-US" altLang="en-US" sz="1600">
                <a:solidFill>
                  <a:srgbClr val="000000"/>
                </a:solidFill>
              </a:rPr>
              <a:t> something shall be done</a:t>
            </a:r>
          </a:p>
          <a:p>
            <a:pPr marL="908050" lvl="1">
              <a:lnSpc>
                <a:spcPct val="90000"/>
              </a:lnSpc>
            </a:pPr>
            <a:r>
              <a:rPr lang="en-US" altLang="en-US" sz="1600">
                <a:solidFill>
                  <a:srgbClr val="000000"/>
                </a:solidFill>
              </a:rPr>
              <a:t>Or under what </a:t>
            </a:r>
            <a:r>
              <a:rPr lang="en-US" altLang="en-US" sz="1600" b="1">
                <a:solidFill>
                  <a:srgbClr val="000000"/>
                </a:solidFill>
              </a:rPr>
              <a:t>CONSTRAINTS </a:t>
            </a:r>
            <a:r>
              <a:rPr lang="en-US" altLang="en-US" sz="1600">
                <a:solidFill>
                  <a:srgbClr val="000000"/>
                </a:solidFill>
              </a:rPr>
              <a:t>something shall be done</a:t>
            </a:r>
          </a:p>
          <a:p>
            <a:pPr marL="508000" indent="-508000">
              <a:lnSpc>
                <a:spcPct val="90000"/>
              </a:lnSpc>
              <a:spcBef>
                <a:spcPct val="30000"/>
              </a:spcBef>
              <a:buFont typeface="Symbol" panose="05050102010706020507" pitchFamily="18" charset="2"/>
              <a:buNone/>
            </a:pPr>
            <a:r>
              <a:rPr lang="en-US" altLang="en-US">
                <a:solidFill>
                  <a:srgbClr val="000000"/>
                </a:solidFill>
              </a:rPr>
              <a:t>Requirement format:</a:t>
            </a:r>
            <a:r>
              <a:rPr lang="en-US" altLang="en-US" b="1">
                <a:solidFill>
                  <a:srgbClr val="000000"/>
                </a:solidFill>
              </a:rPr>
              <a:t> “WHO shall WHAT”</a:t>
            </a:r>
            <a:endParaRPr lang="en-US" altLang="en-US">
              <a:solidFill>
                <a:srgbClr val="000000"/>
              </a:solidFill>
            </a:endParaRPr>
          </a:p>
          <a:p>
            <a:pPr marL="908050" lvl="1">
              <a:lnSpc>
                <a:spcPct val="90000"/>
              </a:lnSpc>
            </a:pPr>
            <a:r>
              <a:rPr lang="en-US" altLang="en-US" sz="1600">
                <a:solidFill>
                  <a:srgbClr val="000000"/>
                </a:solidFill>
              </a:rPr>
              <a:t>Uses active not passive voice</a:t>
            </a:r>
          </a:p>
          <a:p>
            <a:pPr marL="508000" indent="-508000">
              <a:lnSpc>
                <a:spcPct val="90000"/>
              </a:lnSpc>
              <a:spcBef>
                <a:spcPct val="30000"/>
              </a:spcBef>
              <a:buFont typeface="Wingdings" panose="05000000000000000000" pitchFamily="2" charset="2"/>
              <a:buNone/>
            </a:pPr>
            <a:r>
              <a:rPr lang="en-US" altLang="en-US">
                <a:solidFill>
                  <a:srgbClr val="000000"/>
                </a:solidFill>
              </a:rPr>
              <a:t>Example product requirements:</a:t>
            </a:r>
          </a:p>
          <a:p>
            <a:pPr marL="908050" lvl="1">
              <a:lnSpc>
                <a:spcPct val="90000"/>
              </a:lnSpc>
            </a:pPr>
            <a:r>
              <a:rPr lang="en-US" altLang="en-US">
                <a:solidFill>
                  <a:srgbClr val="000000"/>
                </a:solidFill>
              </a:rPr>
              <a:t>The system shall operate at a power level of…</a:t>
            </a:r>
          </a:p>
          <a:p>
            <a:pPr marL="908050" lvl="1">
              <a:lnSpc>
                <a:spcPct val="90000"/>
              </a:lnSpc>
            </a:pPr>
            <a:r>
              <a:rPr lang="en-US" altLang="en-US">
                <a:solidFill>
                  <a:srgbClr val="000000"/>
                </a:solidFill>
              </a:rPr>
              <a:t>The software shall acquire data from the…</a:t>
            </a:r>
          </a:p>
          <a:p>
            <a:pPr marL="908050" lvl="1">
              <a:lnSpc>
                <a:spcPct val="90000"/>
              </a:lnSpc>
            </a:pPr>
            <a:r>
              <a:rPr lang="en-US" altLang="en-US">
                <a:solidFill>
                  <a:srgbClr val="000000"/>
                </a:solidFill>
              </a:rPr>
              <a:t>The structure shall withstand loads of…</a:t>
            </a:r>
          </a:p>
          <a:p>
            <a:pPr marL="908050" lvl="1">
              <a:lnSpc>
                <a:spcPct val="90000"/>
              </a:lnSpc>
            </a:pPr>
            <a:r>
              <a:rPr lang="en-US" altLang="en-US">
                <a:solidFill>
                  <a:srgbClr val="000000"/>
                </a:solidFill>
              </a:rPr>
              <a:t>The hardware shall have a mass of…</a:t>
            </a:r>
            <a:endParaRPr lang="en-US" altLang="en-US" sz="1400">
              <a:solidFill>
                <a:srgbClr val="000000"/>
              </a:solidFill>
            </a:endParaRPr>
          </a:p>
          <a:p>
            <a:pPr marL="508000" indent="-508000">
              <a:lnSpc>
                <a:spcPct val="90000"/>
              </a:lnSpc>
              <a:spcBef>
                <a:spcPct val="30000"/>
              </a:spcBef>
              <a:buFont typeface="Times" panose="02020603050405020304" pitchFamily="18" charset="0"/>
              <a:buNone/>
            </a:pPr>
            <a:r>
              <a:rPr lang="en-US" altLang="en-US">
                <a:solidFill>
                  <a:srgbClr val="000000"/>
                </a:solidFill>
              </a:rPr>
              <a:t>Use the correct terms:</a:t>
            </a:r>
          </a:p>
          <a:p>
            <a:pPr marL="908050" lvl="1">
              <a:lnSpc>
                <a:spcPct val="90000"/>
              </a:lnSpc>
            </a:pPr>
            <a:r>
              <a:rPr lang="en-US" altLang="en-US" i="1">
                <a:solidFill>
                  <a:srgbClr val="000000"/>
                </a:solidFill>
              </a:rPr>
              <a:t>Requirements</a:t>
            </a:r>
            <a:r>
              <a:rPr lang="en-US" altLang="en-US">
                <a:solidFill>
                  <a:srgbClr val="000000"/>
                </a:solidFill>
              </a:rPr>
              <a:t> are binding - </a:t>
            </a:r>
            <a:r>
              <a:rPr lang="en-US" altLang="en-US" b="1">
                <a:solidFill>
                  <a:srgbClr val="000000"/>
                </a:solidFill>
              </a:rPr>
              <a:t>Shall</a:t>
            </a:r>
            <a:endParaRPr lang="en-US" altLang="en-US">
              <a:solidFill>
                <a:srgbClr val="000000"/>
              </a:solidFill>
            </a:endParaRPr>
          </a:p>
          <a:p>
            <a:pPr marL="908050" lvl="1">
              <a:lnSpc>
                <a:spcPct val="90000"/>
              </a:lnSpc>
            </a:pPr>
            <a:r>
              <a:rPr lang="en-US" altLang="en-US" i="1">
                <a:solidFill>
                  <a:srgbClr val="000000"/>
                </a:solidFill>
              </a:rPr>
              <a:t>Facts</a:t>
            </a:r>
            <a:r>
              <a:rPr lang="en-US" altLang="en-US">
                <a:solidFill>
                  <a:srgbClr val="000000"/>
                </a:solidFill>
              </a:rPr>
              <a:t> or Declaration of purpose - </a:t>
            </a:r>
            <a:r>
              <a:rPr lang="en-US" altLang="en-US" b="1">
                <a:solidFill>
                  <a:srgbClr val="000000"/>
                </a:solidFill>
              </a:rPr>
              <a:t>Will</a:t>
            </a:r>
            <a:endParaRPr lang="en-US" altLang="en-US">
              <a:solidFill>
                <a:srgbClr val="000000"/>
              </a:solidFill>
            </a:endParaRPr>
          </a:p>
          <a:p>
            <a:pPr marL="908050" lvl="1">
              <a:lnSpc>
                <a:spcPct val="90000"/>
              </a:lnSpc>
            </a:pPr>
            <a:r>
              <a:rPr lang="en-US" altLang="en-US" i="1">
                <a:solidFill>
                  <a:srgbClr val="000000"/>
                </a:solidFill>
              </a:rPr>
              <a:t>Goals</a:t>
            </a:r>
            <a:r>
              <a:rPr lang="en-US" altLang="en-US">
                <a:solidFill>
                  <a:srgbClr val="000000"/>
                </a:solidFill>
              </a:rPr>
              <a:t> are non-mandatory provisions - </a:t>
            </a:r>
            <a:r>
              <a:rPr lang="en-US" altLang="en-US" b="1">
                <a:solidFill>
                  <a:srgbClr val="000000"/>
                </a:solidFill>
              </a:rPr>
              <a:t>Should</a:t>
            </a:r>
            <a:endParaRPr lang="en-US" altLang="en-US">
              <a:solidFill>
                <a:srgbClr val="000000"/>
              </a:solidFill>
            </a:endParaRPr>
          </a:p>
          <a:p>
            <a:pPr marL="908050" lvl="1">
              <a:lnSpc>
                <a:spcPct val="90000"/>
              </a:lnSpc>
            </a:pPr>
            <a:endParaRPr lang="en-US" altLang="en-US">
              <a:solidFill>
                <a:srgbClr val="000000"/>
              </a:solidFill>
            </a:endParaRPr>
          </a:p>
          <a:p>
            <a:pPr marL="908050" lvl="1">
              <a:lnSpc>
                <a:spcPct val="90000"/>
              </a:lnSpc>
            </a:pPr>
            <a:r>
              <a:rPr lang="en-US" altLang="en-US">
                <a:solidFill>
                  <a:srgbClr val="000000"/>
                </a:solidFill>
              </a:rPr>
              <a:t>Do NOT use “Must”</a:t>
            </a:r>
          </a:p>
        </p:txBody>
      </p:sp>
      <p:sp>
        <p:nvSpPr>
          <p:cNvPr id="2" name="Date Placeholder 1">
            <a:extLst>
              <a:ext uri="{FF2B5EF4-FFF2-40B4-BE49-F238E27FC236}">
                <a16:creationId xmlns:a16="http://schemas.microsoft.com/office/drawing/2014/main" id="{AF526F7E-82C2-4675-A0EB-53EC72C9E4EF}"/>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a:extLst>
              <a:ext uri="{FF2B5EF4-FFF2-40B4-BE49-F238E27FC236}">
                <a16:creationId xmlns:a16="http://schemas.microsoft.com/office/drawing/2014/main" id="{9C50DD0A-9E26-4037-A4FC-06FC75CE71BA}"/>
              </a:ext>
            </a:extLst>
          </p:cNvPr>
          <p:cNvSpPr>
            <a:spLocks noGrp="1" noChangeArrowheads="1"/>
          </p:cNvSpPr>
          <p:nvPr>
            <p:ph type="title"/>
          </p:nvPr>
        </p:nvSpPr>
        <p:spPr>
          <a:xfrm>
            <a:off x="571500" y="119063"/>
            <a:ext cx="8051800" cy="609600"/>
          </a:xfrm>
        </p:spPr>
        <p:txBody>
          <a:bodyPr/>
          <a:lstStyle/>
          <a:p>
            <a:pPr>
              <a:lnSpc>
                <a:spcPct val="90000"/>
              </a:lnSpc>
            </a:pPr>
            <a:r>
              <a:rPr lang="en-US" altLang="en-US" sz="2800"/>
              <a:t>Goodness Checklist: Is this Requirement…</a:t>
            </a:r>
          </a:p>
        </p:txBody>
      </p:sp>
      <p:sp>
        <p:nvSpPr>
          <p:cNvPr id="1591299" name="Rectangle 3">
            <a:extLst>
              <a:ext uri="{FF2B5EF4-FFF2-40B4-BE49-F238E27FC236}">
                <a16:creationId xmlns:a16="http://schemas.microsoft.com/office/drawing/2014/main" id="{390F7B4A-6EC7-4598-B2BE-5715CC9652ED}"/>
              </a:ext>
            </a:extLst>
          </p:cNvPr>
          <p:cNvSpPr>
            <a:spLocks noGrp="1" noChangeArrowheads="1"/>
          </p:cNvSpPr>
          <p:nvPr>
            <p:ph type="body" idx="1"/>
          </p:nvPr>
        </p:nvSpPr>
        <p:spPr>
          <a:xfrm>
            <a:off x="823913" y="860425"/>
            <a:ext cx="7616825" cy="5743575"/>
          </a:xfrm>
        </p:spPr>
        <p:txBody>
          <a:bodyPr/>
          <a:lstStyle/>
          <a:p>
            <a:pPr marL="508000" indent="-508000">
              <a:lnSpc>
                <a:spcPct val="90000"/>
              </a:lnSpc>
            </a:pPr>
            <a:r>
              <a:rPr lang="en-US" altLang="en-US" sz="1800">
                <a:solidFill>
                  <a:srgbClr val="000000"/>
                </a:solidFill>
              </a:rPr>
              <a:t>Free of ambiguous terms?</a:t>
            </a:r>
          </a:p>
          <a:p>
            <a:pPr marL="908050" lvl="1">
              <a:lnSpc>
                <a:spcPct val="90000"/>
              </a:lnSpc>
            </a:pPr>
            <a:r>
              <a:rPr lang="en-US" altLang="en-US" sz="1600">
                <a:solidFill>
                  <a:srgbClr val="000000"/>
                </a:solidFill>
              </a:rPr>
              <a:t>Examples: as appropriate, etc., and/or, support, but not limited to, be able to, be capable of</a:t>
            </a:r>
          </a:p>
          <a:p>
            <a:pPr marL="508000" indent="-508000">
              <a:lnSpc>
                <a:spcPct val="90000"/>
              </a:lnSpc>
            </a:pPr>
            <a:r>
              <a:rPr lang="en-US" altLang="en-US" sz="1800">
                <a:solidFill>
                  <a:srgbClr val="000000"/>
                </a:solidFill>
              </a:rPr>
              <a:t>Free of indefinite pronouns?</a:t>
            </a:r>
          </a:p>
          <a:p>
            <a:pPr marL="908050" lvl="1">
              <a:lnSpc>
                <a:spcPct val="90000"/>
              </a:lnSpc>
            </a:pPr>
            <a:r>
              <a:rPr lang="en-US" altLang="en-US" sz="1600">
                <a:solidFill>
                  <a:srgbClr val="000000"/>
                </a:solidFill>
              </a:rPr>
              <a:t>Examples: this, these </a:t>
            </a:r>
          </a:p>
          <a:p>
            <a:pPr marL="508000" indent="-508000">
              <a:lnSpc>
                <a:spcPct val="90000"/>
              </a:lnSpc>
            </a:pPr>
            <a:r>
              <a:rPr lang="en-US" altLang="en-US" sz="1800">
                <a:solidFill>
                  <a:srgbClr val="000000"/>
                </a:solidFill>
              </a:rPr>
              <a:t>Free of unverifiable terms?</a:t>
            </a:r>
            <a:endParaRPr lang="en-US" altLang="en-US" sz="1200">
              <a:solidFill>
                <a:srgbClr val="000000"/>
              </a:solidFill>
            </a:endParaRPr>
          </a:p>
          <a:p>
            <a:pPr marL="908050" lvl="1">
              <a:lnSpc>
                <a:spcPct val="90000"/>
              </a:lnSpc>
            </a:pPr>
            <a:r>
              <a:rPr lang="en-US" altLang="en-US" sz="1600" i="1">
                <a:solidFill>
                  <a:srgbClr val="000000"/>
                </a:solidFill>
              </a:rPr>
              <a:t>Examples: flexible, user-friendly, robust, light-weight, maximize, adequate, small, portable, easily - other “ly” words and other “ize” words</a:t>
            </a:r>
          </a:p>
          <a:p>
            <a:pPr marL="508000" indent="-508000">
              <a:lnSpc>
                <a:spcPct val="90000"/>
              </a:lnSpc>
            </a:pPr>
            <a:r>
              <a:rPr lang="en-US" altLang="en-US" sz="1800" i="1">
                <a:solidFill>
                  <a:srgbClr val="000000"/>
                </a:solidFill>
              </a:rPr>
              <a:t>Free of implementation?</a:t>
            </a:r>
          </a:p>
          <a:p>
            <a:pPr marL="908050" lvl="1">
              <a:lnSpc>
                <a:spcPct val="90000"/>
              </a:lnSpc>
            </a:pPr>
            <a:r>
              <a:rPr lang="en-US" altLang="en-US" sz="1600" i="1">
                <a:solidFill>
                  <a:srgbClr val="000000"/>
                </a:solidFill>
              </a:rPr>
              <a:t>Requirement should state WHAT is needed, NOT HOW to provide it, i.e., state the problem not the solution.</a:t>
            </a:r>
          </a:p>
          <a:p>
            <a:pPr marL="508000" indent="-508000">
              <a:lnSpc>
                <a:spcPct val="90000"/>
              </a:lnSpc>
            </a:pPr>
            <a:r>
              <a:rPr lang="en-US" altLang="en-US" sz="1800" i="1">
                <a:solidFill>
                  <a:srgbClr val="000000"/>
                </a:solidFill>
              </a:rPr>
              <a:t>Necessary?</a:t>
            </a:r>
          </a:p>
          <a:p>
            <a:pPr marL="908050" lvl="1">
              <a:lnSpc>
                <a:spcPct val="90000"/>
              </a:lnSpc>
            </a:pPr>
            <a:r>
              <a:rPr lang="en-US" altLang="en-US" sz="1600" i="1">
                <a:solidFill>
                  <a:srgbClr val="000000"/>
                </a:solidFill>
              </a:rPr>
              <a:t>Ask “Why do you need the requirement?”; the answer may lead you to the real requirement.</a:t>
            </a:r>
          </a:p>
          <a:p>
            <a:pPr marL="508000" indent="-508000">
              <a:lnSpc>
                <a:spcPct val="90000"/>
              </a:lnSpc>
            </a:pPr>
            <a:r>
              <a:rPr lang="en-US" altLang="en-US" sz="1800" i="1">
                <a:solidFill>
                  <a:srgbClr val="000000"/>
                </a:solidFill>
              </a:rPr>
              <a:t>Free of descriptions of operations?</a:t>
            </a:r>
          </a:p>
          <a:p>
            <a:pPr marL="908050" lvl="1">
              <a:lnSpc>
                <a:spcPct val="90000"/>
              </a:lnSpc>
            </a:pPr>
            <a:r>
              <a:rPr lang="en-US" altLang="en-US" sz="1600" i="1">
                <a:solidFill>
                  <a:srgbClr val="000000"/>
                </a:solidFill>
              </a:rPr>
              <a:t>To distinguish between operations and requirements, ask “Does the developer have control over this?” “Is this a need the product must satisfy or an activity involving the product?”</a:t>
            </a:r>
          </a:p>
          <a:p>
            <a:pPr marL="508000" indent="-508000">
              <a:lnSpc>
                <a:spcPct val="90000"/>
              </a:lnSpc>
            </a:pPr>
            <a:r>
              <a:rPr lang="en-US" altLang="en-US" sz="1800" i="1">
                <a:solidFill>
                  <a:srgbClr val="000000"/>
                </a:solidFill>
              </a:rPr>
              <a:t>Free of TBDs (To Be Determined)? </a:t>
            </a:r>
          </a:p>
          <a:p>
            <a:pPr marL="908050" lvl="1">
              <a:lnSpc>
                <a:spcPct val="90000"/>
              </a:lnSpc>
            </a:pPr>
            <a:r>
              <a:rPr lang="en-US" altLang="en-US" sz="1600" i="1">
                <a:solidFill>
                  <a:srgbClr val="000000"/>
                </a:solidFill>
              </a:rPr>
              <a:t>Use a best estimate and a TBR (To Be Resolved) with rationale when possible.</a:t>
            </a:r>
          </a:p>
        </p:txBody>
      </p:sp>
      <p:sp>
        <p:nvSpPr>
          <p:cNvPr id="2" name="Date Placeholder 1">
            <a:extLst>
              <a:ext uri="{FF2B5EF4-FFF2-40B4-BE49-F238E27FC236}">
                <a16:creationId xmlns:a16="http://schemas.microsoft.com/office/drawing/2014/main" id="{DD61C209-25ED-4202-8118-221AE61AEA4A}"/>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a:extLst>
              <a:ext uri="{FF2B5EF4-FFF2-40B4-BE49-F238E27FC236}">
                <a16:creationId xmlns:a16="http://schemas.microsoft.com/office/drawing/2014/main" id="{50E4E373-FFC6-4880-8055-E290AB07E7F5}"/>
              </a:ext>
            </a:extLst>
          </p:cNvPr>
          <p:cNvSpPr>
            <a:spLocks noGrp="1" noChangeArrowheads="1"/>
          </p:cNvSpPr>
          <p:nvPr>
            <p:ph type="title"/>
          </p:nvPr>
        </p:nvSpPr>
        <p:spPr>
          <a:xfrm>
            <a:off x="571500" y="119063"/>
            <a:ext cx="8051800" cy="609600"/>
          </a:xfrm>
        </p:spPr>
        <p:txBody>
          <a:bodyPr/>
          <a:lstStyle/>
          <a:p>
            <a:pPr>
              <a:lnSpc>
                <a:spcPct val="90000"/>
              </a:lnSpc>
            </a:pPr>
            <a:r>
              <a:rPr lang="en-US" altLang="en-US" sz="2800"/>
              <a:t>Example Requirements: Good or Bad?</a:t>
            </a:r>
          </a:p>
        </p:txBody>
      </p:sp>
      <p:sp>
        <p:nvSpPr>
          <p:cNvPr id="1593347" name="Rectangle 3">
            <a:extLst>
              <a:ext uri="{FF2B5EF4-FFF2-40B4-BE49-F238E27FC236}">
                <a16:creationId xmlns:a16="http://schemas.microsoft.com/office/drawing/2014/main" id="{546AD22E-6095-4B99-BF54-A4085DEB7921}"/>
              </a:ext>
            </a:extLst>
          </p:cNvPr>
          <p:cNvSpPr>
            <a:spLocks noGrp="1" noChangeArrowheads="1"/>
          </p:cNvSpPr>
          <p:nvPr>
            <p:ph type="body" idx="1"/>
          </p:nvPr>
        </p:nvSpPr>
        <p:spPr>
          <a:xfrm>
            <a:off x="371475" y="1206500"/>
            <a:ext cx="8578850" cy="5418138"/>
          </a:xfrm>
        </p:spPr>
        <p:txBody>
          <a:bodyPr/>
          <a:lstStyle/>
          <a:p>
            <a:pPr marL="508000" indent="-508000">
              <a:lnSpc>
                <a:spcPct val="90000"/>
              </a:lnSpc>
              <a:spcBef>
                <a:spcPct val="40000"/>
              </a:spcBef>
            </a:pPr>
            <a:r>
              <a:rPr lang="en-US" altLang="en-US" b="1">
                <a:solidFill>
                  <a:srgbClr val="000000"/>
                </a:solidFill>
              </a:rPr>
              <a:t>The aircraft shall have three engines (initial DC-3 requirement).</a:t>
            </a:r>
          </a:p>
          <a:p>
            <a:pPr marL="908050" lvl="1">
              <a:lnSpc>
                <a:spcPct val="90000"/>
              </a:lnSpc>
              <a:spcBef>
                <a:spcPct val="40000"/>
              </a:spcBef>
            </a:pPr>
            <a:r>
              <a:rPr lang="en-US" altLang="en-US" sz="2000"/>
              <a:t>The aircraft shall meet the operation requirements with a single engine out.</a:t>
            </a:r>
            <a:endParaRPr lang="en-US" altLang="en-US" sz="2000" b="1">
              <a:solidFill>
                <a:srgbClr val="000000"/>
              </a:solidFill>
            </a:endParaRPr>
          </a:p>
          <a:p>
            <a:pPr marL="508000" indent="-508000">
              <a:lnSpc>
                <a:spcPct val="90000"/>
              </a:lnSpc>
              <a:spcBef>
                <a:spcPct val="40000"/>
              </a:spcBef>
            </a:pPr>
            <a:r>
              <a:rPr lang="en-US" altLang="en-US" b="1">
                <a:solidFill>
                  <a:srgbClr val="000000"/>
                </a:solidFill>
              </a:rPr>
              <a:t>The lunar lander shall include an airlock.</a:t>
            </a:r>
          </a:p>
          <a:p>
            <a:pPr marL="908050" lvl="1">
              <a:lnSpc>
                <a:spcPct val="90000"/>
              </a:lnSpc>
              <a:spcBef>
                <a:spcPct val="40000"/>
              </a:spcBef>
            </a:pPr>
            <a:r>
              <a:rPr lang="en-US" altLang="en-US" sz="2000">
                <a:solidFill>
                  <a:srgbClr val="000000"/>
                </a:solidFill>
              </a:rPr>
              <a:t>The lunar lander shall provide the capability for crew to ingress/egress while maintaining pressurization.</a:t>
            </a:r>
          </a:p>
          <a:p>
            <a:pPr marL="508000" indent="-508000">
              <a:lnSpc>
                <a:spcPct val="90000"/>
              </a:lnSpc>
              <a:spcBef>
                <a:spcPct val="40000"/>
              </a:spcBef>
            </a:pPr>
            <a:r>
              <a:rPr lang="en-US" altLang="en-US" b="1">
                <a:solidFill>
                  <a:srgbClr val="000000"/>
                </a:solidFill>
              </a:rPr>
              <a:t>The crew shall have the capability to perform extra-vehicular activities (EVAs).</a:t>
            </a:r>
          </a:p>
          <a:p>
            <a:pPr marL="908050" lvl="1">
              <a:lnSpc>
                <a:spcPct val="90000"/>
              </a:lnSpc>
              <a:spcBef>
                <a:spcPct val="40000"/>
              </a:spcBef>
            </a:pPr>
            <a:r>
              <a:rPr lang="en-US" altLang="en-US" sz="2000"/>
              <a:t>The vehicle shall allow extra-vehicular activities during operations.</a:t>
            </a:r>
          </a:p>
          <a:p>
            <a:pPr marL="508000" indent="-508000">
              <a:lnSpc>
                <a:spcPct val="90000"/>
              </a:lnSpc>
              <a:spcBef>
                <a:spcPct val="40000"/>
              </a:spcBef>
            </a:pPr>
            <a:r>
              <a:rPr lang="en-US" altLang="en-US" b="1">
                <a:solidFill>
                  <a:srgbClr val="000000"/>
                </a:solidFill>
              </a:rPr>
              <a:t>The spacecraft shall maximize lifetime.</a:t>
            </a:r>
          </a:p>
          <a:p>
            <a:pPr marL="908050" lvl="1">
              <a:lnSpc>
                <a:spcPct val="90000"/>
              </a:lnSpc>
              <a:spcBef>
                <a:spcPct val="40000"/>
              </a:spcBef>
            </a:pPr>
            <a:r>
              <a:rPr lang="en-US" altLang="en-US" sz="2000"/>
              <a:t>The spacecraft shall have a lifetime of at least three years.</a:t>
            </a:r>
            <a:endParaRPr lang="en-US" altLang="en-US" sz="2000" b="1">
              <a:solidFill>
                <a:srgbClr val="000000"/>
              </a:solidFill>
            </a:endParaRPr>
          </a:p>
          <a:p>
            <a:pPr marL="508000" indent="-508000">
              <a:lnSpc>
                <a:spcPct val="90000"/>
              </a:lnSpc>
              <a:spcBef>
                <a:spcPct val="40000"/>
              </a:spcBef>
            </a:pPr>
            <a:r>
              <a:rPr lang="en-US" altLang="en-US" b="1">
                <a:solidFill>
                  <a:srgbClr val="000000"/>
                </a:solidFill>
              </a:rPr>
              <a:t>The software shall display data in a user-friendly fashion.</a:t>
            </a:r>
          </a:p>
          <a:p>
            <a:pPr marL="908050" lvl="1">
              <a:lnSpc>
                <a:spcPct val="90000"/>
              </a:lnSpc>
              <a:spcBef>
                <a:spcPct val="40000"/>
              </a:spcBef>
            </a:pPr>
            <a:r>
              <a:rPr lang="en-US" altLang="en-US" sz="2000"/>
              <a:t>The software shall display data as described in ICD 2345 Table 3.1.</a:t>
            </a:r>
          </a:p>
        </p:txBody>
      </p:sp>
      <p:sp>
        <p:nvSpPr>
          <p:cNvPr id="2" name="Date Placeholder 1">
            <a:extLst>
              <a:ext uri="{FF2B5EF4-FFF2-40B4-BE49-F238E27FC236}">
                <a16:creationId xmlns:a16="http://schemas.microsoft.com/office/drawing/2014/main" id="{B6F3296C-A7E0-4979-854C-4C27C75537C4}"/>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2">
            <a:extLst>
              <a:ext uri="{FF2B5EF4-FFF2-40B4-BE49-F238E27FC236}">
                <a16:creationId xmlns:a16="http://schemas.microsoft.com/office/drawing/2014/main" id="{6A04CE40-26CF-4653-A556-6FA9CCA8C7AD}"/>
              </a:ext>
            </a:extLst>
          </p:cNvPr>
          <p:cNvSpPr>
            <a:spLocks noGrp="1" noChangeArrowheads="1"/>
          </p:cNvSpPr>
          <p:nvPr>
            <p:ph type="title"/>
          </p:nvPr>
        </p:nvSpPr>
        <p:spPr>
          <a:xfrm>
            <a:off x="571500" y="119063"/>
            <a:ext cx="8051800" cy="609600"/>
          </a:xfrm>
        </p:spPr>
        <p:txBody>
          <a:bodyPr/>
          <a:lstStyle/>
          <a:p>
            <a:pPr>
              <a:lnSpc>
                <a:spcPct val="90000"/>
              </a:lnSpc>
            </a:pPr>
            <a:r>
              <a:rPr lang="en-US" altLang="en-US"/>
              <a:t>Rationale Captures the Motivation and </a:t>
            </a:r>
            <a:br>
              <a:rPr lang="en-US" altLang="en-US"/>
            </a:br>
            <a:r>
              <a:rPr lang="en-US" altLang="en-US"/>
              <a:t>Assumptions of a Requirement</a:t>
            </a:r>
          </a:p>
        </p:txBody>
      </p:sp>
      <p:sp>
        <p:nvSpPr>
          <p:cNvPr id="1595395" name="Rectangle 3">
            <a:extLst>
              <a:ext uri="{FF2B5EF4-FFF2-40B4-BE49-F238E27FC236}">
                <a16:creationId xmlns:a16="http://schemas.microsoft.com/office/drawing/2014/main" id="{32109BD1-8E55-4804-8CDB-ABE1F16F7657}"/>
              </a:ext>
            </a:extLst>
          </p:cNvPr>
          <p:cNvSpPr>
            <a:spLocks noGrp="1" noChangeArrowheads="1"/>
          </p:cNvSpPr>
          <p:nvPr>
            <p:ph type="body" idx="1"/>
          </p:nvPr>
        </p:nvSpPr>
        <p:spPr>
          <a:xfrm>
            <a:off x="815975" y="1092200"/>
            <a:ext cx="7715250" cy="5418138"/>
          </a:xfrm>
        </p:spPr>
        <p:txBody>
          <a:bodyPr/>
          <a:lstStyle/>
          <a:p>
            <a:pPr marL="508000" indent="-508000">
              <a:lnSpc>
                <a:spcPct val="90000"/>
              </a:lnSpc>
              <a:buFont typeface="Symbol" panose="05050102010706020507" pitchFamily="18" charset="2"/>
              <a:buNone/>
            </a:pPr>
            <a:r>
              <a:rPr lang="en-US" altLang="en-US" sz="2400" b="1">
                <a:solidFill>
                  <a:srgbClr val="000000"/>
                </a:solidFill>
              </a:rPr>
              <a:t>The rationale of each requirement defines</a:t>
            </a:r>
          </a:p>
          <a:p>
            <a:pPr marL="908050" lvl="1">
              <a:lnSpc>
                <a:spcPct val="90000"/>
              </a:lnSpc>
            </a:pPr>
            <a:r>
              <a:rPr lang="en-US" altLang="en-US" sz="2000">
                <a:solidFill>
                  <a:srgbClr val="000000"/>
                </a:solidFill>
              </a:rPr>
              <a:t>Why a requirement is </a:t>
            </a:r>
            <a:r>
              <a:rPr lang="en-US" altLang="en-US" sz="2000" u="sng">
                <a:solidFill>
                  <a:srgbClr val="000000"/>
                </a:solidFill>
              </a:rPr>
              <a:t>needed</a:t>
            </a:r>
            <a:endParaRPr lang="en-US" altLang="en-US" sz="2000">
              <a:solidFill>
                <a:srgbClr val="000000"/>
              </a:solidFill>
            </a:endParaRPr>
          </a:p>
          <a:p>
            <a:pPr marL="908050" lvl="1">
              <a:lnSpc>
                <a:spcPct val="90000"/>
              </a:lnSpc>
            </a:pPr>
            <a:r>
              <a:rPr lang="en-US" altLang="en-US" sz="2000">
                <a:solidFill>
                  <a:srgbClr val="000000"/>
                </a:solidFill>
              </a:rPr>
              <a:t>What </a:t>
            </a:r>
            <a:r>
              <a:rPr lang="en-US" altLang="en-US" sz="2000" u="sng">
                <a:solidFill>
                  <a:srgbClr val="000000"/>
                </a:solidFill>
              </a:rPr>
              <a:t>assumptions</a:t>
            </a:r>
            <a:r>
              <a:rPr lang="en-US" altLang="en-US" sz="2000">
                <a:solidFill>
                  <a:srgbClr val="000000"/>
                </a:solidFill>
              </a:rPr>
              <a:t> were made</a:t>
            </a:r>
          </a:p>
          <a:p>
            <a:pPr marL="908050" lvl="1">
              <a:lnSpc>
                <a:spcPct val="90000"/>
              </a:lnSpc>
            </a:pPr>
            <a:r>
              <a:rPr lang="en-US" altLang="en-US" sz="2000">
                <a:solidFill>
                  <a:srgbClr val="000000"/>
                </a:solidFill>
              </a:rPr>
              <a:t>What </a:t>
            </a:r>
            <a:r>
              <a:rPr lang="en-US" altLang="en-US" sz="2000" u="sng">
                <a:solidFill>
                  <a:srgbClr val="000000"/>
                </a:solidFill>
              </a:rPr>
              <a:t>design</a:t>
            </a:r>
            <a:r>
              <a:rPr lang="en-US" altLang="en-US" sz="2000">
                <a:solidFill>
                  <a:srgbClr val="000000"/>
                </a:solidFill>
              </a:rPr>
              <a:t> effort drove the requirement</a:t>
            </a:r>
          </a:p>
          <a:p>
            <a:pPr marL="908050" lvl="1">
              <a:lnSpc>
                <a:spcPct val="90000"/>
              </a:lnSpc>
            </a:pPr>
            <a:r>
              <a:rPr lang="en-US" altLang="en-US" sz="2000">
                <a:solidFill>
                  <a:srgbClr val="000000"/>
                </a:solidFill>
              </a:rPr>
              <a:t>Other data that will be needed to </a:t>
            </a:r>
            <a:r>
              <a:rPr lang="en-US" altLang="en-US" sz="2000" u="sng">
                <a:solidFill>
                  <a:srgbClr val="000000"/>
                </a:solidFill>
              </a:rPr>
              <a:t>maintain</a:t>
            </a:r>
            <a:r>
              <a:rPr lang="en-US" altLang="en-US" sz="2000">
                <a:solidFill>
                  <a:srgbClr val="000000"/>
                </a:solidFill>
              </a:rPr>
              <a:t> the requirement over time</a:t>
            </a:r>
          </a:p>
          <a:p>
            <a:pPr marL="508000" indent="-508000">
              <a:lnSpc>
                <a:spcPct val="90000"/>
              </a:lnSpc>
              <a:buFont typeface="Symbol" panose="05050102010706020507" pitchFamily="18" charset="2"/>
              <a:buNone/>
            </a:pPr>
            <a:endParaRPr lang="en-US" altLang="en-US" sz="2400">
              <a:solidFill>
                <a:srgbClr val="000000"/>
              </a:solidFill>
            </a:endParaRPr>
          </a:p>
          <a:p>
            <a:pPr marL="508000" indent="-508000">
              <a:lnSpc>
                <a:spcPct val="90000"/>
              </a:lnSpc>
              <a:buFont typeface="Symbol" panose="05050102010706020507" pitchFamily="18" charset="2"/>
              <a:buNone/>
            </a:pPr>
            <a:r>
              <a:rPr lang="en-US" altLang="en-US" sz="2400">
                <a:solidFill>
                  <a:srgbClr val="000000"/>
                </a:solidFill>
              </a:rPr>
              <a:t>Example</a:t>
            </a:r>
          </a:p>
          <a:p>
            <a:pPr marL="508000" indent="-508000">
              <a:lnSpc>
                <a:spcPct val="90000"/>
              </a:lnSpc>
              <a:buFont typeface="Times" panose="02020603050405020304" pitchFamily="18" charset="0"/>
              <a:buChar char="•"/>
            </a:pPr>
            <a:r>
              <a:rPr lang="en-US" altLang="en-US" sz="2400" u="sng">
                <a:solidFill>
                  <a:srgbClr val="000000"/>
                </a:solidFill>
              </a:rPr>
              <a:t>Requirement</a:t>
            </a:r>
            <a:r>
              <a:rPr lang="en-US" altLang="en-US" sz="2400">
                <a:solidFill>
                  <a:srgbClr val="000000"/>
                </a:solidFill>
              </a:rPr>
              <a:t>: “The truck shall have a height of no more than 14 feet.”</a:t>
            </a:r>
          </a:p>
          <a:p>
            <a:pPr marL="508000" indent="-508000">
              <a:lnSpc>
                <a:spcPct val="90000"/>
              </a:lnSpc>
              <a:buFont typeface="Times" panose="02020603050405020304" pitchFamily="18" charset="0"/>
              <a:buChar char="•"/>
            </a:pPr>
            <a:r>
              <a:rPr lang="en-US" altLang="en-US" sz="2400" u="sng">
                <a:solidFill>
                  <a:srgbClr val="000000"/>
                </a:solidFill>
              </a:rPr>
              <a:t>Rationale</a:t>
            </a:r>
            <a:r>
              <a:rPr lang="en-US" altLang="en-US" sz="2400">
                <a:solidFill>
                  <a:srgbClr val="000000"/>
                </a:solidFill>
              </a:rPr>
              <a:t>: 99% of all US interstate highway overpasses have a 14 foot or greater clearance. (Assumptions: The truck will be used primarily on US interstate highways for long-haul freight in the US.)</a:t>
            </a:r>
          </a:p>
        </p:txBody>
      </p:sp>
      <p:sp>
        <p:nvSpPr>
          <p:cNvPr id="2" name="Date Placeholder 1">
            <a:extLst>
              <a:ext uri="{FF2B5EF4-FFF2-40B4-BE49-F238E27FC236}">
                <a16:creationId xmlns:a16="http://schemas.microsoft.com/office/drawing/2014/main" id="{413E0B28-81C8-4204-A3C4-4DAA4AFBA8AE}"/>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a:extLst>
              <a:ext uri="{FF2B5EF4-FFF2-40B4-BE49-F238E27FC236}">
                <a16:creationId xmlns:a16="http://schemas.microsoft.com/office/drawing/2014/main" id="{A3431495-2B3C-4DE1-A671-1A7353858A30}"/>
              </a:ext>
            </a:extLst>
          </p:cNvPr>
          <p:cNvSpPr>
            <a:spLocks noGrp="1" noChangeArrowheads="1"/>
          </p:cNvSpPr>
          <p:nvPr>
            <p:ph type="title"/>
          </p:nvPr>
        </p:nvSpPr>
        <p:spPr>
          <a:xfrm>
            <a:off x="571500" y="119063"/>
            <a:ext cx="8051800" cy="609600"/>
          </a:xfrm>
        </p:spPr>
        <p:txBody>
          <a:bodyPr/>
          <a:lstStyle/>
          <a:p>
            <a:pPr>
              <a:lnSpc>
                <a:spcPct val="90000"/>
              </a:lnSpc>
            </a:pPr>
            <a:r>
              <a:rPr lang="en-US" altLang="en-US" sz="2800"/>
              <a:t>Space Example Requirement &amp; Rationale</a:t>
            </a:r>
          </a:p>
        </p:txBody>
      </p:sp>
      <p:sp>
        <p:nvSpPr>
          <p:cNvPr id="1597443" name="Rectangle 3">
            <a:extLst>
              <a:ext uri="{FF2B5EF4-FFF2-40B4-BE49-F238E27FC236}">
                <a16:creationId xmlns:a16="http://schemas.microsoft.com/office/drawing/2014/main" id="{F560A26A-2DF2-4159-9D76-DE0C117059FD}"/>
              </a:ext>
            </a:extLst>
          </p:cNvPr>
          <p:cNvSpPr>
            <a:spLocks noGrp="1" noChangeArrowheads="1"/>
          </p:cNvSpPr>
          <p:nvPr>
            <p:ph type="body" idx="1"/>
          </p:nvPr>
        </p:nvSpPr>
        <p:spPr>
          <a:xfrm>
            <a:off x="396875" y="1038225"/>
            <a:ext cx="8451850" cy="5445125"/>
          </a:xfrm>
        </p:spPr>
        <p:txBody>
          <a:bodyPr/>
          <a:lstStyle/>
          <a:p>
            <a:pPr marL="508000" indent="-508000">
              <a:lnSpc>
                <a:spcPct val="90000"/>
              </a:lnSpc>
              <a:buFont typeface="Times" panose="02020603050405020304" pitchFamily="18" charset="0"/>
              <a:buChar char="•"/>
            </a:pPr>
            <a:r>
              <a:rPr lang="en-US" altLang="en-US" sz="2400" u="sng">
                <a:solidFill>
                  <a:srgbClr val="000000"/>
                </a:solidFill>
              </a:rPr>
              <a:t>Requirement</a:t>
            </a:r>
            <a:r>
              <a:rPr lang="en-US" altLang="en-US" sz="2400">
                <a:solidFill>
                  <a:srgbClr val="000000"/>
                </a:solidFill>
              </a:rPr>
              <a:t>: “The Constellation Architecture shall provide communication and tracking services prior to launch, during all mission phases, through recovery.”</a:t>
            </a:r>
          </a:p>
          <a:p>
            <a:pPr marL="508000" indent="-508000">
              <a:spcBef>
                <a:spcPct val="60000"/>
              </a:spcBef>
              <a:buFont typeface="Times" panose="02020603050405020304" pitchFamily="18" charset="0"/>
              <a:buChar char="•"/>
            </a:pPr>
            <a:r>
              <a:rPr lang="en-US" altLang="en-US" sz="2400" u="sng">
                <a:solidFill>
                  <a:srgbClr val="000000"/>
                </a:solidFill>
              </a:rPr>
              <a:t>Rationale</a:t>
            </a:r>
            <a:r>
              <a:rPr lang="en-US" altLang="en-US" sz="2400">
                <a:solidFill>
                  <a:srgbClr val="000000"/>
                </a:solidFill>
              </a:rPr>
              <a:t>: </a:t>
            </a:r>
            <a:r>
              <a:rPr lang="en-US" altLang="en-US">
                <a:solidFill>
                  <a:srgbClr val="000000"/>
                </a:solidFill>
              </a:rPr>
              <a:t>Communication and tracking services must be provided to elements during all mission phases. Ground based assets can provide this capability to elements when in direct line-of-sight with Earth. The Space Network can support launch, operations in LEO, re-entry and landing. Earth-based comm. and tracking services cannot, however, support the lunar landing, lunar ascent, or lunar surface operations if they are at polar locations or on the far side of the Moon. Another infrastructure element, such as a lunar relay, must be provided to support communications and tracking to elements during operations on the lunar far side or at the poles.</a:t>
            </a:r>
          </a:p>
          <a:p>
            <a:pPr marL="908050" lvl="1"/>
            <a:r>
              <a:rPr lang="en-US" altLang="en-US">
                <a:solidFill>
                  <a:srgbClr val="000000"/>
                </a:solidFill>
              </a:rPr>
              <a:t>This requirement does not imply continuous coverage.</a:t>
            </a:r>
          </a:p>
          <a:p>
            <a:pPr marL="908050" lvl="1"/>
            <a:r>
              <a:rPr lang="en-US" altLang="en-US">
                <a:solidFill>
                  <a:srgbClr val="000000"/>
                </a:solidFill>
              </a:rPr>
              <a:t>Lower level requirements will specify continuity and type of coverage.</a:t>
            </a:r>
          </a:p>
        </p:txBody>
      </p:sp>
      <p:sp>
        <p:nvSpPr>
          <p:cNvPr id="2" name="Date Placeholder 1">
            <a:extLst>
              <a:ext uri="{FF2B5EF4-FFF2-40B4-BE49-F238E27FC236}">
                <a16:creationId xmlns:a16="http://schemas.microsoft.com/office/drawing/2014/main" id="{FB81865F-FA04-4BFB-AE37-737F3F3B1BEE}"/>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3356</Words>
  <Application>Microsoft Office PowerPoint</Application>
  <PresentationFormat>On-screen Show (4:3)</PresentationFormat>
  <Paragraphs>382</Paragraphs>
  <Slides>24</Slides>
  <Notes>24</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24</vt:i4>
      </vt:variant>
    </vt:vector>
  </HeadingPairs>
  <TitlesOfParts>
    <vt:vector size="37" baseType="lpstr">
      <vt:lpstr>Arial</vt:lpstr>
      <vt:lpstr>Calibri</vt:lpstr>
      <vt:lpstr>Calibri Light</vt:lpstr>
      <vt:lpstr>Lucida Grande</vt:lpstr>
      <vt:lpstr>Monaco</vt:lpstr>
      <vt:lpstr>Symbol</vt:lpstr>
      <vt:lpstr>Times</vt:lpstr>
      <vt:lpstr>Times New Roman</vt:lpstr>
      <vt:lpstr>Wingdings</vt:lpstr>
      <vt:lpstr>Office Theme</vt:lpstr>
      <vt:lpstr>Default Design</vt:lpstr>
      <vt:lpstr>Document</vt:lpstr>
      <vt:lpstr>Worksheet</vt:lpstr>
      <vt:lpstr> </vt:lpstr>
      <vt:lpstr>Module Purpose: Writing Requirements</vt:lpstr>
      <vt:lpstr>Good Requirements Are SMART</vt:lpstr>
      <vt:lpstr>Rules for Writing Good Requirements</vt:lpstr>
      <vt:lpstr>More Rules for Writing Good Requirements</vt:lpstr>
      <vt:lpstr>Goodness Checklist: Is this Requirement…</vt:lpstr>
      <vt:lpstr>Example Requirements: Good or Bad?</vt:lpstr>
      <vt:lpstr>Rationale Captures the Motivation and  Assumptions of a Requirement</vt:lpstr>
      <vt:lpstr>Space Example Requirement &amp; Rationale</vt:lpstr>
      <vt:lpstr>Early Consideration of Requirement  Verification Helps Avoid Costly Problems</vt:lpstr>
      <vt:lpstr>Preliminary Verification Plans Help Eliminate Impossible or Impractical Situations</vt:lpstr>
      <vt:lpstr>Templates Help Capture Verification Technique, Rationale, Significance and Traceability</vt:lpstr>
      <vt:lpstr>Requirements Validation</vt:lpstr>
      <vt:lpstr>Resolve TBDs and TBRs Early  in the Project Life Cycle</vt:lpstr>
      <vt:lpstr>Overall Constellation Program  System Requirements Review (SRR) Schedule</vt:lpstr>
      <vt:lpstr>Constellation Program Status (spring ‘07) (Closure of SRR)</vt:lpstr>
      <vt:lpstr>User Participation and  Communication are Key</vt:lpstr>
      <vt:lpstr>Pause and Learn Opportunity</vt:lpstr>
      <vt:lpstr>Module Summary: Writing Requirements</vt:lpstr>
      <vt:lpstr>Backup Slides for Requirements — Writing Module</vt:lpstr>
      <vt:lpstr>Work With the Customer to Distinguish Between ‘Desirements’ and Requirements</vt:lpstr>
      <vt:lpstr>Requirements Validation</vt:lpstr>
      <vt:lpstr>Automated Tools</vt:lpstr>
      <vt:lpstr>Requirements Verification  and Requirements Validation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Aaron P Ryan</dc:creator>
  <cp:lastModifiedBy>Aaron P Ryan</cp:lastModifiedBy>
  <cp:revision>1</cp:revision>
  <dcterms:created xsi:type="dcterms:W3CDTF">2022-01-25T19:43:49Z</dcterms:created>
  <dcterms:modified xsi:type="dcterms:W3CDTF">2022-01-25T19:45:49Z</dcterms:modified>
</cp:coreProperties>
</file>