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1" r:id="rId5"/>
    <p:sldId id="268" r:id="rId6"/>
    <p:sldId id="274" r:id="rId7"/>
    <p:sldId id="269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9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30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BED81-3DE6-46CC-A871-F24B4BBC21F3}" v="1" dt="2020-08-20T22:23:22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64" autoAdjust="0"/>
  </p:normalViewPr>
  <p:slideViewPr>
    <p:cSldViewPr>
      <p:cViewPr varScale="1">
        <p:scale>
          <a:sx n="102" d="100"/>
          <a:sy n="102" d="100"/>
        </p:scale>
        <p:origin x="10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F4030A-9DBF-494B-94A2-78FC77245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03D4-7C6E-4E0D-B1A3-602CB06DC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42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D35DE-6844-42B3-9141-5648B373D6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85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C12E5-2A74-4DD5-8614-6E027F96C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72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F205-5BEC-423B-A0A4-F922EEADA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32F50-4C67-43EC-9E8D-F52C7CD87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30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55F8D-EB9F-40D3-9C59-FFEB94896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01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DD59B-173D-454B-B270-C48BED220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8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C2E0A-8FCF-44A3-B595-629B36FCE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86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10F42-E486-45C1-B8B3-CF22A03DDC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8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8524F-C8CF-438C-B18D-E8BB0323D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00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CC9A-BE4C-4DE1-8B9A-249C87650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75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C0C6-C494-4768-9649-6E49C7A33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78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4490" y="190500"/>
            <a:ext cx="627502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F4736AD-0675-4162-AACE-031D84A06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88AFDF5C-2499-4042-AC26-D47FF19F4C1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15" cy="13716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6DE32D4-518C-464D-B0D9-20C6E3D6EBB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20" y="0"/>
            <a:ext cx="1497380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Project Management, Lifecycle, and Documentation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F31A9E57-D64F-45C6-A34F-9AFD666C0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040C53C1-4B6E-41D9-9ADD-82838F83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99E6E1AF-5B69-4163-9BCA-7546564E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0A8793C-9240-4AAB-881B-8D9AF4C8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703D4-7C6E-4E0D-B1A3-602CB06DCEB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Development Phase – 1 of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4722812" cy="41148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Test concepts by prototyping</a:t>
            </a:r>
          </a:p>
          <a:p>
            <a:pPr lvl="1"/>
            <a:r>
              <a:rPr lang="en-US" altLang="en-US" dirty="0"/>
              <a:t>Not building flight hardware</a:t>
            </a:r>
          </a:p>
          <a:p>
            <a:pPr lvl="1"/>
            <a:r>
              <a:rPr lang="en-US" altLang="en-US" dirty="0"/>
              <a:t>Used to gain information necessary to refine or finalize a design </a:t>
            </a:r>
          </a:p>
          <a:p>
            <a:pPr lvl="1"/>
            <a:r>
              <a:rPr lang="en-US" altLang="en-US" dirty="0"/>
              <a:t>Applies to structure, electronics, sensors and software</a:t>
            </a:r>
          </a:p>
          <a:p>
            <a:r>
              <a:rPr lang="en-US" altLang="en-US" dirty="0"/>
              <a:t>Finalize hardware &amp; software design</a:t>
            </a:r>
          </a:p>
          <a:p>
            <a:pPr lvl="1"/>
            <a:r>
              <a:rPr lang="en-US" altLang="en-US" dirty="0"/>
              <a:t>Complete system design</a:t>
            </a:r>
          </a:p>
          <a:p>
            <a:pPr lvl="1"/>
            <a:r>
              <a:rPr lang="en-US" altLang="en-US" dirty="0"/>
              <a:t>Define interfaces and develop appropriate Interface Control Documents (ICD)</a:t>
            </a:r>
          </a:p>
          <a:p>
            <a:pPr lvl="1"/>
            <a:r>
              <a:rPr lang="en-US" altLang="en-US" dirty="0"/>
              <a:t>Complete detailed design</a:t>
            </a:r>
          </a:p>
        </p:txBody>
      </p: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704661" y="1368425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/>
              <a:t>Detailed in-depth study when all design components are finalized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F0E892F-9F74-41BC-B07E-9E73CF1A54DA}"/>
              </a:ext>
            </a:extLst>
          </p:cNvPr>
          <p:cNvGrpSpPr/>
          <p:nvPr/>
        </p:nvGrpSpPr>
        <p:grpSpPr>
          <a:xfrm>
            <a:off x="6323012" y="1985255"/>
            <a:ext cx="1385888" cy="3851275"/>
            <a:chOff x="6858000" y="2016125"/>
            <a:chExt cx="1385888" cy="3851275"/>
          </a:xfrm>
        </p:grpSpPr>
        <p:sp>
          <p:nvSpPr>
            <p:cNvPr id="46" name="Text Box 5">
              <a:extLst>
                <a:ext uri="{FF2B5EF4-FFF2-40B4-BE49-F238E27FC236}">
                  <a16:creationId xmlns:a16="http://schemas.microsoft.com/office/drawing/2014/main" id="{CF2B842F-C868-464D-96F8-434195265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2016125"/>
              <a:ext cx="1371600" cy="4826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/>
                <a:t>Design</a:t>
              </a:r>
            </a:p>
          </p:txBody>
        </p:sp>
        <p:sp>
          <p:nvSpPr>
            <p:cNvPr id="47" name="Text Box 6">
              <a:extLst>
                <a:ext uri="{FF2B5EF4-FFF2-40B4-BE49-F238E27FC236}">
                  <a16:creationId xmlns:a16="http://schemas.microsoft.com/office/drawing/2014/main" id="{2FE78AD2-9AF3-4292-8815-AB08CE86A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3082925"/>
              <a:ext cx="1371600" cy="42227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/>
                <a:t>Prototype</a:t>
              </a:r>
            </a:p>
          </p:txBody>
        </p:sp>
        <p:sp>
          <p:nvSpPr>
            <p:cNvPr id="48" name="Text Box 7">
              <a:extLst>
                <a:ext uri="{FF2B5EF4-FFF2-40B4-BE49-F238E27FC236}">
                  <a16:creationId xmlns:a16="http://schemas.microsoft.com/office/drawing/2014/main" id="{F28DCFCF-2DB9-4AAE-A97F-25D9905AA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149725"/>
              <a:ext cx="1371600" cy="42227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Test</a:t>
              </a:r>
            </a:p>
          </p:txBody>
        </p:sp>
        <p:cxnSp>
          <p:nvCxnSpPr>
            <p:cNvPr id="49" name="AutoShape 8">
              <a:extLst>
                <a:ext uri="{FF2B5EF4-FFF2-40B4-BE49-F238E27FC236}">
                  <a16:creationId xmlns:a16="http://schemas.microsoft.com/office/drawing/2014/main" id="{B0B5F939-90F0-4A90-B7AD-6F32DC2416EE}"/>
                </a:ext>
              </a:extLst>
            </p:cNvPr>
            <p:cNvCxnSpPr>
              <a:cxnSpLocks noChangeShapeType="1"/>
              <a:stCxn id="48" idx="3"/>
              <a:endCxn id="46" idx="3"/>
            </p:cNvCxnSpPr>
            <p:nvPr/>
          </p:nvCxnSpPr>
          <p:spPr bwMode="auto">
            <a:xfrm flipV="1">
              <a:off x="8242300" y="2257425"/>
              <a:ext cx="1588" cy="2103438"/>
            </a:xfrm>
            <a:prstGeom prst="bentConnector3">
              <a:avLst>
                <a:gd name="adj1" fmla="val 3020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9">
              <a:extLst>
                <a:ext uri="{FF2B5EF4-FFF2-40B4-BE49-F238E27FC236}">
                  <a16:creationId xmlns:a16="http://schemas.microsoft.com/office/drawing/2014/main" id="{DAB2C3D6-40E9-46E7-89DA-C78C3B676317}"/>
                </a:ext>
              </a:extLst>
            </p:cNvPr>
            <p:cNvCxnSpPr>
              <a:cxnSpLocks noChangeShapeType="1"/>
              <a:stCxn id="46" idx="2"/>
              <a:endCxn id="47" idx="0"/>
            </p:cNvCxnSpPr>
            <p:nvPr/>
          </p:nvCxnSpPr>
          <p:spPr bwMode="auto">
            <a:xfrm>
              <a:off x="7543800" y="2511425"/>
              <a:ext cx="0" cy="558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10">
              <a:extLst>
                <a:ext uri="{FF2B5EF4-FFF2-40B4-BE49-F238E27FC236}">
                  <a16:creationId xmlns:a16="http://schemas.microsoft.com/office/drawing/2014/main" id="{F71366B0-9A39-41C4-A1EC-4D7329414BA0}"/>
                </a:ext>
              </a:extLst>
            </p:cNvPr>
            <p:cNvCxnSpPr>
              <a:cxnSpLocks noChangeShapeType="1"/>
              <a:stCxn id="47" idx="2"/>
              <a:endCxn id="48" idx="0"/>
            </p:cNvCxnSpPr>
            <p:nvPr/>
          </p:nvCxnSpPr>
          <p:spPr bwMode="auto">
            <a:xfrm>
              <a:off x="7543800" y="3517900"/>
              <a:ext cx="0" cy="619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Text Box 11">
              <a:extLst>
                <a:ext uri="{FF2B5EF4-FFF2-40B4-BE49-F238E27FC236}">
                  <a16:creationId xmlns:a16="http://schemas.microsoft.com/office/drawing/2014/main" id="{FE122AEF-1DDC-4D47-9238-34154955B6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5140325"/>
              <a:ext cx="1371600" cy="727075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Complete Design</a:t>
              </a:r>
            </a:p>
          </p:txBody>
        </p:sp>
        <p:cxnSp>
          <p:nvCxnSpPr>
            <p:cNvPr id="53" name="AutoShape 12">
              <a:extLst>
                <a:ext uri="{FF2B5EF4-FFF2-40B4-BE49-F238E27FC236}">
                  <a16:creationId xmlns:a16="http://schemas.microsoft.com/office/drawing/2014/main" id="{AC51B7C6-0F45-4787-8766-75481FA9EA11}"/>
                </a:ext>
              </a:extLst>
            </p:cNvPr>
            <p:cNvCxnSpPr>
              <a:cxnSpLocks noChangeShapeType="1"/>
              <a:stCxn id="48" idx="2"/>
              <a:endCxn id="52" idx="0"/>
            </p:cNvCxnSpPr>
            <p:nvPr/>
          </p:nvCxnSpPr>
          <p:spPr bwMode="auto">
            <a:xfrm>
              <a:off x="7543800" y="4584700"/>
              <a:ext cx="0" cy="5429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230071A5-D306-4F6F-AB27-35161AC3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4104B259-ED28-473D-A0C6-AADD5F1A0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A4DF615-831D-480C-AC2E-286BB89E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D59B-173D-454B-B270-C48BED2209C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Development Phase – 2 of 2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Purchase long lead items (identified at PDR)</a:t>
            </a:r>
          </a:p>
          <a:p>
            <a:r>
              <a:rPr lang="en-US" altLang="en-US" dirty="0"/>
              <a:t>Finalize plans for pre-flight phases</a:t>
            </a:r>
          </a:p>
          <a:p>
            <a:pPr lvl="1"/>
            <a:r>
              <a:rPr lang="en-US" altLang="en-US" dirty="0"/>
              <a:t>Fabrication, integration, calibration, and testing</a:t>
            </a:r>
          </a:p>
          <a:p>
            <a:pPr lvl="1"/>
            <a:r>
              <a:rPr lang="en-US" altLang="en-US" dirty="0"/>
              <a:t>Tasks, schedule, procedures, resource needs, costs</a:t>
            </a:r>
          </a:p>
          <a:p>
            <a:r>
              <a:rPr lang="en-US" altLang="en-US" dirty="0"/>
              <a:t>Update risk assessment &amp; management plan</a:t>
            </a:r>
          </a:p>
          <a:p>
            <a:pPr lvl="1"/>
            <a:r>
              <a:rPr lang="en-US" altLang="en-US" dirty="0"/>
              <a:t>Preliminary plan should already be in use for tracking and mitigating risks during development</a:t>
            </a:r>
          </a:p>
          <a:p>
            <a:r>
              <a:rPr lang="en-US" altLang="en-US" dirty="0"/>
              <a:t>Develop preliminary mission operations &amp; data analysis plan</a:t>
            </a:r>
          </a:p>
          <a:p>
            <a:r>
              <a:rPr lang="en-US" altLang="en-US" dirty="0"/>
              <a:t>Phase terminates with Critical Design Review (CDR)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07964E83-6B9C-4922-906B-6F3C7E66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26242A19-2578-4E2D-91CD-D560761F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3BCB101-F6B7-44EF-98DC-AE286FCC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The Fabrication Phase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5080000" y="1787525"/>
            <a:ext cx="3530600" cy="4003675"/>
            <a:chOff x="3064" y="672"/>
            <a:chExt cx="2224" cy="2522"/>
          </a:xfrm>
        </p:grpSpPr>
        <p:sp>
          <p:nvSpPr>
            <p:cNvPr id="14345" name="Text Box 4"/>
            <p:cNvSpPr txBox="1">
              <a:spLocks noChangeArrowheads="1"/>
            </p:cNvSpPr>
            <p:nvPr/>
          </p:nvSpPr>
          <p:spPr bwMode="auto">
            <a:xfrm>
              <a:off x="4320" y="672"/>
              <a:ext cx="864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Training</a:t>
              </a:r>
            </a:p>
          </p:txBody>
        </p:sp>
        <p:sp>
          <p:nvSpPr>
            <p:cNvPr id="14346" name="Text Box 5"/>
            <p:cNvSpPr txBox="1">
              <a:spLocks noChangeArrowheads="1"/>
            </p:cNvSpPr>
            <p:nvPr/>
          </p:nvSpPr>
          <p:spPr bwMode="auto">
            <a:xfrm>
              <a:off x="4320" y="2928"/>
              <a:ext cx="864" cy="26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Integration</a:t>
              </a:r>
            </a:p>
          </p:txBody>
        </p:sp>
        <p:sp>
          <p:nvSpPr>
            <p:cNvPr id="14347" name="Text Box 6"/>
            <p:cNvSpPr txBox="1">
              <a:spLocks noChangeArrowheads="1"/>
            </p:cNvSpPr>
            <p:nvPr/>
          </p:nvSpPr>
          <p:spPr bwMode="auto">
            <a:xfrm>
              <a:off x="4224" y="2352"/>
              <a:ext cx="1056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Thermal Test</a:t>
              </a:r>
            </a:p>
          </p:txBody>
        </p:sp>
        <p:sp>
          <p:nvSpPr>
            <p:cNvPr id="14348" name="Text Box 7"/>
            <p:cNvSpPr txBox="1">
              <a:spLocks noChangeArrowheads="1"/>
            </p:cNvSpPr>
            <p:nvPr/>
          </p:nvSpPr>
          <p:spPr bwMode="auto">
            <a:xfrm>
              <a:off x="3072" y="1248"/>
              <a:ext cx="864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QA / QC</a:t>
              </a:r>
            </a:p>
          </p:txBody>
        </p:sp>
        <p:sp>
          <p:nvSpPr>
            <p:cNvPr id="14349" name="Text Box 8"/>
            <p:cNvSpPr txBox="1">
              <a:spLocks noChangeArrowheads="1"/>
            </p:cNvSpPr>
            <p:nvPr/>
          </p:nvSpPr>
          <p:spPr bwMode="auto">
            <a:xfrm>
              <a:off x="4320" y="1248"/>
              <a:ext cx="864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Assembly</a:t>
              </a:r>
            </a:p>
          </p:txBody>
        </p:sp>
        <p:sp>
          <p:nvSpPr>
            <p:cNvPr id="14350" name="Text Box 9"/>
            <p:cNvSpPr txBox="1">
              <a:spLocks noChangeArrowheads="1"/>
            </p:cNvSpPr>
            <p:nvPr/>
          </p:nvSpPr>
          <p:spPr bwMode="auto">
            <a:xfrm>
              <a:off x="3072" y="672"/>
              <a:ext cx="864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Order Parts</a:t>
              </a:r>
            </a:p>
          </p:txBody>
        </p:sp>
        <p:sp>
          <p:nvSpPr>
            <p:cNvPr id="14351" name="Text Box 10"/>
            <p:cNvSpPr txBox="1">
              <a:spLocks noChangeArrowheads="1"/>
            </p:cNvSpPr>
            <p:nvPr/>
          </p:nvSpPr>
          <p:spPr bwMode="auto">
            <a:xfrm>
              <a:off x="4224" y="1776"/>
              <a:ext cx="1056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Inspect/Test</a:t>
              </a:r>
            </a:p>
          </p:txBody>
        </p:sp>
        <p:cxnSp>
          <p:nvCxnSpPr>
            <p:cNvPr id="14352" name="AutoShape 11"/>
            <p:cNvCxnSpPr>
              <a:cxnSpLocks noChangeShapeType="1"/>
              <a:stCxn id="14350" idx="2"/>
              <a:endCxn id="14348" idx="0"/>
            </p:cNvCxnSpPr>
            <p:nvPr/>
          </p:nvCxnSpPr>
          <p:spPr bwMode="auto">
            <a:xfrm>
              <a:off x="3504" y="946"/>
              <a:ext cx="0" cy="2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3" name="AutoShape 12"/>
            <p:cNvCxnSpPr>
              <a:cxnSpLocks noChangeShapeType="1"/>
              <a:stCxn id="14345" idx="2"/>
              <a:endCxn id="14349" idx="0"/>
            </p:cNvCxnSpPr>
            <p:nvPr/>
          </p:nvCxnSpPr>
          <p:spPr bwMode="auto">
            <a:xfrm>
              <a:off x="4752" y="946"/>
              <a:ext cx="0" cy="2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4" name="AutoShape 13"/>
            <p:cNvCxnSpPr>
              <a:cxnSpLocks noChangeShapeType="1"/>
              <a:stCxn id="14349" idx="2"/>
              <a:endCxn id="14351" idx="0"/>
            </p:cNvCxnSpPr>
            <p:nvPr/>
          </p:nvCxnSpPr>
          <p:spPr bwMode="auto">
            <a:xfrm>
              <a:off x="4752" y="1522"/>
              <a:ext cx="0" cy="2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5" name="AutoShape 14"/>
            <p:cNvCxnSpPr>
              <a:cxnSpLocks noChangeShapeType="1"/>
              <a:stCxn id="14351" idx="2"/>
              <a:endCxn id="14347" idx="0"/>
            </p:cNvCxnSpPr>
            <p:nvPr/>
          </p:nvCxnSpPr>
          <p:spPr bwMode="auto">
            <a:xfrm>
              <a:off x="4752" y="2050"/>
              <a:ext cx="0" cy="2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6" name="AutoShape 15"/>
            <p:cNvCxnSpPr>
              <a:cxnSpLocks noChangeShapeType="1"/>
              <a:stCxn id="14347" idx="2"/>
              <a:endCxn id="14346" idx="0"/>
            </p:cNvCxnSpPr>
            <p:nvPr/>
          </p:nvCxnSpPr>
          <p:spPr bwMode="auto">
            <a:xfrm>
              <a:off x="4752" y="2626"/>
              <a:ext cx="0" cy="2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7" name="AutoShape 16"/>
            <p:cNvCxnSpPr>
              <a:cxnSpLocks noChangeShapeType="1"/>
              <a:stCxn id="14348" idx="3"/>
              <a:endCxn id="14349" idx="1"/>
            </p:cNvCxnSpPr>
            <p:nvPr/>
          </p:nvCxnSpPr>
          <p:spPr bwMode="auto">
            <a:xfrm>
              <a:off x="3944" y="1381"/>
              <a:ext cx="36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8" name="AutoShape 17"/>
            <p:cNvCxnSpPr>
              <a:cxnSpLocks noChangeShapeType="1"/>
              <a:stCxn id="14348" idx="1"/>
              <a:endCxn id="14350" idx="1"/>
            </p:cNvCxnSpPr>
            <p:nvPr/>
          </p:nvCxnSpPr>
          <p:spPr bwMode="auto">
            <a:xfrm rot="10800000" flipH="1">
              <a:off x="3064" y="805"/>
              <a:ext cx="1" cy="576"/>
            </a:xfrm>
            <a:prstGeom prst="bentConnector3">
              <a:avLst>
                <a:gd name="adj1" fmla="val -1360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9" name="AutoShape 18"/>
            <p:cNvCxnSpPr>
              <a:cxnSpLocks noChangeShapeType="1"/>
              <a:stCxn id="14351" idx="3"/>
              <a:endCxn id="14349" idx="3"/>
            </p:cNvCxnSpPr>
            <p:nvPr/>
          </p:nvCxnSpPr>
          <p:spPr bwMode="auto">
            <a:xfrm flipH="1" flipV="1">
              <a:off x="5192" y="1381"/>
              <a:ext cx="96" cy="528"/>
            </a:xfrm>
            <a:prstGeom prst="bentConnector3">
              <a:avLst>
                <a:gd name="adj1" fmla="val -141667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60" name="AutoShape 19"/>
            <p:cNvCxnSpPr>
              <a:cxnSpLocks noChangeShapeType="1"/>
              <a:stCxn id="14347" idx="3"/>
              <a:endCxn id="14349" idx="3"/>
            </p:cNvCxnSpPr>
            <p:nvPr/>
          </p:nvCxnSpPr>
          <p:spPr bwMode="auto">
            <a:xfrm flipH="1" flipV="1">
              <a:off x="5192" y="1381"/>
              <a:ext cx="96" cy="1104"/>
            </a:xfrm>
            <a:prstGeom prst="bentConnector3">
              <a:avLst>
                <a:gd name="adj1" fmla="val -141667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609600" y="2057400"/>
            <a:ext cx="6248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/>
              <a:t>Parts procurement</a:t>
            </a:r>
          </a:p>
          <a:p>
            <a:pPr lvl="1" eaLnBrk="1" hangingPunct="1"/>
            <a:r>
              <a:rPr lang="en-US" altLang="en-US" sz="2000" dirty="0"/>
              <a:t>Test that parts satisfy flight </a:t>
            </a:r>
            <a:br>
              <a:rPr lang="en-US" altLang="en-US" sz="2000" dirty="0"/>
            </a:br>
            <a:r>
              <a:rPr lang="en-US" altLang="en-US" sz="2000" dirty="0"/>
              <a:t>requirements before assembly</a:t>
            </a:r>
          </a:p>
          <a:p>
            <a:pPr eaLnBrk="1" hangingPunct="1"/>
            <a:r>
              <a:rPr lang="en-US" altLang="en-US" sz="2400" dirty="0"/>
              <a:t>Assemble hardware &amp; software subsystems</a:t>
            </a:r>
          </a:p>
          <a:p>
            <a:pPr lvl="1" eaLnBrk="1" hangingPunct="1"/>
            <a:r>
              <a:rPr lang="en-US" altLang="en-US" sz="2000" dirty="0"/>
              <a:t>Training may be required for particular assemblies</a:t>
            </a:r>
          </a:p>
          <a:p>
            <a:pPr lvl="1" eaLnBrk="1" hangingPunct="1"/>
            <a:r>
              <a:rPr lang="en-US" altLang="en-US" sz="2000" dirty="0"/>
              <a:t>Fabricate component with qualified parts</a:t>
            </a:r>
          </a:p>
          <a:p>
            <a:pPr lvl="1" eaLnBrk="1" hangingPunct="1"/>
            <a:r>
              <a:rPr lang="en-US" altLang="en-US" sz="2000" dirty="0"/>
              <a:t>If part fails initial inspection and testing, return to assembly for rework / fixing</a:t>
            </a:r>
          </a:p>
          <a:p>
            <a:pPr lvl="1" eaLnBrk="1" hangingPunct="1"/>
            <a:r>
              <a:rPr lang="en-US" altLang="en-US" sz="2000" dirty="0"/>
              <a:t>If part fails thermal testing return to assembly for rework / fixing</a:t>
            </a:r>
          </a:p>
          <a:p>
            <a:pPr eaLnBrk="1" hangingPunct="1"/>
            <a:r>
              <a:rPr lang="en-US" altLang="en-US" sz="2400" dirty="0"/>
              <a:t>Once complete move to integration</a:t>
            </a:r>
          </a:p>
        </p:txBody>
      </p:sp>
      <p:sp>
        <p:nvSpPr>
          <p:cNvPr id="14344" name="Rectangle 21"/>
          <p:cNvSpPr>
            <a:spLocks noChangeArrowheads="1"/>
          </p:cNvSpPr>
          <p:nvPr/>
        </p:nvSpPr>
        <p:spPr bwMode="auto">
          <a:xfrm>
            <a:off x="1524000" y="1219200"/>
            <a:ext cx="701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Implement construction of flight components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E0C752B8-A203-499C-92C9-76C037DF9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3199F320-114E-4F91-840D-BD9E4BC1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712AC107-61E1-4174-B6D3-10BB857D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The Integration Phase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4724397" cy="42672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Make sure all parts fit together, if not then rework</a:t>
            </a:r>
          </a:p>
          <a:p>
            <a:r>
              <a:rPr lang="en-US" altLang="en-US" dirty="0"/>
              <a:t>Make sure power system is delivering proper voltage and current</a:t>
            </a:r>
          </a:p>
          <a:p>
            <a:r>
              <a:rPr lang="en-US" altLang="en-US" dirty="0"/>
              <a:t>Connect electronics and sensors</a:t>
            </a:r>
          </a:p>
          <a:p>
            <a:r>
              <a:rPr lang="en-US" altLang="en-US" dirty="0"/>
              <a:t>Install software and run</a:t>
            </a:r>
          </a:p>
          <a:p>
            <a:r>
              <a:rPr lang="en-US" altLang="en-US" dirty="0"/>
              <a:t>Fix issues before proceeding to system testing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5930900" y="2016125"/>
            <a:ext cx="2527300" cy="3622675"/>
            <a:chOff x="3696" y="816"/>
            <a:chExt cx="1592" cy="2282"/>
          </a:xfrm>
        </p:grpSpPr>
        <p:sp>
          <p:nvSpPr>
            <p:cNvPr id="15369" name="Text Box 5"/>
            <p:cNvSpPr txBox="1">
              <a:spLocks noChangeArrowheads="1"/>
            </p:cNvSpPr>
            <p:nvPr/>
          </p:nvSpPr>
          <p:spPr bwMode="auto">
            <a:xfrm>
              <a:off x="3696" y="816"/>
              <a:ext cx="864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Fit Check</a:t>
              </a:r>
            </a:p>
          </p:txBody>
        </p:sp>
        <p:sp>
          <p:nvSpPr>
            <p:cNvPr id="15370" name="Text Box 6"/>
            <p:cNvSpPr txBox="1">
              <a:spLocks noChangeArrowheads="1"/>
            </p:cNvSpPr>
            <p:nvPr/>
          </p:nvSpPr>
          <p:spPr bwMode="auto">
            <a:xfrm>
              <a:off x="3696" y="2640"/>
              <a:ext cx="864" cy="458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System Testing</a:t>
              </a:r>
            </a:p>
          </p:txBody>
        </p:sp>
        <p:sp>
          <p:nvSpPr>
            <p:cNvPr id="15371" name="Text Box 7"/>
            <p:cNvSpPr txBox="1">
              <a:spLocks noChangeArrowheads="1"/>
            </p:cNvSpPr>
            <p:nvPr/>
          </p:nvSpPr>
          <p:spPr bwMode="auto">
            <a:xfrm>
              <a:off x="3696" y="1414"/>
              <a:ext cx="864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Integrate</a:t>
              </a:r>
            </a:p>
          </p:txBody>
        </p:sp>
        <p:cxnSp>
          <p:nvCxnSpPr>
            <p:cNvPr id="15372" name="AutoShape 8"/>
            <p:cNvCxnSpPr>
              <a:cxnSpLocks noChangeShapeType="1"/>
              <a:stCxn id="15369" idx="2"/>
              <a:endCxn id="15371" idx="0"/>
            </p:cNvCxnSpPr>
            <p:nvPr/>
          </p:nvCxnSpPr>
          <p:spPr bwMode="auto">
            <a:xfrm>
              <a:off x="4128" y="1090"/>
              <a:ext cx="0" cy="3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3" name="AutoShape 9"/>
            <p:cNvCxnSpPr>
              <a:cxnSpLocks noChangeShapeType="1"/>
              <a:stCxn id="15371" idx="2"/>
              <a:endCxn id="15378" idx="0"/>
            </p:cNvCxnSpPr>
            <p:nvPr/>
          </p:nvCxnSpPr>
          <p:spPr bwMode="auto">
            <a:xfrm>
              <a:off x="4128" y="1688"/>
              <a:ext cx="0" cy="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4" name="AutoShape 10"/>
            <p:cNvCxnSpPr>
              <a:cxnSpLocks noChangeShapeType="1"/>
              <a:stCxn id="15377" idx="1"/>
              <a:endCxn id="15371" idx="3"/>
            </p:cNvCxnSpPr>
            <p:nvPr/>
          </p:nvCxnSpPr>
          <p:spPr bwMode="auto">
            <a:xfrm flipH="1">
              <a:off x="4568" y="1547"/>
              <a:ext cx="22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5" name="AutoShape 11"/>
            <p:cNvCxnSpPr>
              <a:cxnSpLocks noChangeShapeType="1"/>
              <a:stCxn id="15378" idx="2"/>
              <a:endCxn id="15370" idx="0"/>
            </p:cNvCxnSpPr>
            <p:nvPr/>
          </p:nvCxnSpPr>
          <p:spPr bwMode="auto">
            <a:xfrm>
              <a:off x="4128" y="2290"/>
              <a:ext cx="0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6" name="AutoShape 12"/>
            <p:cNvCxnSpPr>
              <a:cxnSpLocks noChangeShapeType="1"/>
              <a:stCxn id="15378" idx="3"/>
              <a:endCxn id="15377" idx="3"/>
            </p:cNvCxnSpPr>
            <p:nvPr/>
          </p:nvCxnSpPr>
          <p:spPr bwMode="auto">
            <a:xfrm flipV="1">
              <a:off x="4376" y="1547"/>
              <a:ext cx="912" cy="602"/>
            </a:xfrm>
            <a:prstGeom prst="bentConnector3">
              <a:avLst>
                <a:gd name="adj1" fmla="val 119736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377" name="Text Box 13"/>
            <p:cNvSpPr txBox="1">
              <a:spLocks noChangeArrowheads="1"/>
            </p:cNvSpPr>
            <p:nvPr/>
          </p:nvSpPr>
          <p:spPr bwMode="auto">
            <a:xfrm>
              <a:off x="4800" y="1414"/>
              <a:ext cx="480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Fix</a:t>
              </a:r>
            </a:p>
          </p:txBody>
        </p:sp>
        <p:sp>
          <p:nvSpPr>
            <p:cNvPr id="15378" name="Text Box 14"/>
            <p:cNvSpPr txBox="1">
              <a:spLocks noChangeArrowheads="1"/>
            </p:cNvSpPr>
            <p:nvPr/>
          </p:nvSpPr>
          <p:spPr bwMode="auto">
            <a:xfrm>
              <a:off x="3888" y="2016"/>
              <a:ext cx="480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Test</a:t>
              </a:r>
            </a:p>
          </p:txBody>
        </p:sp>
        <p:cxnSp>
          <p:nvCxnSpPr>
            <p:cNvPr id="15379" name="AutoShape 15"/>
            <p:cNvCxnSpPr>
              <a:cxnSpLocks noChangeShapeType="1"/>
            </p:cNvCxnSpPr>
            <p:nvPr/>
          </p:nvCxnSpPr>
          <p:spPr bwMode="auto">
            <a:xfrm>
              <a:off x="4560" y="949"/>
              <a:ext cx="720" cy="598"/>
            </a:xfrm>
            <a:prstGeom prst="bentConnector3">
              <a:avLst>
                <a:gd name="adj1" fmla="val 126111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457200" y="1257300"/>
            <a:ext cx="8382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dirty="0"/>
              <a:t>Subassemblies are put together to make the final package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A8A4DBE-5403-42AD-BF15-08CD71D2A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8BC7C06-39FB-47DF-8155-F96FA3F1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2A9B289-65DA-4400-A625-CB702008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The System Testing Phase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4724398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dirty="0"/>
              <a:t>Payload flight certification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Integrated payload must first be fully functional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Calibration values are determined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Sensors, ADC gain, timing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Payload must function correctly during thermal, pressure &amp; shock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If not, fix and begin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If OK, then validate calibrations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Test and test data must be documented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Proceed to Flight Readiness Review</a:t>
            </a:r>
            <a:endParaRPr lang="en-US" altLang="en-US" dirty="0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5486400" y="1350962"/>
            <a:ext cx="3429000" cy="4918075"/>
            <a:chOff x="3456" y="720"/>
            <a:chExt cx="2160" cy="3098"/>
          </a:xfrm>
        </p:grpSpPr>
        <p:sp>
          <p:nvSpPr>
            <p:cNvPr id="16393" name="Text Box 5"/>
            <p:cNvSpPr txBox="1">
              <a:spLocks noChangeArrowheads="1"/>
            </p:cNvSpPr>
            <p:nvPr/>
          </p:nvSpPr>
          <p:spPr bwMode="auto">
            <a:xfrm>
              <a:off x="3456" y="720"/>
              <a:ext cx="1008" cy="458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/>
                <a:t>Functional Test</a:t>
              </a:r>
            </a:p>
          </p:txBody>
        </p:sp>
        <p:sp>
          <p:nvSpPr>
            <p:cNvPr id="16394" name="Text Box 6"/>
            <p:cNvSpPr txBox="1">
              <a:spLocks noChangeArrowheads="1"/>
            </p:cNvSpPr>
            <p:nvPr/>
          </p:nvSpPr>
          <p:spPr bwMode="auto">
            <a:xfrm>
              <a:off x="4752" y="3456"/>
              <a:ext cx="864" cy="26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FRR</a:t>
              </a:r>
            </a:p>
          </p:txBody>
        </p:sp>
        <p:cxnSp>
          <p:nvCxnSpPr>
            <p:cNvPr id="16395" name="AutoShape 7"/>
            <p:cNvCxnSpPr>
              <a:cxnSpLocks noChangeShapeType="1"/>
              <a:stCxn id="16402" idx="2"/>
              <a:endCxn id="16403" idx="0"/>
            </p:cNvCxnSpPr>
            <p:nvPr/>
          </p:nvCxnSpPr>
          <p:spPr bwMode="auto">
            <a:xfrm>
              <a:off x="3960" y="1666"/>
              <a:ext cx="0" cy="2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6" name="AutoShape 8"/>
            <p:cNvCxnSpPr>
              <a:cxnSpLocks noChangeShapeType="1"/>
              <a:stCxn id="16393" idx="2"/>
              <a:endCxn id="16402" idx="0"/>
            </p:cNvCxnSpPr>
            <p:nvPr/>
          </p:nvCxnSpPr>
          <p:spPr bwMode="auto">
            <a:xfrm>
              <a:off x="3960" y="1186"/>
              <a:ext cx="0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7" name="AutoShape 9"/>
            <p:cNvCxnSpPr>
              <a:cxnSpLocks noChangeShapeType="1"/>
              <a:stCxn id="16400" idx="1"/>
              <a:endCxn id="16393" idx="3"/>
            </p:cNvCxnSpPr>
            <p:nvPr/>
          </p:nvCxnSpPr>
          <p:spPr bwMode="auto">
            <a:xfrm flipH="1">
              <a:off x="4472" y="949"/>
              <a:ext cx="4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8" name="AutoShape 10"/>
            <p:cNvCxnSpPr>
              <a:cxnSpLocks noChangeShapeType="1"/>
              <a:stCxn id="16406" idx="3"/>
              <a:endCxn id="16394" idx="1"/>
            </p:cNvCxnSpPr>
            <p:nvPr/>
          </p:nvCxnSpPr>
          <p:spPr bwMode="auto">
            <a:xfrm>
              <a:off x="4472" y="3589"/>
              <a:ext cx="2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9" name="AutoShape 11"/>
            <p:cNvCxnSpPr>
              <a:cxnSpLocks noChangeShapeType="1"/>
              <a:stCxn id="16405" idx="3"/>
              <a:endCxn id="16400" idx="2"/>
            </p:cNvCxnSpPr>
            <p:nvPr/>
          </p:nvCxnSpPr>
          <p:spPr bwMode="auto">
            <a:xfrm flipV="1">
              <a:off x="4472" y="1090"/>
              <a:ext cx="664" cy="192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00" name="Text Box 12"/>
            <p:cNvSpPr txBox="1">
              <a:spLocks noChangeArrowheads="1"/>
            </p:cNvSpPr>
            <p:nvPr/>
          </p:nvSpPr>
          <p:spPr bwMode="auto">
            <a:xfrm>
              <a:off x="4896" y="816"/>
              <a:ext cx="480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Fix</a:t>
              </a:r>
            </a:p>
          </p:txBody>
        </p:sp>
        <p:cxnSp>
          <p:nvCxnSpPr>
            <p:cNvPr id="16401" name="AutoShape 13"/>
            <p:cNvCxnSpPr>
              <a:cxnSpLocks noChangeShapeType="1"/>
              <a:stCxn id="16404" idx="3"/>
              <a:endCxn id="16400" idx="2"/>
            </p:cNvCxnSpPr>
            <p:nvPr/>
          </p:nvCxnSpPr>
          <p:spPr bwMode="auto">
            <a:xfrm flipV="1">
              <a:off x="4472" y="1090"/>
              <a:ext cx="664" cy="144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02" name="Text Box 14"/>
            <p:cNvSpPr txBox="1">
              <a:spLocks noChangeArrowheads="1"/>
            </p:cNvSpPr>
            <p:nvPr/>
          </p:nvSpPr>
          <p:spPr bwMode="auto">
            <a:xfrm>
              <a:off x="3456" y="1392"/>
              <a:ext cx="1008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Calibration</a:t>
              </a:r>
            </a:p>
          </p:txBody>
        </p:sp>
        <p:sp>
          <p:nvSpPr>
            <p:cNvPr id="16403" name="Text Box 15"/>
            <p:cNvSpPr txBox="1">
              <a:spLocks noChangeArrowheads="1"/>
            </p:cNvSpPr>
            <p:nvPr/>
          </p:nvSpPr>
          <p:spPr bwMode="auto">
            <a:xfrm>
              <a:off x="3456" y="1894"/>
              <a:ext cx="1008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Thermal Test</a:t>
              </a:r>
            </a:p>
          </p:txBody>
        </p:sp>
        <p:sp>
          <p:nvSpPr>
            <p:cNvPr id="16404" name="Text Box 16"/>
            <p:cNvSpPr txBox="1">
              <a:spLocks noChangeArrowheads="1"/>
            </p:cNvSpPr>
            <p:nvPr/>
          </p:nvSpPr>
          <p:spPr bwMode="auto">
            <a:xfrm>
              <a:off x="3456" y="2400"/>
              <a:ext cx="1008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Pressure Test</a:t>
              </a:r>
            </a:p>
          </p:txBody>
        </p:sp>
        <p:sp>
          <p:nvSpPr>
            <p:cNvPr id="16405" name="Text Box 17"/>
            <p:cNvSpPr txBox="1">
              <a:spLocks noChangeArrowheads="1"/>
            </p:cNvSpPr>
            <p:nvPr/>
          </p:nvSpPr>
          <p:spPr bwMode="auto">
            <a:xfrm>
              <a:off x="3456" y="2880"/>
              <a:ext cx="1008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Shock Test</a:t>
              </a:r>
            </a:p>
          </p:txBody>
        </p:sp>
        <p:sp>
          <p:nvSpPr>
            <p:cNvPr id="16406" name="Text Box 18"/>
            <p:cNvSpPr txBox="1">
              <a:spLocks noChangeArrowheads="1"/>
            </p:cNvSpPr>
            <p:nvPr/>
          </p:nvSpPr>
          <p:spPr bwMode="auto">
            <a:xfrm>
              <a:off x="3456" y="3360"/>
              <a:ext cx="1008" cy="458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Check Calibration</a:t>
              </a:r>
            </a:p>
          </p:txBody>
        </p:sp>
        <p:cxnSp>
          <p:nvCxnSpPr>
            <p:cNvPr id="16407" name="AutoShape 19"/>
            <p:cNvCxnSpPr>
              <a:cxnSpLocks noChangeShapeType="1"/>
              <a:stCxn id="16403" idx="3"/>
              <a:endCxn id="16400" idx="2"/>
            </p:cNvCxnSpPr>
            <p:nvPr/>
          </p:nvCxnSpPr>
          <p:spPr bwMode="auto">
            <a:xfrm flipV="1">
              <a:off x="4472" y="1090"/>
              <a:ext cx="664" cy="93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8" name="AutoShape 20"/>
            <p:cNvCxnSpPr>
              <a:cxnSpLocks noChangeShapeType="1"/>
              <a:stCxn id="16403" idx="2"/>
              <a:endCxn id="16404" idx="0"/>
            </p:cNvCxnSpPr>
            <p:nvPr/>
          </p:nvCxnSpPr>
          <p:spPr bwMode="auto">
            <a:xfrm>
              <a:off x="3960" y="2168"/>
              <a:ext cx="0" cy="22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9" name="AutoShape 21"/>
            <p:cNvCxnSpPr>
              <a:cxnSpLocks noChangeShapeType="1"/>
              <a:stCxn id="16404" idx="2"/>
              <a:endCxn id="16405" idx="0"/>
            </p:cNvCxnSpPr>
            <p:nvPr/>
          </p:nvCxnSpPr>
          <p:spPr bwMode="auto">
            <a:xfrm>
              <a:off x="3960" y="2674"/>
              <a:ext cx="0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10" name="AutoShape 22"/>
            <p:cNvCxnSpPr>
              <a:cxnSpLocks noChangeShapeType="1"/>
              <a:stCxn id="16405" idx="2"/>
              <a:endCxn id="16406" idx="0"/>
            </p:cNvCxnSpPr>
            <p:nvPr/>
          </p:nvCxnSpPr>
          <p:spPr bwMode="auto">
            <a:xfrm>
              <a:off x="3960" y="3154"/>
              <a:ext cx="0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421C89CC-DF68-4460-A48D-808F61F0C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DDCB26A-FB06-436A-AD85-10D466EA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B442BB1-8CCD-4187-82AE-71B2516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Mission Operations &amp; Data Analysis (MO&amp;DA)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Mission Operations plan includes the following</a:t>
            </a:r>
          </a:p>
          <a:p>
            <a:pPr lvl="1"/>
            <a:r>
              <a:rPr lang="en-US" altLang="en-US" dirty="0"/>
              <a:t>Sequence of operations to prepare payload for vehicle integration</a:t>
            </a:r>
          </a:p>
          <a:p>
            <a:pPr lvl="1"/>
            <a:r>
              <a:rPr lang="en-US" altLang="en-US" dirty="0"/>
              <a:t>Sequence of operations to prepare payload for launch</a:t>
            </a:r>
          </a:p>
          <a:p>
            <a:pPr lvl="1"/>
            <a:r>
              <a:rPr lang="en-US" altLang="en-US" dirty="0"/>
              <a:t>Flight profile requirements</a:t>
            </a:r>
          </a:p>
          <a:p>
            <a:pPr lvl="1"/>
            <a:r>
              <a:rPr lang="en-US" altLang="en-US" dirty="0"/>
              <a:t>Operations, commanding, contingencies during flight</a:t>
            </a:r>
          </a:p>
          <a:p>
            <a:pPr lvl="1"/>
            <a:r>
              <a:rPr lang="en-US" altLang="en-US" dirty="0"/>
              <a:t>Recovery handling and operations</a:t>
            </a:r>
          </a:p>
          <a:p>
            <a:r>
              <a:rPr lang="en-US" altLang="en-US" dirty="0"/>
              <a:t>Data Analysis plan describes what happens to the flight data</a:t>
            </a:r>
          </a:p>
          <a:p>
            <a:pPr lvl="1"/>
            <a:r>
              <a:rPr lang="en-US" altLang="en-US" dirty="0"/>
              <a:t>Flight data handling, processing and analysis sequence</a:t>
            </a:r>
          </a:p>
          <a:p>
            <a:pPr lvl="1"/>
            <a:r>
              <a:rPr lang="en-US" altLang="en-US" dirty="0"/>
              <a:t>Specify data required from vehicle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609600" y="12954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/>
              <a:t>Operate payload during flight &amp; obtain science results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4059603C-7CFB-47AA-8B14-2C1F4A7A5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05D7BAF5-83F6-4835-8F9E-E95CD9B4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AC7728A4-7783-4D9B-B93F-72ACF33F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190500"/>
            <a:ext cx="63373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Need for Communication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/>
              <a:t>Communication and documentation is key for a successful project</a:t>
            </a:r>
          </a:p>
          <a:p>
            <a:pPr lvl="1"/>
            <a:r>
              <a:rPr lang="en-US" altLang="en-US"/>
              <a:t>“If it is not written down, it did not happen!” (ancient wise saying)</a:t>
            </a:r>
          </a:p>
          <a:p>
            <a:pPr lvl="1"/>
            <a:r>
              <a:rPr lang="en-US" altLang="en-US"/>
              <a:t>“If you wrote it down, you agreed to do it!” (not as ancient wise saying)</a:t>
            </a:r>
          </a:p>
          <a:p>
            <a:r>
              <a:rPr lang="en-US" altLang="en-US"/>
              <a:t>Communication assures coordination of effort across stakeholders</a:t>
            </a:r>
          </a:p>
          <a:p>
            <a:pPr lvl="1"/>
            <a:r>
              <a:rPr lang="en-US" altLang="en-US"/>
              <a:t>Agreement on how to proceed</a:t>
            </a:r>
          </a:p>
          <a:p>
            <a:pPr lvl="1"/>
            <a:r>
              <a:rPr lang="en-US" altLang="en-US"/>
              <a:t>Tracking of progress</a:t>
            </a:r>
          </a:p>
          <a:p>
            <a:pPr lvl="1"/>
            <a:r>
              <a:rPr lang="en-US" altLang="en-US"/>
              <a:t>Assure functioning interface between units</a:t>
            </a:r>
          </a:p>
          <a:p>
            <a:r>
              <a:rPr lang="en-US" altLang="en-US"/>
              <a:t>Written documentation provides the “glue” that stabilizes components and unifies the project</a:t>
            </a:r>
          </a:p>
          <a:p>
            <a:pPr lvl="1"/>
            <a:r>
              <a:rPr lang="en-US" altLang="en-US"/>
              <a:t>Helps assure “end-to-end” thinking</a:t>
            </a:r>
          </a:p>
          <a:p>
            <a:pPr lvl="1"/>
            <a:r>
              <a:rPr lang="en-US" altLang="en-US"/>
              <a:t>Show agreement on roles, tasks, schedule</a:t>
            </a:r>
          </a:p>
          <a:p>
            <a:pPr lvl="1"/>
            <a:r>
              <a:rPr lang="en-US" altLang="en-US"/>
              <a:t>Provides proof of performance</a:t>
            </a:r>
          </a:p>
          <a:p>
            <a:r>
              <a:rPr lang="en-US" altLang="en-US"/>
              <a:t>Reports &amp; presentations set precedent for acknowledgement of effort and / or discoveries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8BA788BC-C568-4E38-B475-E3517629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85618D88-CCD4-4B0C-B69C-9A3075969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5F2C0189-6C7E-4982-8B39-82B443E1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 dirty="0"/>
              <a:t>The Project Reviews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There are at least three major reviews during a project</a:t>
            </a:r>
          </a:p>
          <a:p>
            <a:pPr lvl="1"/>
            <a:r>
              <a:rPr lang="en-US" altLang="en-US" dirty="0"/>
              <a:t>Preliminary Design, Critical Design, Flight Readiness</a:t>
            </a:r>
          </a:p>
          <a:p>
            <a:pPr lvl="1"/>
            <a:r>
              <a:rPr lang="en-US" altLang="en-US" dirty="0"/>
              <a:t>Also including a Pre-PDR and Pre-CDR to divide the reviews into more manageable sections</a:t>
            </a:r>
          </a:p>
          <a:p>
            <a:r>
              <a:rPr lang="en-US" altLang="en-US" dirty="0"/>
              <a:t>Provides a check on project progress for all stakeholders</a:t>
            </a:r>
          </a:p>
          <a:p>
            <a:r>
              <a:rPr lang="en-US" altLang="en-US" dirty="0"/>
              <a:t>PDR, CDR, and FRR are major project milestones</a:t>
            </a:r>
          </a:p>
          <a:p>
            <a:pPr lvl="1"/>
            <a:r>
              <a:rPr lang="en-US" altLang="en-US" dirty="0"/>
              <a:t>Pre-PDR by end-January</a:t>
            </a:r>
          </a:p>
          <a:p>
            <a:pPr lvl="1"/>
            <a:r>
              <a:rPr lang="en-US" altLang="en-US" dirty="0"/>
              <a:t>PDR by mid-February</a:t>
            </a:r>
          </a:p>
          <a:p>
            <a:pPr lvl="1"/>
            <a:r>
              <a:rPr lang="en-US" altLang="en-US" dirty="0"/>
              <a:t>Pre-CDR by first part of March</a:t>
            </a:r>
          </a:p>
          <a:p>
            <a:pPr lvl="1"/>
            <a:r>
              <a:rPr lang="en-US" altLang="en-US" dirty="0"/>
              <a:t>CDR by mid- to late- March</a:t>
            </a:r>
          </a:p>
          <a:p>
            <a:pPr lvl="1"/>
            <a:r>
              <a:rPr lang="en-US" altLang="en-US" dirty="0"/>
              <a:t>FRR document by May &amp; defense prior to launch</a:t>
            </a:r>
          </a:p>
          <a:p>
            <a:pPr lvl="1"/>
            <a:r>
              <a:rPr lang="en-US" altLang="en-US" dirty="0"/>
              <a:t>Imposed duration on schedule is a risk to be managed</a:t>
            </a:r>
          </a:p>
          <a:p>
            <a:r>
              <a:rPr lang="en-US" altLang="en-US" dirty="0"/>
              <a:t>The team must prepare written documents for each review</a:t>
            </a:r>
          </a:p>
          <a:p>
            <a:r>
              <a:rPr lang="en-US" altLang="en-US" dirty="0"/>
              <a:t>Also oral presentations might be required by your institution</a:t>
            </a:r>
          </a:p>
          <a:p>
            <a:r>
              <a:rPr lang="en-US" altLang="en-US" dirty="0"/>
              <a:t>Each review has a somewhat different objective and emphasis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F26CF431-8A88-4D4F-ABB3-0A707A6B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AEDBBA39-BDC4-466A-9A03-89743B5A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B88AC7D-442C-4D21-A9EE-122F4ADF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Preliminary Design Review (PDR)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The primary objective for the PDR is to review results from your design phase</a:t>
            </a:r>
          </a:p>
          <a:p>
            <a:r>
              <a:rPr lang="en-US" altLang="en-US" dirty="0"/>
              <a:t>At the end of the PDR you should have been able to show that you have “thought the problem through”</a:t>
            </a:r>
          </a:p>
          <a:p>
            <a:r>
              <a:rPr lang="en-US" altLang="en-US" dirty="0"/>
              <a:t>There will be two parts for the PDR </a:t>
            </a:r>
          </a:p>
          <a:p>
            <a:r>
              <a:rPr lang="en-US" altLang="en-US" dirty="0"/>
              <a:t>The Pre-PDR will focus on your mission goal, science background, objectives and requirements.</a:t>
            </a:r>
          </a:p>
          <a:p>
            <a:pPr lvl="1"/>
            <a:r>
              <a:rPr lang="en-US" altLang="en-US" dirty="0"/>
              <a:t>Expect to do a Pre-PDR presentation</a:t>
            </a:r>
          </a:p>
          <a:p>
            <a:r>
              <a:rPr lang="en-US" altLang="en-US" dirty="0"/>
              <a:t>During the PDR you will build on the Pre-PDR</a:t>
            </a:r>
          </a:p>
          <a:p>
            <a:pPr lvl="1"/>
            <a:r>
              <a:rPr lang="en-US" altLang="en-US" dirty="0"/>
              <a:t>Resolve issues identified in the Pre-PDR</a:t>
            </a:r>
          </a:p>
          <a:p>
            <a:pPr lvl="1"/>
            <a:r>
              <a:rPr lang="en-US" altLang="en-US" dirty="0"/>
              <a:t>Add system design, concept instrument hardware &amp; software design, risk analysis.</a:t>
            </a:r>
          </a:p>
          <a:p>
            <a:pPr lvl="1"/>
            <a:r>
              <a:rPr lang="en-US" altLang="en-US" dirty="0"/>
              <a:t>PDR document will be evaluated by </a:t>
            </a:r>
            <a:r>
              <a:rPr lang="en-US" altLang="en-US" dirty="0" err="1"/>
              <a:t>LaACES</a:t>
            </a:r>
            <a:r>
              <a:rPr lang="en-US" altLang="en-US" dirty="0"/>
              <a:t> Management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05680A97-4631-4DCC-9E5C-AC12C545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0EF9F110-5F9D-4DA2-B5D0-8E49B3A6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1BC60FD-D043-4B29-9B3B-F7A1B88D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PDR Topics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90678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The PDR should focus on the following topics:</a:t>
            </a:r>
          </a:p>
          <a:p>
            <a:pPr lvl="1"/>
            <a:r>
              <a:rPr lang="en-US" altLang="en-US" dirty="0"/>
              <a:t>Goals and objectives  </a:t>
            </a:r>
            <a:r>
              <a:rPr lang="en-US" altLang="en-US" dirty="0">
                <a:sym typeface="Wingdings" panose="05000000000000000000" pitchFamily="2" charset="2"/>
              </a:rPr>
              <a:t> Pre-PDR</a:t>
            </a:r>
          </a:p>
          <a:p>
            <a:pPr lvl="1"/>
            <a:r>
              <a:rPr lang="en-US" altLang="en-US" dirty="0"/>
              <a:t>Science background and requirements </a:t>
            </a:r>
            <a:r>
              <a:rPr lang="en-US" altLang="en-US" dirty="0">
                <a:sym typeface="Wingdings" panose="05000000000000000000" pitchFamily="2" charset="2"/>
              </a:rPr>
              <a:t> Pre-PDR</a:t>
            </a:r>
            <a:endParaRPr lang="en-US" altLang="en-US" dirty="0"/>
          </a:p>
          <a:p>
            <a:pPr lvl="1"/>
            <a:r>
              <a:rPr lang="en-US" altLang="en-US" dirty="0"/>
              <a:t>Preliminary System design</a:t>
            </a:r>
          </a:p>
          <a:p>
            <a:pPr lvl="1"/>
            <a:r>
              <a:rPr lang="en-US" altLang="en-US" dirty="0"/>
              <a:t>Concept hardware &amp; software design</a:t>
            </a:r>
          </a:p>
          <a:p>
            <a:pPr lvl="1"/>
            <a:r>
              <a:rPr lang="en-US" altLang="en-US" dirty="0"/>
              <a:t>Tasks, schedule, resource needs, long-lead items </a:t>
            </a:r>
            <a:r>
              <a:rPr lang="en-US" altLang="en-US" dirty="0">
                <a:sym typeface="Wingdings" panose="05000000000000000000" pitchFamily="2" charset="2"/>
              </a:rPr>
              <a:t> Pre-PDR</a:t>
            </a:r>
            <a:endParaRPr lang="en-US" altLang="en-US" dirty="0"/>
          </a:p>
          <a:p>
            <a:pPr lvl="1"/>
            <a:r>
              <a:rPr lang="en-US" altLang="en-US" dirty="0"/>
              <a:t>Preliminary risk assessment &amp; management plan</a:t>
            </a:r>
          </a:p>
          <a:p>
            <a:r>
              <a:rPr lang="en-US" altLang="en-US" dirty="0"/>
              <a:t>Use document template to guide your PDR write-up</a:t>
            </a:r>
          </a:p>
          <a:p>
            <a:pPr lvl="1"/>
            <a:r>
              <a:rPr lang="en-US" altLang="en-US" dirty="0"/>
              <a:t>Similar document for CDR and FRR</a:t>
            </a:r>
          </a:p>
          <a:p>
            <a:r>
              <a:rPr lang="en-US" altLang="en-US" dirty="0"/>
              <a:t>Note that your institution schedule and whether an oral presentation will also be required is up to your faculty advisor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2690998B-4B53-4CE6-BC9F-DD7AF9CD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4B038958-377A-4E21-9437-04863A1C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510E424-C5BC-49C3-84B6-50417166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What is a project?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A project is a complex, non-routine, one-time effort limited by time, budget, resources, and performance specifications designed to meet specific needs.</a:t>
            </a:r>
          </a:p>
          <a:p>
            <a:pPr lvl="1"/>
            <a:r>
              <a:rPr lang="en-US" altLang="en-US" dirty="0"/>
              <a:t>Examples include construction of a chemistry department building, holding a teacher development workshop, creating a new French dining experience</a:t>
            </a:r>
          </a:p>
          <a:p>
            <a:r>
              <a:rPr lang="en-US" altLang="en-US" dirty="0"/>
              <a:t>Projects generally have a particular set of characteristics in common</a:t>
            </a:r>
          </a:p>
          <a:p>
            <a:pPr lvl="1"/>
            <a:r>
              <a:rPr lang="en-US" altLang="en-US" dirty="0"/>
              <a:t>A clearly stated objective</a:t>
            </a:r>
          </a:p>
          <a:p>
            <a:pPr lvl="1"/>
            <a:r>
              <a:rPr lang="en-US" altLang="en-US" dirty="0"/>
              <a:t>A specific life span with beginning and end</a:t>
            </a:r>
          </a:p>
          <a:p>
            <a:pPr lvl="1"/>
            <a:r>
              <a:rPr lang="en-US" altLang="en-US" dirty="0"/>
              <a:t>Multiple departments or people working together</a:t>
            </a:r>
          </a:p>
          <a:p>
            <a:pPr lvl="1"/>
            <a:r>
              <a:rPr lang="en-US" altLang="en-US" dirty="0"/>
              <a:t>Usually something that has never been done before</a:t>
            </a:r>
          </a:p>
          <a:p>
            <a:pPr lvl="1"/>
            <a:r>
              <a:rPr lang="en-US" altLang="en-US" dirty="0"/>
              <a:t>Must be done within specific time, cost, and performance requirements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97D269F7-76DD-498A-8EEC-F8AD66DB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AC3ABCF2-5509-4D72-9800-E7E49CB3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1185C37-B3F7-4EC4-8B7D-FBDFF72D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Critical Design Review (CDR)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The primary objective of the CDR is to review the results from your development phase</a:t>
            </a:r>
          </a:p>
          <a:p>
            <a:r>
              <a:rPr lang="en-US" altLang="en-US" dirty="0"/>
              <a:t>Determines whether you are ready to begin building your payload</a:t>
            </a:r>
          </a:p>
          <a:p>
            <a:r>
              <a:rPr lang="en-US" altLang="en-US" dirty="0"/>
              <a:t>There will be two parts for the CDR </a:t>
            </a:r>
          </a:p>
          <a:p>
            <a:r>
              <a:rPr lang="en-US" altLang="en-US" dirty="0"/>
              <a:t>The Pre-CDR will focus on resolving PDR issues, prototype results, “proven” design, final system, and interfaces.</a:t>
            </a:r>
          </a:p>
          <a:p>
            <a:pPr lvl="1"/>
            <a:r>
              <a:rPr lang="en-US" altLang="en-US" dirty="0"/>
              <a:t>Expect to do a Pre-CDR presentation</a:t>
            </a:r>
          </a:p>
          <a:p>
            <a:r>
              <a:rPr lang="en-US" altLang="en-US" dirty="0"/>
              <a:t>During the CDR you will build on the Pre-CDR</a:t>
            </a:r>
          </a:p>
          <a:p>
            <a:pPr lvl="1"/>
            <a:r>
              <a:rPr lang="en-US" altLang="en-US" dirty="0"/>
              <a:t>Resolve issues identified in the Pre-CDR</a:t>
            </a:r>
          </a:p>
          <a:p>
            <a:pPr lvl="1"/>
            <a:r>
              <a:rPr lang="en-US" altLang="en-US" dirty="0"/>
              <a:t>The CDR document will be evaluated by </a:t>
            </a:r>
            <a:r>
              <a:rPr lang="en-US" altLang="en-US" dirty="0" err="1"/>
              <a:t>LaACES</a:t>
            </a:r>
            <a:r>
              <a:rPr lang="en-US" altLang="en-US" dirty="0"/>
              <a:t> management</a:t>
            </a:r>
          </a:p>
          <a:p>
            <a:pPr lvl="1"/>
            <a:r>
              <a:rPr lang="en-US" altLang="en-US" dirty="0"/>
              <a:t>Your institution may have additional requirements</a:t>
            </a:r>
          </a:p>
          <a:p>
            <a:endParaRPr lang="en-US" altLang="en-US" dirty="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D48205B0-9D1E-48FB-9763-FA5915EB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DE8F5482-97FB-4268-A4F8-28A275BA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937A6B44-6DFD-4EA5-803F-E5A0913D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CDR Topics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CDR should follow the same format as the PDR</a:t>
            </a:r>
          </a:p>
          <a:p>
            <a:pPr lvl="1"/>
            <a:r>
              <a:rPr lang="en-US" altLang="en-US" dirty="0"/>
              <a:t>Modify document template for CDR</a:t>
            </a:r>
          </a:p>
          <a:p>
            <a:pPr lvl="1"/>
            <a:r>
              <a:rPr lang="en-US" altLang="en-US" dirty="0"/>
              <a:t>Same oral presentation format</a:t>
            </a:r>
          </a:p>
          <a:p>
            <a:r>
              <a:rPr lang="en-US" altLang="en-US" dirty="0"/>
              <a:t>CDR should emphasize the following topics:</a:t>
            </a:r>
          </a:p>
          <a:p>
            <a:pPr lvl="1"/>
            <a:r>
              <a:rPr lang="en-US" altLang="en-US" dirty="0"/>
              <a:t>Resolving issues identified during the PDR </a:t>
            </a:r>
            <a:r>
              <a:rPr lang="en-US" altLang="en-US" dirty="0">
                <a:sym typeface="Wingdings" panose="05000000000000000000" pitchFamily="2" charset="2"/>
              </a:rPr>
              <a:t> Pre-CDR</a:t>
            </a:r>
            <a:endParaRPr lang="en-US" altLang="en-US" dirty="0"/>
          </a:p>
          <a:p>
            <a:pPr lvl="1"/>
            <a:r>
              <a:rPr lang="en-US" altLang="en-US" dirty="0"/>
              <a:t>Prototyping results and “proven” designs </a:t>
            </a:r>
            <a:r>
              <a:rPr lang="en-US" altLang="en-US" dirty="0">
                <a:sym typeface="Wingdings" panose="05000000000000000000" pitchFamily="2" charset="2"/>
              </a:rPr>
              <a:t> Pre-CDR</a:t>
            </a:r>
            <a:endParaRPr lang="en-US" altLang="en-US" dirty="0"/>
          </a:p>
          <a:p>
            <a:pPr lvl="1"/>
            <a:r>
              <a:rPr lang="en-US" altLang="en-US" dirty="0"/>
              <a:t>Completed system design and defined interfaces </a:t>
            </a:r>
            <a:r>
              <a:rPr lang="en-US" altLang="en-US" dirty="0">
                <a:sym typeface="Wingdings" panose="05000000000000000000" pitchFamily="2" charset="2"/>
              </a:rPr>
              <a:t> Pre-CDR</a:t>
            </a:r>
            <a:endParaRPr lang="en-US" altLang="en-US" dirty="0"/>
          </a:p>
          <a:p>
            <a:pPr lvl="1"/>
            <a:r>
              <a:rPr lang="en-US" altLang="en-US" dirty="0"/>
              <a:t>Finalize tasks, schedule, procedures and costs</a:t>
            </a:r>
          </a:p>
          <a:p>
            <a:pPr lvl="1"/>
            <a:r>
              <a:rPr lang="en-US" altLang="en-US" dirty="0"/>
              <a:t>Updated risk assessment &amp; management plan</a:t>
            </a:r>
          </a:p>
          <a:p>
            <a:pPr lvl="1"/>
            <a:r>
              <a:rPr lang="en-US" altLang="en-US" dirty="0"/>
              <a:t>Preliminary MO &amp; DA plan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968057FD-45A2-4FCE-AED5-843E18F9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B5B7D13-42EE-4A26-9325-AD94297B3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572A44A6-D661-44C8-B589-2476A2F19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Flight Readiness Review (FRR)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Determine that all issues from CDR have been resolved</a:t>
            </a:r>
          </a:p>
          <a:p>
            <a:r>
              <a:rPr lang="en-US" altLang="en-US" dirty="0"/>
              <a:t>Document Experiment Readiness</a:t>
            </a:r>
          </a:p>
          <a:p>
            <a:pPr lvl="1"/>
            <a:r>
              <a:rPr lang="en-US" altLang="en-US" dirty="0"/>
              <a:t>As-built configuration</a:t>
            </a:r>
          </a:p>
          <a:p>
            <a:pPr lvl="1"/>
            <a:r>
              <a:rPr lang="en-US" altLang="en-US" dirty="0"/>
              <a:t>Environmental testing results</a:t>
            </a:r>
          </a:p>
          <a:p>
            <a:pPr lvl="1"/>
            <a:r>
              <a:rPr lang="en-US" altLang="en-US" dirty="0"/>
              <a:t>Calibrations performed</a:t>
            </a:r>
          </a:p>
          <a:p>
            <a:r>
              <a:rPr lang="en-US" altLang="en-US" dirty="0"/>
              <a:t>Provide quantitative evidence that the payload:</a:t>
            </a:r>
          </a:p>
          <a:p>
            <a:pPr lvl="1"/>
            <a:r>
              <a:rPr lang="en-US" altLang="en-US" dirty="0"/>
              <a:t>Meets requirements</a:t>
            </a:r>
          </a:p>
          <a:p>
            <a:pPr lvl="1"/>
            <a:r>
              <a:rPr lang="en-US" altLang="en-US" dirty="0"/>
              <a:t>Is safe</a:t>
            </a:r>
          </a:p>
          <a:p>
            <a:pPr lvl="1"/>
            <a:r>
              <a:rPr lang="en-US" altLang="en-US" dirty="0"/>
              <a:t>Will perform properly</a:t>
            </a:r>
          </a:p>
          <a:p>
            <a:r>
              <a:rPr lang="en-US" altLang="en-US" dirty="0"/>
              <a:t>Determine any impact on other payloads or the vehicle</a:t>
            </a:r>
          </a:p>
          <a:p>
            <a:r>
              <a:rPr lang="en-US" altLang="en-US" dirty="0"/>
              <a:t>Describe procedures for checkout, integration with the vehicle, and mission operations</a:t>
            </a:r>
          </a:p>
          <a:p>
            <a:r>
              <a:rPr lang="en-US" altLang="en-US" dirty="0"/>
              <a:t>Identify outstanding issues that must be addressed prior to flight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56CA481F-1A12-49AE-9398-EE9D36A7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0D488B7E-B31A-43C5-A520-FAE0FB2E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BBD416D-05A7-4B58-8E69-619BBBE2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FRR Topics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FRR document follows same format at CDR</a:t>
            </a:r>
          </a:p>
          <a:p>
            <a:pPr lvl="1"/>
            <a:r>
              <a:rPr lang="en-US" altLang="en-US" dirty="0"/>
              <a:t>Documentation of as-built configuration</a:t>
            </a:r>
          </a:p>
          <a:p>
            <a:pPr lvl="1"/>
            <a:r>
              <a:rPr lang="en-US" altLang="en-US" dirty="0"/>
              <a:t>Prove that payload is safe, will perform properly and satisfies flight constraints</a:t>
            </a:r>
          </a:p>
          <a:p>
            <a:pPr lvl="1"/>
            <a:r>
              <a:rPr lang="en-US" altLang="en-US" dirty="0"/>
              <a:t>Written FRR document sent to </a:t>
            </a:r>
            <a:r>
              <a:rPr lang="en-US" altLang="en-US" dirty="0" err="1"/>
              <a:t>LaACES</a:t>
            </a:r>
            <a:r>
              <a:rPr lang="en-US" altLang="en-US" dirty="0"/>
              <a:t> Management two weeks before flight</a:t>
            </a:r>
          </a:p>
          <a:p>
            <a:r>
              <a:rPr lang="en-US" altLang="en-US" dirty="0"/>
              <a:t>Oral FRR presentation during the launch trip</a:t>
            </a:r>
          </a:p>
          <a:p>
            <a:r>
              <a:rPr lang="en-US" altLang="en-US" dirty="0"/>
              <a:t>Successful (i.e. “passed”) PDR, CDR, FRR documents and FRR oral presentation will determine whether you are allowed to attach your payload to the flight vehicle!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BF192741-989C-4F92-A1CC-CFA45964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8938EC69-D588-46B0-B2EE-7C43C935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BD03837-F0CC-4FC2-9BC1-A2692A4E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Post-Flight Science Report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During the launch trip you will be required to present a report on your preliminary science results</a:t>
            </a:r>
          </a:p>
          <a:p>
            <a:pPr lvl="1"/>
            <a:r>
              <a:rPr lang="en-US" altLang="en-US" dirty="0"/>
              <a:t>PowerPoint presentation including science background, brief description of instrument, calibrations, analyzed data, science results, and error analysis</a:t>
            </a:r>
          </a:p>
          <a:p>
            <a:r>
              <a:rPr lang="en-US" altLang="en-US" dirty="0"/>
              <a:t>You will have a full day following the flight to analyze your data and prepare your report</a:t>
            </a:r>
          </a:p>
          <a:p>
            <a:r>
              <a:rPr lang="en-US" altLang="en-US" dirty="0"/>
              <a:t>You will be provided with a time-to-altitude converter program for your flight</a:t>
            </a:r>
          </a:p>
          <a:p>
            <a:r>
              <a:rPr lang="en-US" altLang="en-US" dirty="0"/>
              <a:t>Recommend the following prior to the launch trip</a:t>
            </a:r>
          </a:p>
          <a:p>
            <a:pPr lvl="1"/>
            <a:r>
              <a:rPr lang="en-US" altLang="en-US" dirty="0"/>
              <a:t>Have your presentation done except for the science results</a:t>
            </a:r>
          </a:p>
          <a:p>
            <a:pPr lvl="1"/>
            <a:r>
              <a:rPr lang="en-US" altLang="en-US" dirty="0"/>
              <a:t>Have your calibrations complete and ready to apply</a:t>
            </a:r>
          </a:p>
          <a:p>
            <a:pPr lvl="1"/>
            <a:r>
              <a:rPr lang="en-US" altLang="en-US" dirty="0"/>
              <a:t>Have your ground data handling and analysis software complete, tested, and ready to go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0F4AB7C5-47C4-40E9-8738-A14DB838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9C9E6920-4B97-4339-8A3E-64600361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02EAA218-936A-4C36-BA5F-0EFF86C97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Typical </a:t>
            </a:r>
            <a:r>
              <a:rPr lang="en-US" altLang="en-US" dirty="0" err="1"/>
              <a:t>LaACES</a:t>
            </a:r>
            <a:r>
              <a:rPr lang="en-US" altLang="en-US" dirty="0"/>
              <a:t> Flight Schedule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tabLst>
                <a:tab pos="7315200" algn="r"/>
              </a:tabLst>
            </a:pPr>
            <a:r>
              <a:rPr lang="en-US" altLang="en-US" dirty="0"/>
              <a:t>Travel to NASA CSBF	Sunday</a:t>
            </a:r>
          </a:p>
          <a:p>
            <a:pPr>
              <a:tabLst>
                <a:tab pos="7315200" algn="r"/>
              </a:tabLst>
            </a:pPr>
            <a:r>
              <a:rPr lang="en-US" altLang="en-US" dirty="0"/>
              <a:t>FRR Presentation	Monday</a:t>
            </a:r>
          </a:p>
          <a:p>
            <a:pPr>
              <a:tabLst>
                <a:tab pos="7315200" algn="r"/>
              </a:tabLst>
            </a:pPr>
            <a:r>
              <a:rPr lang="en-US" altLang="en-US" dirty="0"/>
              <a:t>Launch, Flight Ops	Tuesday</a:t>
            </a:r>
          </a:p>
          <a:p>
            <a:pPr>
              <a:tabLst>
                <a:tab pos="7315200" algn="r"/>
              </a:tabLst>
            </a:pPr>
            <a:r>
              <a:rPr lang="en-US" altLang="en-US" dirty="0"/>
              <a:t>Data Analysis	Wednesday</a:t>
            </a:r>
          </a:p>
          <a:p>
            <a:pPr>
              <a:tabLst>
                <a:tab pos="7315200" algn="r"/>
              </a:tabLst>
            </a:pPr>
            <a:r>
              <a:rPr lang="en-US" altLang="en-US" dirty="0"/>
              <a:t>Science Presentation	Thursday</a:t>
            </a:r>
          </a:p>
          <a:p>
            <a:pPr>
              <a:tabLst>
                <a:tab pos="7315200" algn="r"/>
              </a:tabLst>
            </a:pPr>
            <a:r>
              <a:rPr lang="en-US" altLang="en-US" dirty="0"/>
              <a:t>Contingency Day	Friday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4139E340-D77A-4646-8F91-E75F1D24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9C3A328B-EDFF-4C20-8168-DC8CDF4A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B2B2930-2043-4213-83B0-1E4CB5C8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57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 dirty="0"/>
              <a:t>Why manage a project?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Accomplish objectives of project within constraints</a:t>
            </a:r>
          </a:p>
          <a:p>
            <a:r>
              <a:rPr lang="en-US" altLang="en-US" dirty="0"/>
              <a:t>Balancing trade-offs between time, cost, and performance</a:t>
            </a:r>
          </a:p>
          <a:p>
            <a:pPr lvl="1"/>
            <a:r>
              <a:rPr lang="en-US" altLang="en-US" dirty="0"/>
              <a:t>These three constraints can be mutually exclusive</a:t>
            </a:r>
          </a:p>
          <a:p>
            <a:pPr lvl="1"/>
            <a:r>
              <a:rPr lang="en-US" altLang="en-US" dirty="0"/>
              <a:t>An effective balance is necessary for project success</a:t>
            </a:r>
          </a:p>
          <a:p>
            <a:r>
              <a:rPr lang="en-US" altLang="en-US" dirty="0"/>
              <a:t>Anticipating, identifying, and handling the unexpected</a:t>
            </a:r>
          </a:p>
          <a:p>
            <a:pPr lvl="1"/>
            <a:r>
              <a:rPr lang="en-US" altLang="en-US" dirty="0"/>
              <a:t>Unexpected events will happen throughout a project (Murphy’s Law)</a:t>
            </a:r>
          </a:p>
          <a:p>
            <a:pPr lvl="1"/>
            <a:r>
              <a:rPr lang="en-US" altLang="en-US" dirty="0"/>
              <a:t>Risk planning is an essential component to project management</a:t>
            </a:r>
          </a:p>
          <a:p>
            <a:r>
              <a:rPr lang="en-US" altLang="en-US" dirty="0"/>
              <a:t>Taking into account unique project features</a:t>
            </a:r>
          </a:p>
          <a:p>
            <a:pPr lvl="1"/>
            <a:r>
              <a:rPr lang="en-US" altLang="en-US" dirty="0"/>
              <a:t>As project complexity increases, coordination and risk also increase</a:t>
            </a:r>
          </a:p>
          <a:p>
            <a:pPr lvl="1"/>
            <a:r>
              <a:rPr lang="en-US" altLang="en-US" dirty="0"/>
              <a:t>New technology development is usually associated with increased risk and complexity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4CB9ABEB-C0B5-4A7A-BAC0-15C12C11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234AF60B-6124-4BF6-82FE-9B039921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4BCCB17-5520-4AFC-8E69-2BBC6AE4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Project Team Structure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Dedicated project team structure</a:t>
            </a:r>
          </a:p>
          <a:p>
            <a:pPr lvl="1"/>
            <a:r>
              <a:rPr lang="en-US" altLang="en-US" dirty="0"/>
              <a:t>Create independent team composed of specialists to focus exclusively on project</a:t>
            </a:r>
          </a:p>
          <a:p>
            <a:r>
              <a:rPr lang="en-US" altLang="en-US" dirty="0"/>
              <a:t>Project team management structure</a:t>
            </a:r>
          </a:p>
          <a:p>
            <a:pPr lvl="1"/>
            <a:r>
              <a:rPr lang="en-US" altLang="en-US" dirty="0"/>
              <a:t>Maximum cohesion and focus provides fast response</a:t>
            </a:r>
          </a:p>
          <a:p>
            <a:pPr lvl="1"/>
            <a:r>
              <a:rPr lang="en-US" altLang="en-US" dirty="0"/>
              <a:t>Resistance to “outsiders” and constrained staff expertise</a:t>
            </a:r>
          </a:p>
          <a:p>
            <a:pPr lvl="1"/>
            <a:r>
              <a:rPr lang="en-US" altLang="en-US" dirty="0"/>
              <a:t>Appropriate for complex or organizations with many projects</a:t>
            </a:r>
          </a:p>
          <a:p>
            <a:r>
              <a:rPr lang="en-US" altLang="en-US" dirty="0"/>
              <a:t>You should establish a “Team Contract” to define your organization and interaction as a team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453E4C58-95C1-44CD-8D4C-09B484971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78361310-A14E-4DCA-A7C6-D0ED6692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7EA8071A-25EE-4D2F-AEBD-6B6798A2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Stages of Team Development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Forming: Get acquainted stage when ground rules, roles, and interpersonal relations are established</a:t>
            </a:r>
          </a:p>
          <a:p>
            <a:r>
              <a:rPr lang="en-US" altLang="en-US" dirty="0"/>
              <a:t>Storming: Conflict stage when group control, decision making, group &amp; project constraints are contested</a:t>
            </a:r>
          </a:p>
          <a:p>
            <a:r>
              <a:rPr lang="en-US" altLang="en-US" dirty="0"/>
              <a:t>Norming: Stage when close relationships develop, and the group demonstrates cohesiveness</a:t>
            </a:r>
          </a:p>
          <a:p>
            <a:r>
              <a:rPr lang="en-US" altLang="en-US" dirty="0"/>
              <a:t>Performing: Established expectations of how to work together and the group begins channeling energy into achieving project goals</a:t>
            </a:r>
          </a:p>
          <a:p>
            <a:r>
              <a:rPr lang="en-US" altLang="en-US" dirty="0"/>
              <a:t>Adjourning: Attention is focused on completing the project and could include conflicting emotions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40C31DB5-ACA3-49AA-B110-054D9106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BA67A5-C2EF-4D75-884D-39671476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95AFE78-92E6-4FBA-B9B9-577F256C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Building a Project Team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Early on establish ground rules such as the following</a:t>
            </a:r>
          </a:p>
          <a:p>
            <a:pPr lvl="1"/>
            <a:r>
              <a:rPr lang="en-US" altLang="en-US" dirty="0"/>
              <a:t>How will the project be planned?</a:t>
            </a:r>
          </a:p>
          <a:p>
            <a:pPr lvl="1"/>
            <a:r>
              <a:rPr lang="en-US" altLang="en-US" dirty="0"/>
              <a:t>What will be the specific roles and responsibilities?</a:t>
            </a:r>
          </a:p>
          <a:p>
            <a:pPr lvl="1"/>
            <a:r>
              <a:rPr lang="en-US" altLang="en-US" dirty="0"/>
              <a:t>How will progress be assessed and tracked?</a:t>
            </a:r>
          </a:p>
          <a:p>
            <a:pPr lvl="1"/>
            <a:r>
              <a:rPr lang="en-US" altLang="en-US" dirty="0"/>
              <a:t>How will project changes be documented and instituted?</a:t>
            </a:r>
          </a:p>
          <a:p>
            <a:pPr lvl="1"/>
            <a:r>
              <a:rPr lang="en-US" altLang="en-US" dirty="0"/>
              <a:t>How, when and where will meetings be scheduled and run?</a:t>
            </a:r>
          </a:p>
          <a:p>
            <a:r>
              <a:rPr lang="en-US" altLang="en-US" dirty="0"/>
              <a:t>Conduct project meetings that are regular, crisp, have a focused agenda and are time constrained</a:t>
            </a:r>
          </a:p>
          <a:p>
            <a:r>
              <a:rPr lang="en-US" altLang="en-US" dirty="0"/>
              <a:t>Establish a team identity and create a shared vision</a:t>
            </a:r>
          </a:p>
          <a:p>
            <a:r>
              <a:rPr lang="en-US" altLang="en-US" dirty="0"/>
              <a:t>Facilitate group decisions by identifying underlying problems, generating alternate solutions, fostering a consensus, and following-up on solution implementation</a:t>
            </a:r>
          </a:p>
          <a:p>
            <a:r>
              <a:rPr lang="en-US" altLang="en-US" dirty="0"/>
              <a:t>Accepting, managing, and encouraging functional conflict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E1F30DE1-614D-4901-B060-0D0B8DC6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8DEB772-449A-4076-B892-6E224B8E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9C07776E-EE6D-486B-99E0-3B640DF4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Project Team Pitfalls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en-US" altLang="en-US"/>
              <a:t>Project teams and managers need to be aware of various pitfalls that can lead to poor decisions.</a:t>
            </a:r>
          </a:p>
          <a:p>
            <a:r>
              <a:rPr lang="en-US" altLang="en-US"/>
              <a:t>A team can become convinced that its decisions are infallible.</a:t>
            </a:r>
          </a:p>
          <a:p>
            <a:r>
              <a:rPr lang="en-US" altLang="en-US"/>
              <a:t>Fail to examine alternate solutions and problems that might arise from the current plan.</a:t>
            </a:r>
          </a:p>
          <a:p>
            <a:r>
              <a:rPr lang="en-US" altLang="en-US"/>
              <a:t>Stereotype outsiders negatively so that external concerns, issues or solutions remain unconsidered.</a:t>
            </a:r>
          </a:p>
          <a:p>
            <a:r>
              <a:rPr lang="en-US" altLang="en-US"/>
              <a:t>Opposition by a member to a particular direction or solution might be repressed by the team.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FEC3E06B-B8D6-4C2F-BF85-948D5F5A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D25A22E4-F14D-484A-9545-9642E7DB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5350704-7683-498D-A4C7-12AA6F28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Project Phases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9866"/>
            <a:ext cx="7772400" cy="76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dirty="0"/>
              <a:t>All projects complete roughly the same phases from inception to completion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1F51348-B42A-4B77-8C49-BBAC04ADE2BB}"/>
              </a:ext>
            </a:extLst>
          </p:cNvPr>
          <p:cNvGrpSpPr/>
          <p:nvPr/>
        </p:nvGrpSpPr>
        <p:grpSpPr>
          <a:xfrm>
            <a:off x="381000" y="2286000"/>
            <a:ext cx="8610600" cy="3683000"/>
            <a:chOff x="381000" y="2286000"/>
            <a:chExt cx="8610600" cy="3683000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1371600" y="4724400"/>
              <a:ext cx="2057400" cy="4826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OPERATION</a:t>
              </a:r>
            </a:p>
          </p:txBody>
        </p:sp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381000" y="2286000"/>
              <a:ext cx="3062288" cy="692150"/>
              <a:chOff x="240" y="1440"/>
              <a:chExt cx="1929" cy="436"/>
            </a:xfrm>
          </p:grpSpPr>
          <p:sp>
            <p:nvSpPr>
              <p:cNvPr id="10271" name="Text Box 6"/>
              <p:cNvSpPr txBox="1">
                <a:spLocks noChangeArrowheads="1"/>
              </p:cNvSpPr>
              <p:nvPr/>
            </p:nvSpPr>
            <p:spPr bwMode="auto">
              <a:xfrm>
                <a:off x="240" y="1440"/>
                <a:ext cx="912" cy="304"/>
              </a:xfrm>
              <a:prstGeom prst="rect">
                <a:avLst/>
              </a:prstGeom>
              <a:solidFill>
                <a:srgbClr val="00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DESIGN</a:t>
                </a:r>
              </a:p>
            </p:txBody>
          </p:sp>
          <p:sp>
            <p:nvSpPr>
              <p:cNvPr id="10272" name="Text Box 7"/>
              <p:cNvSpPr txBox="1">
                <a:spLocks noChangeArrowheads="1"/>
              </p:cNvSpPr>
              <p:nvPr/>
            </p:nvSpPr>
            <p:spPr bwMode="auto">
              <a:xfrm>
                <a:off x="1296" y="1440"/>
                <a:ext cx="528" cy="304"/>
              </a:xfrm>
              <a:prstGeom prst="rect">
                <a:avLst/>
              </a:prstGeom>
              <a:solidFill>
                <a:srgbClr val="FFFF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/>
                  <a:t>PDR</a:t>
                </a:r>
              </a:p>
            </p:txBody>
          </p:sp>
          <p:grpSp>
            <p:nvGrpSpPr>
              <p:cNvPr id="10273" name="Group 8"/>
              <p:cNvGrpSpPr>
                <a:grpSpLocks/>
              </p:cNvGrpSpPr>
              <p:nvPr/>
            </p:nvGrpSpPr>
            <p:grpSpPr bwMode="auto">
              <a:xfrm rot="-2096243">
                <a:off x="1920" y="1488"/>
                <a:ext cx="249" cy="388"/>
                <a:chOff x="1967" y="1093"/>
                <a:chExt cx="1807" cy="2130"/>
              </a:xfrm>
            </p:grpSpPr>
            <p:sp>
              <p:nvSpPr>
                <p:cNvPr id="10274" name="Freeform 9"/>
                <p:cNvSpPr>
                  <a:spLocks/>
                </p:cNvSpPr>
                <p:nvPr/>
              </p:nvSpPr>
              <p:spPr bwMode="auto">
                <a:xfrm>
                  <a:off x="2265" y="1093"/>
                  <a:ext cx="1416" cy="1887"/>
                </a:xfrm>
                <a:custGeom>
                  <a:avLst/>
                  <a:gdLst>
                    <a:gd name="T0" fmla="*/ 12 w 2833"/>
                    <a:gd name="T1" fmla="*/ 7 h 3773"/>
                    <a:gd name="T2" fmla="*/ 25 w 2833"/>
                    <a:gd name="T3" fmla="*/ 21 h 3773"/>
                    <a:gd name="T4" fmla="*/ 32 w 2833"/>
                    <a:gd name="T5" fmla="*/ 12 h 3773"/>
                    <a:gd name="T6" fmla="*/ 33 w 2833"/>
                    <a:gd name="T7" fmla="*/ 0 h 3773"/>
                    <a:gd name="T8" fmla="*/ 44 w 2833"/>
                    <a:gd name="T9" fmla="*/ 14 h 3773"/>
                    <a:gd name="T10" fmla="*/ 44 w 2833"/>
                    <a:gd name="T11" fmla="*/ 27 h 3773"/>
                    <a:gd name="T12" fmla="*/ 30 w 2833"/>
                    <a:gd name="T13" fmla="*/ 54 h 3773"/>
                    <a:gd name="T14" fmla="*/ 7 w 2833"/>
                    <a:gd name="T15" fmla="*/ 59 h 3773"/>
                    <a:gd name="T16" fmla="*/ 10 w 2833"/>
                    <a:gd name="T17" fmla="*/ 35 h 3773"/>
                    <a:gd name="T18" fmla="*/ 6 w 2833"/>
                    <a:gd name="T19" fmla="*/ 13 h 3773"/>
                    <a:gd name="T20" fmla="*/ 0 w 2833"/>
                    <a:gd name="T21" fmla="*/ 1 h 3773"/>
                    <a:gd name="T22" fmla="*/ 12 w 2833"/>
                    <a:gd name="T23" fmla="*/ 7 h 3773"/>
                    <a:gd name="T24" fmla="*/ 12 w 2833"/>
                    <a:gd name="T25" fmla="*/ 7 h 3773"/>
                    <a:gd name="T26" fmla="*/ 12 w 2833"/>
                    <a:gd name="T27" fmla="*/ 7 h 377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833" h="3773">
                      <a:moveTo>
                        <a:pt x="799" y="392"/>
                      </a:moveTo>
                      <a:lnTo>
                        <a:pt x="1622" y="1325"/>
                      </a:lnTo>
                      <a:lnTo>
                        <a:pt x="2097" y="717"/>
                      </a:lnTo>
                      <a:lnTo>
                        <a:pt x="2120" y="0"/>
                      </a:lnTo>
                      <a:lnTo>
                        <a:pt x="2833" y="846"/>
                      </a:lnTo>
                      <a:lnTo>
                        <a:pt x="2833" y="1715"/>
                      </a:lnTo>
                      <a:lnTo>
                        <a:pt x="1924" y="3405"/>
                      </a:lnTo>
                      <a:lnTo>
                        <a:pt x="475" y="3773"/>
                      </a:lnTo>
                      <a:lnTo>
                        <a:pt x="648" y="2213"/>
                      </a:lnTo>
                      <a:lnTo>
                        <a:pt x="390" y="803"/>
                      </a:lnTo>
                      <a:lnTo>
                        <a:pt x="0" y="23"/>
                      </a:lnTo>
                      <a:lnTo>
                        <a:pt x="799" y="392"/>
                      </a:lnTo>
                      <a:close/>
                    </a:path>
                  </a:pathLst>
                </a:custGeom>
                <a:solidFill>
                  <a:srgbClr val="7DFF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5" name="Freeform 10"/>
                <p:cNvSpPr>
                  <a:spLocks/>
                </p:cNvSpPr>
                <p:nvPr/>
              </p:nvSpPr>
              <p:spPr bwMode="auto">
                <a:xfrm>
                  <a:off x="1967" y="1215"/>
                  <a:ext cx="1807" cy="2008"/>
                </a:xfrm>
                <a:custGeom>
                  <a:avLst/>
                  <a:gdLst>
                    <a:gd name="T0" fmla="*/ 15 w 3614"/>
                    <a:gd name="T1" fmla="*/ 0 h 4016"/>
                    <a:gd name="T2" fmla="*/ 24 w 3614"/>
                    <a:gd name="T3" fmla="*/ 13 h 4016"/>
                    <a:gd name="T4" fmla="*/ 27 w 3614"/>
                    <a:gd name="T5" fmla="*/ 24 h 4016"/>
                    <a:gd name="T6" fmla="*/ 27 w 3614"/>
                    <a:gd name="T7" fmla="*/ 37 h 4016"/>
                    <a:gd name="T8" fmla="*/ 24 w 3614"/>
                    <a:gd name="T9" fmla="*/ 50 h 4016"/>
                    <a:gd name="T10" fmla="*/ 35 w 3614"/>
                    <a:gd name="T11" fmla="*/ 39 h 4016"/>
                    <a:gd name="T12" fmla="*/ 43 w 3614"/>
                    <a:gd name="T13" fmla="*/ 27 h 4016"/>
                    <a:gd name="T14" fmla="*/ 47 w 3614"/>
                    <a:gd name="T15" fmla="*/ 18 h 4016"/>
                    <a:gd name="T16" fmla="*/ 48 w 3614"/>
                    <a:gd name="T17" fmla="*/ 10 h 4016"/>
                    <a:gd name="T18" fmla="*/ 45 w 3614"/>
                    <a:gd name="T19" fmla="*/ 1 h 4016"/>
                    <a:gd name="T20" fmla="*/ 50 w 3614"/>
                    <a:gd name="T21" fmla="*/ 9 h 4016"/>
                    <a:gd name="T22" fmla="*/ 52 w 3614"/>
                    <a:gd name="T23" fmla="*/ 14 h 4016"/>
                    <a:gd name="T24" fmla="*/ 51 w 3614"/>
                    <a:gd name="T25" fmla="*/ 23 h 4016"/>
                    <a:gd name="T26" fmla="*/ 49 w 3614"/>
                    <a:gd name="T27" fmla="*/ 34 h 4016"/>
                    <a:gd name="T28" fmla="*/ 43 w 3614"/>
                    <a:gd name="T29" fmla="*/ 47 h 4016"/>
                    <a:gd name="T30" fmla="*/ 57 w 3614"/>
                    <a:gd name="T31" fmla="*/ 50 h 4016"/>
                    <a:gd name="T32" fmla="*/ 44 w 3614"/>
                    <a:gd name="T33" fmla="*/ 56 h 4016"/>
                    <a:gd name="T34" fmla="*/ 24 w 3614"/>
                    <a:gd name="T35" fmla="*/ 61 h 4016"/>
                    <a:gd name="T36" fmla="*/ 13 w 3614"/>
                    <a:gd name="T37" fmla="*/ 63 h 4016"/>
                    <a:gd name="T38" fmla="*/ 13 w 3614"/>
                    <a:gd name="T39" fmla="*/ 57 h 4016"/>
                    <a:gd name="T40" fmla="*/ 10 w 3614"/>
                    <a:gd name="T41" fmla="*/ 48 h 4016"/>
                    <a:gd name="T42" fmla="*/ 0 w 3614"/>
                    <a:gd name="T43" fmla="*/ 40 h 4016"/>
                    <a:gd name="T44" fmla="*/ 15 w 3614"/>
                    <a:gd name="T45" fmla="*/ 42 h 4016"/>
                    <a:gd name="T46" fmla="*/ 19 w 3614"/>
                    <a:gd name="T47" fmla="*/ 32 h 4016"/>
                    <a:gd name="T48" fmla="*/ 21 w 3614"/>
                    <a:gd name="T49" fmla="*/ 21 h 4016"/>
                    <a:gd name="T50" fmla="*/ 19 w 3614"/>
                    <a:gd name="T51" fmla="*/ 10 h 4016"/>
                    <a:gd name="T52" fmla="*/ 15 w 3614"/>
                    <a:gd name="T53" fmla="*/ 0 h 4016"/>
                    <a:gd name="T54" fmla="*/ 15 w 3614"/>
                    <a:gd name="T55" fmla="*/ 0 h 4016"/>
                    <a:gd name="T56" fmla="*/ 15 w 3614"/>
                    <a:gd name="T57" fmla="*/ 0 h 401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614" h="4016">
                      <a:moveTo>
                        <a:pt x="949" y="0"/>
                      </a:moveTo>
                      <a:lnTo>
                        <a:pt x="1502" y="817"/>
                      </a:lnTo>
                      <a:lnTo>
                        <a:pt x="1711" y="1536"/>
                      </a:lnTo>
                      <a:lnTo>
                        <a:pt x="1701" y="2324"/>
                      </a:lnTo>
                      <a:lnTo>
                        <a:pt x="1475" y="3189"/>
                      </a:lnTo>
                      <a:lnTo>
                        <a:pt x="2228" y="2463"/>
                      </a:lnTo>
                      <a:lnTo>
                        <a:pt x="2698" y="1726"/>
                      </a:lnTo>
                      <a:lnTo>
                        <a:pt x="2960" y="1108"/>
                      </a:lnTo>
                      <a:lnTo>
                        <a:pt x="3042" y="581"/>
                      </a:lnTo>
                      <a:lnTo>
                        <a:pt x="2871" y="38"/>
                      </a:lnTo>
                      <a:lnTo>
                        <a:pt x="3186" y="545"/>
                      </a:lnTo>
                      <a:lnTo>
                        <a:pt x="3287" y="865"/>
                      </a:lnTo>
                      <a:lnTo>
                        <a:pt x="3251" y="1437"/>
                      </a:lnTo>
                      <a:lnTo>
                        <a:pt x="3106" y="2115"/>
                      </a:lnTo>
                      <a:lnTo>
                        <a:pt x="2707" y="3007"/>
                      </a:lnTo>
                      <a:lnTo>
                        <a:pt x="3614" y="3189"/>
                      </a:lnTo>
                      <a:lnTo>
                        <a:pt x="2753" y="3569"/>
                      </a:lnTo>
                      <a:lnTo>
                        <a:pt x="1485" y="3877"/>
                      </a:lnTo>
                      <a:lnTo>
                        <a:pt x="823" y="4016"/>
                      </a:lnTo>
                      <a:lnTo>
                        <a:pt x="823" y="3634"/>
                      </a:lnTo>
                      <a:lnTo>
                        <a:pt x="578" y="3069"/>
                      </a:lnTo>
                      <a:lnTo>
                        <a:pt x="0" y="2497"/>
                      </a:lnTo>
                      <a:lnTo>
                        <a:pt x="913" y="2663"/>
                      </a:lnTo>
                      <a:lnTo>
                        <a:pt x="1211" y="2045"/>
                      </a:lnTo>
                      <a:lnTo>
                        <a:pt x="1312" y="1336"/>
                      </a:lnTo>
                      <a:lnTo>
                        <a:pt x="1203" y="610"/>
                      </a:lnTo>
                      <a:lnTo>
                        <a:pt x="9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>
              <a:off x="1524000" y="3048000"/>
              <a:ext cx="4281488" cy="688975"/>
              <a:chOff x="960" y="1920"/>
              <a:chExt cx="2697" cy="434"/>
            </a:xfrm>
          </p:grpSpPr>
          <p:sp>
            <p:nvSpPr>
              <p:cNvPr id="10266" name="Text Box 12"/>
              <p:cNvSpPr txBox="1">
                <a:spLocks noChangeArrowheads="1"/>
              </p:cNvSpPr>
              <p:nvPr/>
            </p:nvSpPr>
            <p:spPr bwMode="auto">
              <a:xfrm>
                <a:off x="960" y="1920"/>
                <a:ext cx="1632" cy="304"/>
              </a:xfrm>
              <a:prstGeom prst="rect">
                <a:avLst/>
              </a:prstGeom>
              <a:solidFill>
                <a:srgbClr val="00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DEVELOPMENT</a:t>
                </a:r>
              </a:p>
            </p:txBody>
          </p:sp>
          <p:sp>
            <p:nvSpPr>
              <p:cNvPr id="10267" name="Text Box 13"/>
              <p:cNvSpPr txBox="1">
                <a:spLocks noChangeArrowheads="1"/>
              </p:cNvSpPr>
              <p:nvPr/>
            </p:nvSpPr>
            <p:spPr bwMode="auto">
              <a:xfrm>
                <a:off x="2688" y="1920"/>
                <a:ext cx="576" cy="304"/>
              </a:xfrm>
              <a:prstGeom prst="rect">
                <a:avLst/>
              </a:prstGeom>
              <a:solidFill>
                <a:srgbClr val="FFFF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/>
                  <a:t>CDR</a:t>
                </a:r>
              </a:p>
            </p:txBody>
          </p:sp>
          <p:grpSp>
            <p:nvGrpSpPr>
              <p:cNvPr id="10268" name="Group 14"/>
              <p:cNvGrpSpPr>
                <a:grpSpLocks/>
              </p:cNvGrpSpPr>
              <p:nvPr/>
            </p:nvGrpSpPr>
            <p:grpSpPr bwMode="auto">
              <a:xfrm rot="-2096243">
                <a:off x="3408" y="1966"/>
                <a:ext cx="249" cy="388"/>
                <a:chOff x="1967" y="1093"/>
                <a:chExt cx="1807" cy="2130"/>
              </a:xfrm>
            </p:grpSpPr>
            <p:sp>
              <p:nvSpPr>
                <p:cNvPr id="10269" name="Freeform 15"/>
                <p:cNvSpPr>
                  <a:spLocks/>
                </p:cNvSpPr>
                <p:nvPr/>
              </p:nvSpPr>
              <p:spPr bwMode="auto">
                <a:xfrm>
                  <a:off x="2265" y="1093"/>
                  <a:ext cx="1416" cy="1887"/>
                </a:xfrm>
                <a:custGeom>
                  <a:avLst/>
                  <a:gdLst>
                    <a:gd name="T0" fmla="*/ 12 w 2833"/>
                    <a:gd name="T1" fmla="*/ 7 h 3773"/>
                    <a:gd name="T2" fmla="*/ 25 w 2833"/>
                    <a:gd name="T3" fmla="*/ 21 h 3773"/>
                    <a:gd name="T4" fmla="*/ 32 w 2833"/>
                    <a:gd name="T5" fmla="*/ 12 h 3773"/>
                    <a:gd name="T6" fmla="*/ 33 w 2833"/>
                    <a:gd name="T7" fmla="*/ 0 h 3773"/>
                    <a:gd name="T8" fmla="*/ 44 w 2833"/>
                    <a:gd name="T9" fmla="*/ 14 h 3773"/>
                    <a:gd name="T10" fmla="*/ 44 w 2833"/>
                    <a:gd name="T11" fmla="*/ 27 h 3773"/>
                    <a:gd name="T12" fmla="*/ 30 w 2833"/>
                    <a:gd name="T13" fmla="*/ 54 h 3773"/>
                    <a:gd name="T14" fmla="*/ 7 w 2833"/>
                    <a:gd name="T15" fmla="*/ 59 h 3773"/>
                    <a:gd name="T16" fmla="*/ 10 w 2833"/>
                    <a:gd name="T17" fmla="*/ 35 h 3773"/>
                    <a:gd name="T18" fmla="*/ 6 w 2833"/>
                    <a:gd name="T19" fmla="*/ 13 h 3773"/>
                    <a:gd name="T20" fmla="*/ 0 w 2833"/>
                    <a:gd name="T21" fmla="*/ 1 h 3773"/>
                    <a:gd name="T22" fmla="*/ 12 w 2833"/>
                    <a:gd name="T23" fmla="*/ 7 h 3773"/>
                    <a:gd name="T24" fmla="*/ 12 w 2833"/>
                    <a:gd name="T25" fmla="*/ 7 h 3773"/>
                    <a:gd name="T26" fmla="*/ 12 w 2833"/>
                    <a:gd name="T27" fmla="*/ 7 h 377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833" h="3773">
                      <a:moveTo>
                        <a:pt x="799" y="392"/>
                      </a:moveTo>
                      <a:lnTo>
                        <a:pt x="1622" y="1325"/>
                      </a:lnTo>
                      <a:lnTo>
                        <a:pt x="2097" y="717"/>
                      </a:lnTo>
                      <a:lnTo>
                        <a:pt x="2120" y="0"/>
                      </a:lnTo>
                      <a:lnTo>
                        <a:pt x="2833" y="846"/>
                      </a:lnTo>
                      <a:lnTo>
                        <a:pt x="2833" y="1715"/>
                      </a:lnTo>
                      <a:lnTo>
                        <a:pt x="1924" y="3405"/>
                      </a:lnTo>
                      <a:lnTo>
                        <a:pt x="475" y="3773"/>
                      </a:lnTo>
                      <a:lnTo>
                        <a:pt x="648" y="2213"/>
                      </a:lnTo>
                      <a:lnTo>
                        <a:pt x="390" y="803"/>
                      </a:lnTo>
                      <a:lnTo>
                        <a:pt x="0" y="23"/>
                      </a:lnTo>
                      <a:lnTo>
                        <a:pt x="799" y="392"/>
                      </a:lnTo>
                      <a:close/>
                    </a:path>
                  </a:pathLst>
                </a:custGeom>
                <a:solidFill>
                  <a:srgbClr val="7DFF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0" name="Freeform 16"/>
                <p:cNvSpPr>
                  <a:spLocks/>
                </p:cNvSpPr>
                <p:nvPr/>
              </p:nvSpPr>
              <p:spPr bwMode="auto">
                <a:xfrm>
                  <a:off x="1967" y="1215"/>
                  <a:ext cx="1807" cy="2008"/>
                </a:xfrm>
                <a:custGeom>
                  <a:avLst/>
                  <a:gdLst>
                    <a:gd name="T0" fmla="*/ 15 w 3614"/>
                    <a:gd name="T1" fmla="*/ 0 h 4016"/>
                    <a:gd name="T2" fmla="*/ 24 w 3614"/>
                    <a:gd name="T3" fmla="*/ 13 h 4016"/>
                    <a:gd name="T4" fmla="*/ 27 w 3614"/>
                    <a:gd name="T5" fmla="*/ 24 h 4016"/>
                    <a:gd name="T6" fmla="*/ 27 w 3614"/>
                    <a:gd name="T7" fmla="*/ 37 h 4016"/>
                    <a:gd name="T8" fmla="*/ 24 w 3614"/>
                    <a:gd name="T9" fmla="*/ 50 h 4016"/>
                    <a:gd name="T10" fmla="*/ 35 w 3614"/>
                    <a:gd name="T11" fmla="*/ 39 h 4016"/>
                    <a:gd name="T12" fmla="*/ 43 w 3614"/>
                    <a:gd name="T13" fmla="*/ 27 h 4016"/>
                    <a:gd name="T14" fmla="*/ 47 w 3614"/>
                    <a:gd name="T15" fmla="*/ 18 h 4016"/>
                    <a:gd name="T16" fmla="*/ 48 w 3614"/>
                    <a:gd name="T17" fmla="*/ 10 h 4016"/>
                    <a:gd name="T18" fmla="*/ 45 w 3614"/>
                    <a:gd name="T19" fmla="*/ 1 h 4016"/>
                    <a:gd name="T20" fmla="*/ 50 w 3614"/>
                    <a:gd name="T21" fmla="*/ 9 h 4016"/>
                    <a:gd name="T22" fmla="*/ 52 w 3614"/>
                    <a:gd name="T23" fmla="*/ 14 h 4016"/>
                    <a:gd name="T24" fmla="*/ 51 w 3614"/>
                    <a:gd name="T25" fmla="*/ 23 h 4016"/>
                    <a:gd name="T26" fmla="*/ 49 w 3614"/>
                    <a:gd name="T27" fmla="*/ 34 h 4016"/>
                    <a:gd name="T28" fmla="*/ 43 w 3614"/>
                    <a:gd name="T29" fmla="*/ 47 h 4016"/>
                    <a:gd name="T30" fmla="*/ 57 w 3614"/>
                    <a:gd name="T31" fmla="*/ 50 h 4016"/>
                    <a:gd name="T32" fmla="*/ 44 w 3614"/>
                    <a:gd name="T33" fmla="*/ 56 h 4016"/>
                    <a:gd name="T34" fmla="*/ 24 w 3614"/>
                    <a:gd name="T35" fmla="*/ 61 h 4016"/>
                    <a:gd name="T36" fmla="*/ 13 w 3614"/>
                    <a:gd name="T37" fmla="*/ 63 h 4016"/>
                    <a:gd name="T38" fmla="*/ 13 w 3614"/>
                    <a:gd name="T39" fmla="*/ 57 h 4016"/>
                    <a:gd name="T40" fmla="*/ 10 w 3614"/>
                    <a:gd name="T41" fmla="*/ 48 h 4016"/>
                    <a:gd name="T42" fmla="*/ 0 w 3614"/>
                    <a:gd name="T43" fmla="*/ 40 h 4016"/>
                    <a:gd name="T44" fmla="*/ 15 w 3614"/>
                    <a:gd name="T45" fmla="*/ 42 h 4016"/>
                    <a:gd name="T46" fmla="*/ 19 w 3614"/>
                    <a:gd name="T47" fmla="*/ 32 h 4016"/>
                    <a:gd name="T48" fmla="*/ 21 w 3614"/>
                    <a:gd name="T49" fmla="*/ 21 h 4016"/>
                    <a:gd name="T50" fmla="*/ 19 w 3614"/>
                    <a:gd name="T51" fmla="*/ 10 h 4016"/>
                    <a:gd name="T52" fmla="*/ 15 w 3614"/>
                    <a:gd name="T53" fmla="*/ 0 h 4016"/>
                    <a:gd name="T54" fmla="*/ 15 w 3614"/>
                    <a:gd name="T55" fmla="*/ 0 h 4016"/>
                    <a:gd name="T56" fmla="*/ 15 w 3614"/>
                    <a:gd name="T57" fmla="*/ 0 h 401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614" h="4016">
                      <a:moveTo>
                        <a:pt x="949" y="0"/>
                      </a:moveTo>
                      <a:lnTo>
                        <a:pt x="1502" y="817"/>
                      </a:lnTo>
                      <a:lnTo>
                        <a:pt x="1711" y="1536"/>
                      </a:lnTo>
                      <a:lnTo>
                        <a:pt x="1701" y="2324"/>
                      </a:lnTo>
                      <a:lnTo>
                        <a:pt x="1475" y="3189"/>
                      </a:lnTo>
                      <a:lnTo>
                        <a:pt x="2228" y="2463"/>
                      </a:lnTo>
                      <a:lnTo>
                        <a:pt x="2698" y="1726"/>
                      </a:lnTo>
                      <a:lnTo>
                        <a:pt x="2960" y="1108"/>
                      </a:lnTo>
                      <a:lnTo>
                        <a:pt x="3042" y="581"/>
                      </a:lnTo>
                      <a:lnTo>
                        <a:pt x="2871" y="38"/>
                      </a:lnTo>
                      <a:lnTo>
                        <a:pt x="3186" y="545"/>
                      </a:lnTo>
                      <a:lnTo>
                        <a:pt x="3287" y="865"/>
                      </a:lnTo>
                      <a:lnTo>
                        <a:pt x="3251" y="1437"/>
                      </a:lnTo>
                      <a:lnTo>
                        <a:pt x="3106" y="2115"/>
                      </a:lnTo>
                      <a:lnTo>
                        <a:pt x="2707" y="3007"/>
                      </a:lnTo>
                      <a:lnTo>
                        <a:pt x="3614" y="3189"/>
                      </a:lnTo>
                      <a:lnTo>
                        <a:pt x="2753" y="3569"/>
                      </a:lnTo>
                      <a:lnTo>
                        <a:pt x="1485" y="3877"/>
                      </a:lnTo>
                      <a:lnTo>
                        <a:pt x="823" y="4016"/>
                      </a:lnTo>
                      <a:lnTo>
                        <a:pt x="823" y="3634"/>
                      </a:lnTo>
                      <a:lnTo>
                        <a:pt x="578" y="3069"/>
                      </a:lnTo>
                      <a:lnTo>
                        <a:pt x="0" y="2497"/>
                      </a:lnTo>
                      <a:lnTo>
                        <a:pt x="913" y="2663"/>
                      </a:lnTo>
                      <a:lnTo>
                        <a:pt x="1211" y="2045"/>
                      </a:lnTo>
                      <a:lnTo>
                        <a:pt x="1312" y="1336"/>
                      </a:lnTo>
                      <a:lnTo>
                        <a:pt x="1203" y="610"/>
                      </a:lnTo>
                      <a:lnTo>
                        <a:pt x="9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9" name="Group 17"/>
            <p:cNvGrpSpPr>
              <a:grpSpLocks/>
            </p:cNvGrpSpPr>
            <p:nvPr/>
          </p:nvGrpSpPr>
          <p:grpSpPr bwMode="auto">
            <a:xfrm>
              <a:off x="5410200" y="3810000"/>
              <a:ext cx="2833688" cy="692150"/>
              <a:chOff x="3408" y="2400"/>
              <a:chExt cx="1785" cy="436"/>
            </a:xfrm>
          </p:grpSpPr>
          <p:sp>
            <p:nvSpPr>
              <p:cNvPr id="10262" name="Text Box 18"/>
              <p:cNvSpPr txBox="1">
                <a:spLocks noChangeArrowheads="1"/>
              </p:cNvSpPr>
              <p:nvPr/>
            </p:nvSpPr>
            <p:spPr bwMode="auto">
              <a:xfrm>
                <a:off x="3408" y="2400"/>
                <a:ext cx="1440" cy="304"/>
              </a:xfrm>
              <a:prstGeom prst="rect">
                <a:avLst/>
              </a:prstGeom>
              <a:solidFill>
                <a:srgbClr val="00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FABRICATION</a:t>
                </a:r>
              </a:p>
            </p:txBody>
          </p:sp>
          <p:grpSp>
            <p:nvGrpSpPr>
              <p:cNvPr id="10263" name="Group 19"/>
              <p:cNvGrpSpPr>
                <a:grpSpLocks/>
              </p:cNvGrpSpPr>
              <p:nvPr/>
            </p:nvGrpSpPr>
            <p:grpSpPr bwMode="auto">
              <a:xfrm rot="-2096243">
                <a:off x="4944" y="2448"/>
                <a:ext cx="249" cy="388"/>
                <a:chOff x="1967" y="1093"/>
                <a:chExt cx="1807" cy="2130"/>
              </a:xfrm>
            </p:grpSpPr>
            <p:sp>
              <p:nvSpPr>
                <p:cNvPr id="10264" name="Freeform 20"/>
                <p:cNvSpPr>
                  <a:spLocks/>
                </p:cNvSpPr>
                <p:nvPr/>
              </p:nvSpPr>
              <p:spPr bwMode="auto">
                <a:xfrm>
                  <a:off x="2265" y="1093"/>
                  <a:ext cx="1416" cy="1887"/>
                </a:xfrm>
                <a:custGeom>
                  <a:avLst/>
                  <a:gdLst>
                    <a:gd name="T0" fmla="*/ 12 w 2833"/>
                    <a:gd name="T1" fmla="*/ 7 h 3773"/>
                    <a:gd name="T2" fmla="*/ 25 w 2833"/>
                    <a:gd name="T3" fmla="*/ 21 h 3773"/>
                    <a:gd name="T4" fmla="*/ 32 w 2833"/>
                    <a:gd name="T5" fmla="*/ 12 h 3773"/>
                    <a:gd name="T6" fmla="*/ 33 w 2833"/>
                    <a:gd name="T7" fmla="*/ 0 h 3773"/>
                    <a:gd name="T8" fmla="*/ 44 w 2833"/>
                    <a:gd name="T9" fmla="*/ 14 h 3773"/>
                    <a:gd name="T10" fmla="*/ 44 w 2833"/>
                    <a:gd name="T11" fmla="*/ 27 h 3773"/>
                    <a:gd name="T12" fmla="*/ 30 w 2833"/>
                    <a:gd name="T13" fmla="*/ 54 h 3773"/>
                    <a:gd name="T14" fmla="*/ 7 w 2833"/>
                    <a:gd name="T15" fmla="*/ 59 h 3773"/>
                    <a:gd name="T16" fmla="*/ 10 w 2833"/>
                    <a:gd name="T17" fmla="*/ 35 h 3773"/>
                    <a:gd name="T18" fmla="*/ 6 w 2833"/>
                    <a:gd name="T19" fmla="*/ 13 h 3773"/>
                    <a:gd name="T20" fmla="*/ 0 w 2833"/>
                    <a:gd name="T21" fmla="*/ 1 h 3773"/>
                    <a:gd name="T22" fmla="*/ 12 w 2833"/>
                    <a:gd name="T23" fmla="*/ 7 h 3773"/>
                    <a:gd name="T24" fmla="*/ 12 w 2833"/>
                    <a:gd name="T25" fmla="*/ 7 h 3773"/>
                    <a:gd name="T26" fmla="*/ 12 w 2833"/>
                    <a:gd name="T27" fmla="*/ 7 h 377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833" h="3773">
                      <a:moveTo>
                        <a:pt x="799" y="392"/>
                      </a:moveTo>
                      <a:lnTo>
                        <a:pt x="1622" y="1325"/>
                      </a:lnTo>
                      <a:lnTo>
                        <a:pt x="2097" y="717"/>
                      </a:lnTo>
                      <a:lnTo>
                        <a:pt x="2120" y="0"/>
                      </a:lnTo>
                      <a:lnTo>
                        <a:pt x="2833" y="846"/>
                      </a:lnTo>
                      <a:lnTo>
                        <a:pt x="2833" y="1715"/>
                      </a:lnTo>
                      <a:lnTo>
                        <a:pt x="1924" y="3405"/>
                      </a:lnTo>
                      <a:lnTo>
                        <a:pt x="475" y="3773"/>
                      </a:lnTo>
                      <a:lnTo>
                        <a:pt x="648" y="2213"/>
                      </a:lnTo>
                      <a:lnTo>
                        <a:pt x="390" y="803"/>
                      </a:lnTo>
                      <a:lnTo>
                        <a:pt x="0" y="23"/>
                      </a:lnTo>
                      <a:lnTo>
                        <a:pt x="799" y="392"/>
                      </a:lnTo>
                      <a:close/>
                    </a:path>
                  </a:pathLst>
                </a:custGeom>
                <a:solidFill>
                  <a:srgbClr val="7DFF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5" name="Freeform 21"/>
                <p:cNvSpPr>
                  <a:spLocks/>
                </p:cNvSpPr>
                <p:nvPr/>
              </p:nvSpPr>
              <p:spPr bwMode="auto">
                <a:xfrm>
                  <a:off x="1967" y="1215"/>
                  <a:ext cx="1807" cy="2008"/>
                </a:xfrm>
                <a:custGeom>
                  <a:avLst/>
                  <a:gdLst>
                    <a:gd name="T0" fmla="*/ 15 w 3614"/>
                    <a:gd name="T1" fmla="*/ 0 h 4016"/>
                    <a:gd name="T2" fmla="*/ 24 w 3614"/>
                    <a:gd name="T3" fmla="*/ 13 h 4016"/>
                    <a:gd name="T4" fmla="*/ 27 w 3614"/>
                    <a:gd name="T5" fmla="*/ 24 h 4016"/>
                    <a:gd name="T6" fmla="*/ 27 w 3614"/>
                    <a:gd name="T7" fmla="*/ 37 h 4016"/>
                    <a:gd name="T8" fmla="*/ 24 w 3614"/>
                    <a:gd name="T9" fmla="*/ 50 h 4016"/>
                    <a:gd name="T10" fmla="*/ 35 w 3614"/>
                    <a:gd name="T11" fmla="*/ 39 h 4016"/>
                    <a:gd name="T12" fmla="*/ 43 w 3614"/>
                    <a:gd name="T13" fmla="*/ 27 h 4016"/>
                    <a:gd name="T14" fmla="*/ 47 w 3614"/>
                    <a:gd name="T15" fmla="*/ 18 h 4016"/>
                    <a:gd name="T16" fmla="*/ 48 w 3614"/>
                    <a:gd name="T17" fmla="*/ 10 h 4016"/>
                    <a:gd name="T18" fmla="*/ 45 w 3614"/>
                    <a:gd name="T19" fmla="*/ 1 h 4016"/>
                    <a:gd name="T20" fmla="*/ 50 w 3614"/>
                    <a:gd name="T21" fmla="*/ 9 h 4016"/>
                    <a:gd name="T22" fmla="*/ 52 w 3614"/>
                    <a:gd name="T23" fmla="*/ 14 h 4016"/>
                    <a:gd name="T24" fmla="*/ 51 w 3614"/>
                    <a:gd name="T25" fmla="*/ 23 h 4016"/>
                    <a:gd name="T26" fmla="*/ 49 w 3614"/>
                    <a:gd name="T27" fmla="*/ 34 h 4016"/>
                    <a:gd name="T28" fmla="*/ 43 w 3614"/>
                    <a:gd name="T29" fmla="*/ 47 h 4016"/>
                    <a:gd name="T30" fmla="*/ 57 w 3614"/>
                    <a:gd name="T31" fmla="*/ 50 h 4016"/>
                    <a:gd name="T32" fmla="*/ 44 w 3614"/>
                    <a:gd name="T33" fmla="*/ 56 h 4016"/>
                    <a:gd name="T34" fmla="*/ 24 w 3614"/>
                    <a:gd name="T35" fmla="*/ 61 h 4016"/>
                    <a:gd name="T36" fmla="*/ 13 w 3614"/>
                    <a:gd name="T37" fmla="*/ 63 h 4016"/>
                    <a:gd name="T38" fmla="*/ 13 w 3614"/>
                    <a:gd name="T39" fmla="*/ 57 h 4016"/>
                    <a:gd name="T40" fmla="*/ 10 w 3614"/>
                    <a:gd name="T41" fmla="*/ 48 h 4016"/>
                    <a:gd name="T42" fmla="*/ 0 w 3614"/>
                    <a:gd name="T43" fmla="*/ 40 h 4016"/>
                    <a:gd name="T44" fmla="*/ 15 w 3614"/>
                    <a:gd name="T45" fmla="*/ 42 h 4016"/>
                    <a:gd name="T46" fmla="*/ 19 w 3614"/>
                    <a:gd name="T47" fmla="*/ 32 h 4016"/>
                    <a:gd name="T48" fmla="*/ 21 w 3614"/>
                    <a:gd name="T49" fmla="*/ 21 h 4016"/>
                    <a:gd name="T50" fmla="*/ 19 w 3614"/>
                    <a:gd name="T51" fmla="*/ 10 h 4016"/>
                    <a:gd name="T52" fmla="*/ 15 w 3614"/>
                    <a:gd name="T53" fmla="*/ 0 h 4016"/>
                    <a:gd name="T54" fmla="*/ 15 w 3614"/>
                    <a:gd name="T55" fmla="*/ 0 h 4016"/>
                    <a:gd name="T56" fmla="*/ 15 w 3614"/>
                    <a:gd name="T57" fmla="*/ 0 h 401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614" h="4016">
                      <a:moveTo>
                        <a:pt x="949" y="0"/>
                      </a:moveTo>
                      <a:lnTo>
                        <a:pt x="1502" y="817"/>
                      </a:lnTo>
                      <a:lnTo>
                        <a:pt x="1711" y="1536"/>
                      </a:lnTo>
                      <a:lnTo>
                        <a:pt x="1701" y="2324"/>
                      </a:lnTo>
                      <a:lnTo>
                        <a:pt x="1475" y="3189"/>
                      </a:lnTo>
                      <a:lnTo>
                        <a:pt x="2228" y="2463"/>
                      </a:lnTo>
                      <a:lnTo>
                        <a:pt x="2698" y="1726"/>
                      </a:lnTo>
                      <a:lnTo>
                        <a:pt x="2960" y="1108"/>
                      </a:lnTo>
                      <a:lnTo>
                        <a:pt x="3042" y="581"/>
                      </a:lnTo>
                      <a:lnTo>
                        <a:pt x="2871" y="38"/>
                      </a:lnTo>
                      <a:lnTo>
                        <a:pt x="3186" y="545"/>
                      </a:lnTo>
                      <a:lnTo>
                        <a:pt x="3287" y="865"/>
                      </a:lnTo>
                      <a:lnTo>
                        <a:pt x="3251" y="1437"/>
                      </a:lnTo>
                      <a:lnTo>
                        <a:pt x="3106" y="2115"/>
                      </a:lnTo>
                      <a:lnTo>
                        <a:pt x="2707" y="3007"/>
                      </a:lnTo>
                      <a:lnTo>
                        <a:pt x="3614" y="3189"/>
                      </a:lnTo>
                      <a:lnTo>
                        <a:pt x="2753" y="3569"/>
                      </a:lnTo>
                      <a:lnTo>
                        <a:pt x="1485" y="3877"/>
                      </a:lnTo>
                      <a:lnTo>
                        <a:pt x="823" y="4016"/>
                      </a:lnTo>
                      <a:lnTo>
                        <a:pt x="823" y="3634"/>
                      </a:lnTo>
                      <a:lnTo>
                        <a:pt x="578" y="3069"/>
                      </a:lnTo>
                      <a:lnTo>
                        <a:pt x="0" y="2497"/>
                      </a:lnTo>
                      <a:lnTo>
                        <a:pt x="913" y="2663"/>
                      </a:lnTo>
                      <a:lnTo>
                        <a:pt x="1211" y="2045"/>
                      </a:lnTo>
                      <a:lnTo>
                        <a:pt x="1312" y="1336"/>
                      </a:lnTo>
                      <a:lnTo>
                        <a:pt x="1203" y="610"/>
                      </a:lnTo>
                      <a:lnTo>
                        <a:pt x="9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4" name="Group 22"/>
            <p:cNvGrpSpPr>
              <a:grpSpLocks/>
            </p:cNvGrpSpPr>
            <p:nvPr/>
          </p:nvGrpSpPr>
          <p:grpSpPr bwMode="auto">
            <a:xfrm>
              <a:off x="6477000" y="4572000"/>
              <a:ext cx="2514600" cy="1225550"/>
              <a:chOff x="4080" y="2880"/>
              <a:chExt cx="1584" cy="772"/>
            </a:xfrm>
          </p:grpSpPr>
          <p:sp>
            <p:nvSpPr>
              <p:cNvPr id="10258" name="Text Box 23"/>
              <p:cNvSpPr txBox="1">
                <a:spLocks noChangeArrowheads="1"/>
              </p:cNvSpPr>
              <p:nvPr/>
            </p:nvSpPr>
            <p:spPr bwMode="auto">
              <a:xfrm>
                <a:off x="4224" y="2880"/>
                <a:ext cx="1440" cy="304"/>
              </a:xfrm>
              <a:prstGeom prst="rect">
                <a:avLst/>
              </a:prstGeom>
              <a:solidFill>
                <a:srgbClr val="00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INTEGRATION</a:t>
                </a:r>
              </a:p>
            </p:txBody>
          </p:sp>
          <p:grpSp>
            <p:nvGrpSpPr>
              <p:cNvPr id="10259" name="Group 24"/>
              <p:cNvGrpSpPr>
                <a:grpSpLocks/>
              </p:cNvGrpSpPr>
              <p:nvPr/>
            </p:nvGrpSpPr>
            <p:grpSpPr bwMode="auto">
              <a:xfrm rot="1965011">
                <a:off x="4080" y="3264"/>
                <a:ext cx="249" cy="388"/>
                <a:chOff x="1967" y="1093"/>
                <a:chExt cx="1807" cy="2130"/>
              </a:xfrm>
            </p:grpSpPr>
            <p:sp>
              <p:nvSpPr>
                <p:cNvPr id="10260" name="Freeform 25"/>
                <p:cNvSpPr>
                  <a:spLocks/>
                </p:cNvSpPr>
                <p:nvPr/>
              </p:nvSpPr>
              <p:spPr bwMode="auto">
                <a:xfrm>
                  <a:off x="2265" y="1093"/>
                  <a:ext cx="1416" cy="1887"/>
                </a:xfrm>
                <a:custGeom>
                  <a:avLst/>
                  <a:gdLst>
                    <a:gd name="T0" fmla="*/ 12 w 2833"/>
                    <a:gd name="T1" fmla="*/ 7 h 3773"/>
                    <a:gd name="T2" fmla="*/ 25 w 2833"/>
                    <a:gd name="T3" fmla="*/ 21 h 3773"/>
                    <a:gd name="T4" fmla="*/ 32 w 2833"/>
                    <a:gd name="T5" fmla="*/ 12 h 3773"/>
                    <a:gd name="T6" fmla="*/ 33 w 2833"/>
                    <a:gd name="T7" fmla="*/ 0 h 3773"/>
                    <a:gd name="T8" fmla="*/ 44 w 2833"/>
                    <a:gd name="T9" fmla="*/ 14 h 3773"/>
                    <a:gd name="T10" fmla="*/ 44 w 2833"/>
                    <a:gd name="T11" fmla="*/ 27 h 3773"/>
                    <a:gd name="T12" fmla="*/ 30 w 2833"/>
                    <a:gd name="T13" fmla="*/ 54 h 3773"/>
                    <a:gd name="T14" fmla="*/ 7 w 2833"/>
                    <a:gd name="T15" fmla="*/ 59 h 3773"/>
                    <a:gd name="T16" fmla="*/ 10 w 2833"/>
                    <a:gd name="T17" fmla="*/ 35 h 3773"/>
                    <a:gd name="T18" fmla="*/ 6 w 2833"/>
                    <a:gd name="T19" fmla="*/ 13 h 3773"/>
                    <a:gd name="T20" fmla="*/ 0 w 2833"/>
                    <a:gd name="T21" fmla="*/ 1 h 3773"/>
                    <a:gd name="T22" fmla="*/ 12 w 2833"/>
                    <a:gd name="T23" fmla="*/ 7 h 3773"/>
                    <a:gd name="T24" fmla="*/ 12 w 2833"/>
                    <a:gd name="T25" fmla="*/ 7 h 3773"/>
                    <a:gd name="T26" fmla="*/ 12 w 2833"/>
                    <a:gd name="T27" fmla="*/ 7 h 377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833" h="3773">
                      <a:moveTo>
                        <a:pt x="799" y="392"/>
                      </a:moveTo>
                      <a:lnTo>
                        <a:pt x="1622" y="1325"/>
                      </a:lnTo>
                      <a:lnTo>
                        <a:pt x="2097" y="717"/>
                      </a:lnTo>
                      <a:lnTo>
                        <a:pt x="2120" y="0"/>
                      </a:lnTo>
                      <a:lnTo>
                        <a:pt x="2833" y="846"/>
                      </a:lnTo>
                      <a:lnTo>
                        <a:pt x="2833" y="1715"/>
                      </a:lnTo>
                      <a:lnTo>
                        <a:pt x="1924" y="3405"/>
                      </a:lnTo>
                      <a:lnTo>
                        <a:pt x="475" y="3773"/>
                      </a:lnTo>
                      <a:lnTo>
                        <a:pt x="648" y="2213"/>
                      </a:lnTo>
                      <a:lnTo>
                        <a:pt x="390" y="803"/>
                      </a:lnTo>
                      <a:lnTo>
                        <a:pt x="0" y="23"/>
                      </a:lnTo>
                      <a:lnTo>
                        <a:pt x="799" y="392"/>
                      </a:lnTo>
                      <a:close/>
                    </a:path>
                  </a:pathLst>
                </a:custGeom>
                <a:solidFill>
                  <a:srgbClr val="7DFF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1" name="Freeform 26"/>
                <p:cNvSpPr>
                  <a:spLocks/>
                </p:cNvSpPr>
                <p:nvPr/>
              </p:nvSpPr>
              <p:spPr bwMode="auto">
                <a:xfrm>
                  <a:off x="1967" y="1215"/>
                  <a:ext cx="1807" cy="2008"/>
                </a:xfrm>
                <a:custGeom>
                  <a:avLst/>
                  <a:gdLst>
                    <a:gd name="T0" fmla="*/ 15 w 3614"/>
                    <a:gd name="T1" fmla="*/ 0 h 4016"/>
                    <a:gd name="T2" fmla="*/ 24 w 3614"/>
                    <a:gd name="T3" fmla="*/ 13 h 4016"/>
                    <a:gd name="T4" fmla="*/ 27 w 3614"/>
                    <a:gd name="T5" fmla="*/ 24 h 4016"/>
                    <a:gd name="T6" fmla="*/ 27 w 3614"/>
                    <a:gd name="T7" fmla="*/ 37 h 4016"/>
                    <a:gd name="T8" fmla="*/ 24 w 3614"/>
                    <a:gd name="T9" fmla="*/ 50 h 4016"/>
                    <a:gd name="T10" fmla="*/ 35 w 3614"/>
                    <a:gd name="T11" fmla="*/ 39 h 4016"/>
                    <a:gd name="T12" fmla="*/ 43 w 3614"/>
                    <a:gd name="T13" fmla="*/ 27 h 4016"/>
                    <a:gd name="T14" fmla="*/ 47 w 3614"/>
                    <a:gd name="T15" fmla="*/ 18 h 4016"/>
                    <a:gd name="T16" fmla="*/ 48 w 3614"/>
                    <a:gd name="T17" fmla="*/ 10 h 4016"/>
                    <a:gd name="T18" fmla="*/ 45 w 3614"/>
                    <a:gd name="T19" fmla="*/ 1 h 4016"/>
                    <a:gd name="T20" fmla="*/ 50 w 3614"/>
                    <a:gd name="T21" fmla="*/ 9 h 4016"/>
                    <a:gd name="T22" fmla="*/ 52 w 3614"/>
                    <a:gd name="T23" fmla="*/ 14 h 4016"/>
                    <a:gd name="T24" fmla="*/ 51 w 3614"/>
                    <a:gd name="T25" fmla="*/ 23 h 4016"/>
                    <a:gd name="T26" fmla="*/ 49 w 3614"/>
                    <a:gd name="T27" fmla="*/ 34 h 4016"/>
                    <a:gd name="T28" fmla="*/ 43 w 3614"/>
                    <a:gd name="T29" fmla="*/ 47 h 4016"/>
                    <a:gd name="T30" fmla="*/ 57 w 3614"/>
                    <a:gd name="T31" fmla="*/ 50 h 4016"/>
                    <a:gd name="T32" fmla="*/ 44 w 3614"/>
                    <a:gd name="T33" fmla="*/ 56 h 4016"/>
                    <a:gd name="T34" fmla="*/ 24 w 3614"/>
                    <a:gd name="T35" fmla="*/ 61 h 4016"/>
                    <a:gd name="T36" fmla="*/ 13 w 3614"/>
                    <a:gd name="T37" fmla="*/ 63 h 4016"/>
                    <a:gd name="T38" fmla="*/ 13 w 3614"/>
                    <a:gd name="T39" fmla="*/ 57 h 4016"/>
                    <a:gd name="T40" fmla="*/ 10 w 3614"/>
                    <a:gd name="T41" fmla="*/ 48 h 4016"/>
                    <a:gd name="T42" fmla="*/ 0 w 3614"/>
                    <a:gd name="T43" fmla="*/ 40 h 4016"/>
                    <a:gd name="T44" fmla="*/ 15 w 3614"/>
                    <a:gd name="T45" fmla="*/ 42 h 4016"/>
                    <a:gd name="T46" fmla="*/ 19 w 3614"/>
                    <a:gd name="T47" fmla="*/ 32 h 4016"/>
                    <a:gd name="T48" fmla="*/ 21 w 3614"/>
                    <a:gd name="T49" fmla="*/ 21 h 4016"/>
                    <a:gd name="T50" fmla="*/ 19 w 3614"/>
                    <a:gd name="T51" fmla="*/ 10 h 4016"/>
                    <a:gd name="T52" fmla="*/ 15 w 3614"/>
                    <a:gd name="T53" fmla="*/ 0 h 4016"/>
                    <a:gd name="T54" fmla="*/ 15 w 3614"/>
                    <a:gd name="T55" fmla="*/ 0 h 4016"/>
                    <a:gd name="T56" fmla="*/ 15 w 3614"/>
                    <a:gd name="T57" fmla="*/ 0 h 401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614" h="4016">
                      <a:moveTo>
                        <a:pt x="949" y="0"/>
                      </a:moveTo>
                      <a:lnTo>
                        <a:pt x="1502" y="817"/>
                      </a:lnTo>
                      <a:lnTo>
                        <a:pt x="1711" y="1536"/>
                      </a:lnTo>
                      <a:lnTo>
                        <a:pt x="1701" y="2324"/>
                      </a:lnTo>
                      <a:lnTo>
                        <a:pt x="1475" y="3189"/>
                      </a:lnTo>
                      <a:lnTo>
                        <a:pt x="2228" y="2463"/>
                      </a:lnTo>
                      <a:lnTo>
                        <a:pt x="2698" y="1726"/>
                      </a:lnTo>
                      <a:lnTo>
                        <a:pt x="2960" y="1108"/>
                      </a:lnTo>
                      <a:lnTo>
                        <a:pt x="3042" y="581"/>
                      </a:lnTo>
                      <a:lnTo>
                        <a:pt x="2871" y="38"/>
                      </a:lnTo>
                      <a:lnTo>
                        <a:pt x="3186" y="545"/>
                      </a:lnTo>
                      <a:lnTo>
                        <a:pt x="3287" y="865"/>
                      </a:lnTo>
                      <a:lnTo>
                        <a:pt x="3251" y="1437"/>
                      </a:lnTo>
                      <a:lnTo>
                        <a:pt x="3106" y="2115"/>
                      </a:lnTo>
                      <a:lnTo>
                        <a:pt x="2707" y="3007"/>
                      </a:lnTo>
                      <a:lnTo>
                        <a:pt x="3614" y="3189"/>
                      </a:lnTo>
                      <a:lnTo>
                        <a:pt x="2753" y="3569"/>
                      </a:lnTo>
                      <a:lnTo>
                        <a:pt x="1485" y="3877"/>
                      </a:lnTo>
                      <a:lnTo>
                        <a:pt x="823" y="4016"/>
                      </a:lnTo>
                      <a:lnTo>
                        <a:pt x="823" y="3634"/>
                      </a:lnTo>
                      <a:lnTo>
                        <a:pt x="578" y="3069"/>
                      </a:lnTo>
                      <a:lnTo>
                        <a:pt x="0" y="2497"/>
                      </a:lnTo>
                      <a:lnTo>
                        <a:pt x="913" y="2663"/>
                      </a:lnTo>
                      <a:lnTo>
                        <a:pt x="1211" y="2045"/>
                      </a:lnTo>
                      <a:lnTo>
                        <a:pt x="1312" y="1336"/>
                      </a:lnTo>
                      <a:lnTo>
                        <a:pt x="1203" y="610"/>
                      </a:lnTo>
                      <a:lnTo>
                        <a:pt x="9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9" name="Group 27"/>
            <p:cNvGrpSpPr>
              <a:grpSpLocks/>
            </p:cNvGrpSpPr>
            <p:nvPr/>
          </p:nvGrpSpPr>
          <p:grpSpPr bwMode="auto">
            <a:xfrm>
              <a:off x="2889250" y="5410200"/>
              <a:ext cx="3359150" cy="558800"/>
              <a:chOff x="1820" y="3408"/>
              <a:chExt cx="2116" cy="352"/>
            </a:xfrm>
          </p:grpSpPr>
          <p:sp>
            <p:nvSpPr>
              <p:cNvPr id="10253" name="Text Box 28"/>
              <p:cNvSpPr txBox="1">
                <a:spLocks noChangeArrowheads="1"/>
              </p:cNvSpPr>
              <p:nvPr/>
            </p:nvSpPr>
            <p:spPr bwMode="auto">
              <a:xfrm>
                <a:off x="2976" y="3456"/>
                <a:ext cx="960" cy="304"/>
              </a:xfrm>
              <a:prstGeom prst="rect">
                <a:avLst/>
              </a:prstGeom>
              <a:solidFill>
                <a:srgbClr val="00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/>
                  <a:t>TESTING</a:t>
                </a:r>
              </a:p>
            </p:txBody>
          </p:sp>
          <p:sp>
            <p:nvSpPr>
              <p:cNvPr id="10254" name="Text Box 29"/>
              <p:cNvSpPr txBox="1">
                <a:spLocks noChangeArrowheads="1"/>
              </p:cNvSpPr>
              <p:nvPr/>
            </p:nvSpPr>
            <p:spPr bwMode="auto">
              <a:xfrm>
                <a:off x="2352" y="3456"/>
                <a:ext cx="528" cy="304"/>
              </a:xfrm>
              <a:prstGeom prst="rect">
                <a:avLst/>
              </a:prstGeom>
              <a:solidFill>
                <a:srgbClr val="FFFF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/>
                  <a:t>FRR</a:t>
                </a:r>
              </a:p>
            </p:txBody>
          </p:sp>
          <p:grpSp>
            <p:nvGrpSpPr>
              <p:cNvPr id="10255" name="Group 30"/>
              <p:cNvGrpSpPr>
                <a:grpSpLocks/>
              </p:cNvGrpSpPr>
              <p:nvPr/>
            </p:nvGrpSpPr>
            <p:grpSpPr bwMode="auto">
              <a:xfrm rot="7729488">
                <a:off x="1889" y="3339"/>
                <a:ext cx="249" cy="388"/>
                <a:chOff x="1967" y="1093"/>
                <a:chExt cx="1807" cy="2130"/>
              </a:xfrm>
            </p:grpSpPr>
            <p:sp>
              <p:nvSpPr>
                <p:cNvPr id="10256" name="Freeform 31"/>
                <p:cNvSpPr>
                  <a:spLocks/>
                </p:cNvSpPr>
                <p:nvPr/>
              </p:nvSpPr>
              <p:spPr bwMode="auto">
                <a:xfrm>
                  <a:off x="2265" y="1093"/>
                  <a:ext cx="1416" cy="1887"/>
                </a:xfrm>
                <a:custGeom>
                  <a:avLst/>
                  <a:gdLst>
                    <a:gd name="T0" fmla="*/ 12 w 2833"/>
                    <a:gd name="T1" fmla="*/ 7 h 3773"/>
                    <a:gd name="T2" fmla="*/ 25 w 2833"/>
                    <a:gd name="T3" fmla="*/ 21 h 3773"/>
                    <a:gd name="T4" fmla="*/ 32 w 2833"/>
                    <a:gd name="T5" fmla="*/ 12 h 3773"/>
                    <a:gd name="T6" fmla="*/ 33 w 2833"/>
                    <a:gd name="T7" fmla="*/ 0 h 3773"/>
                    <a:gd name="T8" fmla="*/ 44 w 2833"/>
                    <a:gd name="T9" fmla="*/ 14 h 3773"/>
                    <a:gd name="T10" fmla="*/ 44 w 2833"/>
                    <a:gd name="T11" fmla="*/ 27 h 3773"/>
                    <a:gd name="T12" fmla="*/ 30 w 2833"/>
                    <a:gd name="T13" fmla="*/ 54 h 3773"/>
                    <a:gd name="T14" fmla="*/ 7 w 2833"/>
                    <a:gd name="T15" fmla="*/ 59 h 3773"/>
                    <a:gd name="T16" fmla="*/ 10 w 2833"/>
                    <a:gd name="T17" fmla="*/ 35 h 3773"/>
                    <a:gd name="T18" fmla="*/ 6 w 2833"/>
                    <a:gd name="T19" fmla="*/ 13 h 3773"/>
                    <a:gd name="T20" fmla="*/ 0 w 2833"/>
                    <a:gd name="T21" fmla="*/ 1 h 3773"/>
                    <a:gd name="T22" fmla="*/ 12 w 2833"/>
                    <a:gd name="T23" fmla="*/ 7 h 3773"/>
                    <a:gd name="T24" fmla="*/ 12 w 2833"/>
                    <a:gd name="T25" fmla="*/ 7 h 3773"/>
                    <a:gd name="T26" fmla="*/ 12 w 2833"/>
                    <a:gd name="T27" fmla="*/ 7 h 377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833" h="3773">
                      <a:moveTo>
                        <a:pt x="799" y="392"/>
                      </a:moveTo>
                      <a:lnTo>
                        <a:pt x="1622" y="1325"/>
                      </a:lnTo>
                      <a:lnTo>
                        <a:pt x="2097" y="717"/>
                      </a:lnTo>
                      <a:lnTo>
                        <a:pt x="2120" y="0"/>
                      </a:lnTo>
                      <a:lnTo>
                        <a:pt x="2833" y="846"/>
                      </a:lnTo>
                      <a:lnTo>
                        <a:pt x="2833" y="1715"/>
                      </a:lnTo>
                      <a:lnTo>
                        <a:pt x="1924" y="3405"/>
                      </a:lnTo>
                      <a:lnTo>
                        <a:pt x="475" y="3773"/>
                      </a:lnTo>
                      <a:lnTo>
                        <a:pt x="648" y="2213"/>
                      </a:lnTo>
                      <a:lnTo>
                        <a:pt x="390" y="803"/>
                      </a:lnTo>
                      <a:lnTo>
                        <a:pt x="0" y="23"/>
                      </a:lnTo>
                      <a:lnTo>
                        <a:pt x="799" y="392"/>
                      </a:lnTo>
                      <a:close/>
                    </a:path>
                  </a:pathLst>
                </a:custGeom>
                <a:solidFill>
                  <a:srgbClr val="7DFF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7" name="Freeform 32"/>
                <p:cNvSpPr>
                  <a:spLocks/>
                </p:cNvSpPr>
                <p:nvPr/>
              </p:nvSpPr>
              <p:spPr bwMode="auto">
                <a:xfrm>
                  <a:off x="1967" y="1215"/>
                  <a:ext cx="1807" cy="2008"/>
                </a:xfrm>
                <a:custGeom>
                  <a:avLst/>
                  <a:gdLst>
                    <a:gd name="T0" fmla="*/ 15 w 3614"/>
                    <a:gd name="T1" fmla="*/ 0 h 4016"/>
                    <a:gd name="T2" fmla="*/ 24 w 3614"/>
                    <a:gd name="T3" fmla="*/ 13 h 4016"/>
                    <a:gd name="T4" fmla="*/ 27 w 3614"/>
                    <a:gd name="T5" fmla="*/ 24 h 4016"/>
                    <a:gd name="T6" fmla="*/ 27 w 3614"/>
                    <a:gd name="T7" fmla="*/ 37 h 4016"/>
                    <a:gd name="T8" fmla="*/ 24 w 3614"/>
                    <a:gd name="T9" fmla="*/ 50 h 4016"/>
                    <a:gd name="T10" fmla="*/ 35 w 3614"/>
                    <a:gd name="T11" fmla="*/ 39 h 4016"/>
                    <a:gd name="T12" fmla="*/ 43 w 3614"/>
                    <a:gd name="T13" fmla="*/ 27 h 4016"/>
                    <a:gd name="T14" fmla="*/ 47 w 3614"/>
                    <a:gd name="T15" fmla="*/ 18 h 4016"/>
                    <a:gd name="T16" fmla="*/ 48 w 3614"/>
                    <a:gd name="T17" fmla="*/ 10 h 4016"/>
                    <a:gd name="T18" fmla="*/ 45 w 3614"/>
                    <a:gd name="T19" fmla="*/ 1 h 4016"/>
                    <a:gd name="T20" fmla="*/ 50 w 3614"/>
                    <a:gd name="T21" fmla="*/ 9 h 4016"/>
                    <a:gd name="T22" fmla="*/ 52 w 3614"/>
                    <a:gd name="T23" fmla="*/ 14 h 4016"/>
                    <a:gd name="T24" fmla="*/ 51 w 3614"/>
                    <a:gd name="T25" fmla="*/ 23 h 4016"/>
                    <a:gd name="T26" fmla="*/ 49 w 3614"/>
                    <a:gd name="T27" fmla="*/ 34 h 4016"/>
                    <a:gd name="T28" fmla="*/ 43 w 3614"/>
                    <a:gd name="T29" fmla="*/ 47 h 4016"/>
                    <a:gd name="T30" fmla="*/ 57 w 3614"/>
                    <a:gd name="T31" fmla="*/ 50 h 4016"/>
                    <a:gd name="T32" fmla="*/ 44 w 3614"/>
                    <a:gd name="T33" fmla="*/ 56 h 4016"/>
                    <a:gd name="T34" fmla="*/ 24 w 3614"/>
                    <a:gd name="T35" fmla="*/ 61 h 4016"/>
                    <a:gd name="T36" fmla="*/ 13 w 3614"/>
                    <a:gd name="T37" fmla="*/ 63 h 4016"/>
                    <a:gd name="T38" fmla="*/ 13 w 3614"/>
                    <a:gd name="T39" fmla="*/ 57 h 4016"/>
                    <a:gd name="T40" fmla="*/ 10 w 3614"/>
                    <a:gd name="T41" fmla="*/ 48 h 4016"/>
                    <a:gd name="T42" fmla="*/ 0 w 3614"/>
                    <a:gd name="T43" fmla="*/ 40 h 4016"/>
                    <a:gd name="T44" fmla="*/ 15 w 3614"/>
                    <a:gd name="T45" fmla="*/ 42 h 4016"/>
                    <a:gd name="T46" fmla="*/ 19 w 3614"/>
                    <a:gd name="T47" fmla="*/ 32 h 4016"/>
                    <a:gd name="T48" fmla="*/ 21 w 3614"/>
                    <a:gd name="T49" fmla="*/ 21 h 4016"/>
                    <a:gd name="T50" fmla="*/ 19 w 3614"/>
                    <a:gd name="T51" fmla="*/ 10 h 4016"/>
                    <a:gd name="T52" fmla="*/ 15 w 3614"/>
                    <a:gd name="T53" fmla="*/ 0 h 4016"/>
                    <a:gd name="T54" fmla="*/ 15 w 3614"/>
                    <a:gd name="T55" fmla="*/ 0 h 4016"/>
                    <a:gd name="T56" fmla="*/ 15 w 3614"/>
                    <a:gd name="T57" fmla="*/ 0 h 401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614" h="4016">
                      <a:moveTo>
                        <a:pt x="949" y="0"/>
                      </a:moveTo>
                      <a:lnTo>
                        <a:pt x="1502" y="817"/>
                      </a:lnTo>
                      <a:lnTo>
                        <a:pt x="1711" y="1536"/>
                      </a:lnTo>
                      <a:lnTo>
                        <a:pt x="1701" y="2324"/>
                      </a:lnTo>
                      <a:lnTo>
                        <a:pt x="1475" y="3189"/>
                      </a:lnTo>
                      <a:lnTo>
                        <a:pt x="2228" y="2463"/>
                      </a:lnTo>
                      <a:lnTo>
                        <a:pt x="2698" y="1726"/>
                      </a:lnTo>
                      <a:lnTo>
                        <a:pt x="2960" y="1108"/>
                      </a:lnTo>
                      <a:lnTo>
                        <a:pt x="3042" y="581"/>
                      </a:lnTo>
                      <a:lnTo>
                        <a:pt x="2871" y="38"/>
                      </a:lnTo>
                      <a:lnTo>
                        <a:pt x="3186" y="545"/>
                      </a:lnTo>
                      <a:lnTo>
                        <a:pt x="3287" y="865"/>
                      </a:lnTo>
                      <a:lnTo>
                        <a:pt x="3251" y="1437"/>
                      </a:lnTo>
                      <a:lnTo>
                        <a:pt x="3106" y="2115"/>
                      </a:lnTo>
                      <a:lnTo>
                        <a:pt x="2707" y="3007"/>
                      </a:lnTo>
                      <a:lnTo>
                        <a:pt x="3614" y="3189"/>
                      </a:lnTo>
                      <a:lnTo>
                        <a:pt x="2753" y="3569"/>
                      </a:lnTo>
                      <a:lnTo>
                        <a:pt x="1485" y="3877"/>
                      </a:lnTo>
                      <a:lnTo>
                        <a:pt x="823" y="4016"/>
                      </a:lnTo>
                      <a:lnTo>
                        <a:pt x="823" y="3634"/>
                      </a:lnTo>
                      <a:lnTo>
                        <a:pt x="578" y="3069"/>
                      </a:lnTo>
                      <a:lnTo>
                        <a:pt x="0" y="2497"/>
                      </a:lnTo>
                      <a:lnTo>
                        <a:pt x="913" y="2663"/>
                      </a:lnTo>
                      <a:lnTo>
                        <a:pt x="1211" y="2045"/>
                      </a:lnTo>
                      <a:lnTo>
                        <a:pt x="1312" y="1336"/>
                      </a:lnTo>
                      <a:lnTo>
                        <a:pt x="1203" y="610"/>
                      </a:lnTo>
                      <a:lnTo>
                        <a:pt x="94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8B782F00-C9CF-4211-A7E5-D31CDC45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3475DCD-075C-4362-A609-148D03CD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1A5AEE5-7FA5-44A1-9AF1-C68B5B1B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 dirty="0"/>
              <a:t>The Design Phase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en-US" dirty="0"/>
              <a:t>“Paper” study of all issues to establish major concepts and plans</a:t>
            </a:r>
          </a:p>
          <a:p>
            <a:r>
              <a:rPr lang="en-US" altLang="en-US" dirty="0"/>
              <a:t>Little-to-no hardware testing or prototyping</a:t>
            </a:r>
          </a:p>
          <a:p>
            <a:r>
              <a:rPr lang="en-US" altLang="en-US" dirty="0"/>
              <a:t>Define science goals and objectives</a:t>
            </a:r>
          </a:p>
          <a:p>
            <a:r>
              <a:rPr lang="en-US" altLang="en-US" dirty="0"/>
              <a:t>System level design (subject of a later lecture)</a:t>
            </a:r>
          </a:p>
          <a:p>
            <a:pPr lvl="1"/>
            <a:r>
              <a:rPr lang="en-US" altLang="en-US" dirty="0"/>
              <a:t>System requirements derived from goals and objectives</a:t>
            </a:r>
          </a:p>
          <a:p>
            <a:pPr lvl="1"/>
            <a:r>
              <a:rPr lang="en-US" altLang="en-US" dirty="0"/>
              <a:t>Identify major subsystems and interfaces</a:t>
            </a:r>
          </a:p>
          <a:p>
            <a:r>
              <a:rPr lang="en-US" altLang="en-US" dirty="0"/>
              <a:t>Concept hardware and software design</a:t>
            </a:r>
          </a:p>
          <a:p>
            <a:pPr lvl="1"/>
            <a:r>
              <a:rPr lang="en-US" altLang="en-US" dirty="0"/>
              <a:t>Derived from system requirements and constraints</a:t>
            </a:r>
          </a:p>
          <a:p>
            <a:pPr lvl="1"/>
            <a:r>
              <a:rPr lang="en-US" altLang="en-US" dirty="0"/>
              <a:t>Identify parts, costs, &amp; availability</a:t>
            </a:r>
          </a:p>
          <a:p>
            <a:r>
              <a:rPr lang="en-US" altLang="en-US" dirty="0"/>
              <a:t>Establish tasks, schedule, resource needs, and plans for remaining phases of life-cycle</a:t>
            </a:r>
          </a:p>
          <a:p>
            <a:r>
              <a:rPr lang="en-US" altLang="en-US" dirty="0"/>
              <a:t>Develop preliminary risk assessment &amp; management plan</a:t>
            </a:r>
          </a:p>
          <a:p>
            <a:r>
              <a:rPr lang="en-US" altLang="en-US" dirty="0"/>
              <a:t>Phase terminates with Preliminary Design Review (PDR)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1E862A6F-CD1D-4626-AB29-FBB2D5C9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rev20220131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2BAF5978-2712-41F1-AE9D-C77E4531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L21.01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926FF64C-4F1C-433F-AF6D-D94DEDFD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32F50-4C67-43EC-9E8D-F52C7CD87E1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Settings\guzik\Application Data\Microsoft\Templates\LaACES.pot</Template>
  <TotalTime>1758</TotalTime>
  <Words>2075</Words>
  <Application>Microsoft Office PowerPoint</Application>
  <PresentationFormat>On-screen Show (4:3)</PresentationFormat>
  <Paragraphs>338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Times New Roman</vt:lpstr>
      <vt:lpstr>LaACES</vt:lpstr>
      <vt:lpstr>Project Management, Lifecycle, and Documentation</vt:lpstr>
      <vt:lpstr>What is a project?</vt:lpstr>
      <vt:lpstr>Why manage a project?</vt:lpstr>
      <vt:lpstr>Project Team Structure</vt:lpstr>
      <vt:lpstr>Stages of Team Development</vt:lpstr>
      <vt:lpstr>Building a Project Team</vt:lpstr>
      <vt:lpstr>Project Team Pitfalls</vt:lpstr>
      <vt:lpstr>The Project Phases</vt:lpstr>
      <vt:lpstr>The Design Phase</vt:lpstr>
      <vt:lpstr>The Development Phase – 1 of 2</vt:lpstr>
      <vt:lpstr>The Development Phase – 2 of 2</vt:lpstr>
      <vt:lpstr>The Fabrication Phase</vt:lpstr>
      <vt:lpstr>The Integration Phase</vt:lpstr>
      <vt:lpstr>The System Testing Phase</vt:lpstr>
      <vt:lpstr>Mission Operations &amp; Data Analysis (MO&amp;DA)</vt:lpstr>
      <vt:lpstr>The Need for Communication</vt:lpstr>
      <vt:lpstr>The Project Reviews</vt:lpstr>
      <vt:lpstr>Preliminary Design Review (PDR)</vt:lpstr>
      <vt:lpstr>PDR Topics</vt:lpstr>
      <vt:lpstr>Critical Design Review (CDR)</vt:lpstr>
      <vt:lpstr>CDR Topics</vt:lpstr>
      <vt:lpstr>Flight Readiness Review (FRR)</vt:lpstr>
      <vt:lpstr>FRR Topics</vt:lpstr>
      <vt:lpstr>Post-Flight Science Report</vt:lpstr>
      <vt:lpstr>Typical LaACES Flight Schedule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Project Management?</dc:title>
  <dc:creator>T. Gregory Guzik</dc:creator>
  <cp:lastModifiedBy>Aaron P Ryan</cp:lastModifiedBy>
  <cp:revision>60</cp:revision>
  <dcterms:created xsi:type="dcterms:W3CDTF">2004-06-23T20:15:26Z</dcterms:created>
  <dcterms:modified xsi:type="dcterms:W3CDTF">2022-01-18T20:17:26Z</dcterms:modified>
</cp:coreProperties>
</file>