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sldIdLst>
    <p:sldId id="256" r:id="rId5"/>
    <p:sldId id="308" r:id="rId6"/>
    <p:sldId id="309" r:id="rId7"/>
    <p:sldId id="304" r:id="rId8"/>
    <p:sldId id="305" r:id="rId9"/>
    <p:sldId id="307" r:id="rId10"/>
    <p:sldId id="314" r:id="rId11"/>
    <p:sldId id="301" r:id="rId12"/>
    <p:sldId id="300" r:id="rId13"/>
    <p:sldId id="311" r:id="rId14"/>
    <p:sldId id="291" r:id="rId15"/>
    <p:sldId id="312" r:id="rId16"/>
    <p:sldId id="313" r:id="rId17"/>
  </p:sldIdLst>
  <p:sldSz cx="9144000" cy="6858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4664" autoAdjust="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02B5F7-1B7B-4974-8EC7-52B169213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1A871-91D3-4604-8611-3665F0A329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70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FF56-998D-4FFA-8172-7AAD466EA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08B7C-D599-4693-B65B-59DE3C3DDD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4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8E9C-913C-43D4-878E-D9A5962985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22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5848-3E05-4F65-93E3-4C3DDFFD1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1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2520-40EE-4104-95F1-382344E83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475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C61E-5E7B-4682-8170-181BD3638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11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1C8CB-FA94-4C03-BAF2-852498A44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88D9-13CF-4263-BC8C-96A11E0FE4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8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4074-841D-43E3-9DE2-C03BE4C513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64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7C74-06A2-4832-95AB-3D1540739C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365125"/>
            <a:ext cx="635122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0DE0392-BE2A-4D3A-9972-0A1F22612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0C8D707-27E8-45BF-8544-B156299A4BA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620" y="-4763"/>
            <a:ext cx="1497380" cy="1371600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747A9B-F377-486F-A9B2-7EC4B415FDE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3"/>
            <a:ext cx="1221915" cy="1371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aspace.lsu.edu/laaces/laaces-document-center/" TargetMode="External"/><Relationship Id="rId2" Type="http://schemas.openxmlformats.org/officeDocument/2006/relationships/hyperlink" Target="1%20-%20Pre-PDR-Document-Template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clipse.montana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laspace.lsu.edu/laaces/student-balloon-cours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Second Semester of the</a:t>
            </a:r>
            <a:br>
              <a:rPr lang="en-US" dirty="0"/>
            </a:br>
            <a:r>
              <a:rPr lang="en-US" dirty="0"/>
              <a:t>2021-2022 </a:t>
            </a:r>
            <a:r>
              <a:rPr lang="en-US" dirty="0" err="1"/>
              <a:t>LaACES</a:t>
            </a:r>
            <a:r>
              <a:rPr lang="en-US" dirty="0"/>
              <a:t> Program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01780FE-AE3F-4073-9051-6313824BB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0B0D5-2D58-4CA8-B509-12F4874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LSU rev20220131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7C214C-FAC9-41C3-B56D-13EA389AC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414B9F-B1B8-4008-9ECE-5532A2F59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6961A871-91D3-4604-8611-3665F0A3293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Structure and Design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en-US" dirty="0"/>
              <a:t>Payload design lectures are in Part II, Units 27 through 30</a:t>
            </a:r>
          </a:p>
          <a:p>
            <a:pPr lvl="1"/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r>
              <a:rPr lang="en-US" altLang="en-US" dirty="0"/>
              <a:t>Units 27 and 28 are concerned with fabrication, testing, and use of the </a:t>
            </a:r>
            <a:r>
              <a:rPr lang="en-US" altLang="en-US" dirty="0" err="1"/>
              <a:t>MegaSat</a:t>
            </a:r>
            <a:endParaRPr lang="en-US" altLang="en-US" dirty="0"/>
          </a:p>
          <a:p>
            <a:r>
              <a:rPr lang="en-US" altLang="en-US" dirty="0"/>
              <a:t>Other payload lectures and materials available for reference (These will not be covered in a formal session)</a:t>
            </a:r>
          </a:p>
          <a:p>
            <a:pPr lvl="1"/>
            <a:r>
              <a:rPr lang="en-US" altLang="en-US" dirty="0"/>
              <a:t>Lecture 29.01: </a:t>
            </a:r>
            <a:r>
              <a:rPr lang="en-US" altLang="en-US" dirty="0" err="1"/>
              <a:t>LaACES</a:t>
            </a:r>
            <a:r>
              <a:rPr lang="en-US" altLang="en-US" dirty="0"/>
              <a:t> Balloon Vehicle and Flight Profile</a:t>
            </a:r>
          </a:p>
          <a:p>
            <a:pPr lvl="1"/>
            <a:r>
              <a:rPr lang="en-US" altLang="en-US" dirty="0"/>
              <a:t>Lecture 29.02: Mechanical Design Guidelines</a:t>
            </a:r>
          </a:p>
          <a:p>
            <a:pPr lvl="1"/>
            <a:r>
              <a:rPr lang="en-US" altLang="en-US" dirty="0"/>
              <a:t>Lecture 29.03: Payload Construction Consideration &amp; Techniques</a:t>
            </a:r>
          </a:p>
          <a:p>
            <a:pPr lvl="1"/>
            <a:r>
              <a:rPr lang="en-US" altLang="en-US" dirty="0"/>
              <a:t>Lecture 29.04: Constructing an ACES cube payload</a:t>
            </a:r>
          </a:p>
          <a:p>
            <a:pPr lvl="1"/>
            <a:r>
              <a:rPr lang="en-US" altLang="en-US" dirty="0"/>
              <a:t>Lecture 29.05: Constructing an ACES octagon payload</a:t>
            </a:r>
          </a:p>
          <a:p>
            <a:pPr lvl="1"/>
            <a:r>
              <a:rPr lang="en-US" altLang="en-US" dirty="0"/>
              <a:t>Activity 29.01: Constructing a Structure with XPS foam</a:t>
            </a:r>
          </a:p>
          <a:p>
            <a:pPr lvl="1"/>
            <a:r>
              <a:rPr lang="en-US" altLang="en-US" dirty="0"/>
              <a:t>Lecture 30.01: Simple Power Systems</a:t>
            </a:r>
          </a:p>
          <a:p>
            <a:pPr lvl="1"/>
            <a:r>
              <a:rPr lang="en-US" altLang="en-US" dirty="0"/>
              <a:t>Lecture 30.02: Batteries and Battery Packs</a:t>
            </a:r>
          </a:p>
          <a:p>
            <a:pPr lvl="1"/>
            <a:r>
              <a:rPr lang="en-US" altLang="en-US" dirty="0"/>
              <a:t>Activity 30.01: Power Systems and Budgets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47F2225-BC82-4075-82D4-B6925B288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F977B6-A1F6-4921-8743-D4AD6797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4BBD824-C488-424A-8298-E1032CB2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33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en-US" dirty="0"/>
              <a:t>There are at least three major reviews during a project</a:t>
            </a:r>
          </a:p>
          <a:p>
            <a:pPr lvl="1"/>
            <a:r>
              <a:rPr lang="en-US" altLang="en-US" dirty="0"/>
              <a:t>Preliminary Design Review (PDR)</a:t>
            </a:r>
          </a:p>
          <a:p>
            <a:pPr lvl="1"/>
            <a:r>
              <a:rPr lang="en-US" altLang="en-US" dirty="0"/>
              <a:t>Critical Design Review (CDR)</a:t>
            </a:r>
          </a:p>
          <a:p>
            <a:pPr lvl="1"/>
            <a:r>
              <a:rPr lang="en-US" altLang="en-US" dirty="0"/>
              <a:t>Flight Readiness Review (FRR)</a:t>
            </a:r>
          </a:p>
          <a:p>
            <a:r>
              <a:rPr lang="en-US" altLang="en-US" dirty="0"/>
              <a:t>You should also include a Pre-PDR and Pre-CDR review at your institution to divide the reviews into more manageable sections</a:t>
            </a:r>
          </a:p>
          <a:p>
            <a:r>
              <a:rPr lang="en-US" altLang="en-US" dirty="0"/>
              <a:t>Each review has a somewhat different objective and emphasis and  provides a check on project progress for all stakeholders</a:t>
            </a:r>
          </a:p>
          <a:p>
            <a:r>
              <a:rPr lang="en-US" altLang="en-US" dirty="0"/>
              <a:t>Templates are provided for all review documents.  Read all instructions contained within the template carefully!</a:t>
            </a:r>
          </a:p>
          <a:p>
            <a:r>
              <a:rPr lang="en-US" altLang="en-US" dirty="0"/>
              <a:t>Required deliverables to </a:t>
            </a:r>
            <a:r>
              <a:rPr lang="en-US" altLang="en-US" dirty="0" err="1"/>
              <a:t>LaACES</a:t>
            </a:r>
            <a:r>
              <a:rPr lang="en-US" altLang="en-US" dirty="0"/>
              <a:t> Management are written documents for the PDR, CDR, and FRR</a:t>
            </a:r>
          </a:p>
          <a:p>
            <a:pPr lvl="1"/>
            <a:r>
              <a:rPr lang="en-US" altLang="en-US" dirty="0"/>
              <a:t>These documents must be fully vetted by the institution faculty advisor(s)</a:t>
            </a:r>
          </a:p>
          <a:p>
            <a:r>
              <a:rPr lang="en-US" altLang="en-US" dirty="0"/>
              <a:t>The required documents will be rated as Pass / Fail. A “Fail” on any document means the team will very likely not fly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E22F317-626B-4614-A184-C1A7FD450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10D65E9-B8D8-4555-A3E9-AF16C00ED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763D55E-D458-4627-A28D-74E3B2A55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The Project Reviews Document Templates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en-US" dirty="0"/>
              <a:t>The templates provide a sequence of payload documentation from the initial organization and justification to the final defense of the payload flight worthiness</a:t>
            </a:r>
          </a:p>
          <a:p>
            <a:r>
              <a:rPr lang="en-US" altLang="en-US" dirty="0"/>
              <a:t>Each template ADDs to the previous template so it is important for a student team to fully complete one document before moving on to the next. </a:t>
            </a:r>
            <a:endParaRPr lang="en-US" altLang="en-US" dirty="0">
              <a:hlinkClick r:id="rId2" action="ppaction://hlinkfile"/>
            </a:endParaRPr>
          </a:p>
          <a:p>
            <a:pPr lvl="1"/>
            <a:r>
              <a:rPr lang="en-US" altLang="en-US" dirty="0"/>
              <a:t>Pre-Preliminary Design Review (Pre-PDR) template</a:t>
            </a:r>
          </a:p>
          <a:p>
            <a:pPr lvl="1"/>
            <a:r>
              <a:rPr lang="en-US" altLang="en-US" dirty="0"/>
              <a:t>Preliminary Design Review template (PDR)</a:t>
            </a:r>
          </a:p>
          <a:p>
            <a:pPr lvl="1"/>
            <a:r>
              <a:rPr lang="en-US" altLang="en-US" dirty="0"/>
              <a:t>Pre-Critical Design Review (Pre-CDR) template</a:t>
            </a:r>
          </a:p>
          <a:p>
            <a:pPr lvl="1"/>
            <a:r>
              <a:rPr lang="en-US" altLang="en-US" dirty="0"/>
              <a:t>Critical Design Review (CDR) template</a:t>
            </a:r>
          </a:p>
          <a:p>
            <a:pPr lvl="1"/>
            <a:r>
              <a:rPr lang="en-US" altLang="en-US" dirty="0"/>
              <a:t>Flight Readiness Review (FRR) template</a:t>
            </a:r>
          </a:p>
          <a:p>
            <a:r>
              <a:rPr lang="en-US" altLang="en-US" dirty="0"/>
              <a:t>These templates can be found on the </a:t>
            </a:r>
            <a:r>
              <a:rPr lang="en-US" altLang="en-US" dirty="0" err="1"/>
              <a:t>LaACES</a:t>
            </a:r>
            <a:r>
              <a:rPr lang="en-US" altLang="en-US" dirty="0"/>
              <a:t> Document Center at </a:t>
            </a:r>
            <a:r>
              <a:rPr lang="en-US" altLang="en-US" dirty="0">
                <a:hlinkClick r:id="rId3"/>
              </a:rPr>
              <a:t>https://laspace.lsu.edu/laaces/laaces-document-center/</a:t>
            </a:r>
            <a:endParaRPr lang="en-US" altLang="en-US" dirty="0"/>
          </a:p>
          <a:p>
            <a:r>
              <a:rPr lang="en-US" altLang="en-US" dirty="0"/>
              <a:t>Will talk about these reviews and expectations in the Project Management overview lecture.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4ACE488-EE78-477A-A1BF-ABDBEB6C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099C8A8-3E7E-4515-8DE2-079CC223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718620-DD6B-48A9-9AC8-F6C84AC93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3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360" y="365446"/>
            <a:ext cx="6628704" cy="45715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altLang="en-US" sz="2799" dirty="0"/>
              <a:t>Milestone Schedule for </a:t>
            </a:r>
            <a:r>
              <a:rPr lang="en-US" altLang="en-US" sz="2799" dirty="0" err="1"/>
              <a:t>LaACES</a:t>
            </a:r>
            <a:r>
              <a:rPr lang="en-US" altLang="en-US" sz="2799" dirty="0"/>
              <a:t> 2021-2022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idx="1"/>
          </p:nvPr>
        </p:nvSpPr>
        <p:spPr>
          <a:xfrm>
            <a:off x="533824" y="1371816"/>
            <a:ext cx="8304928" cy="4495328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	Recommended Deadline	</a:t>
            </a:r>
            <a:r>
              <a:rPr lang="en-US" altLang="en-US" sz="1899" b="1" dirty="0" err="1"/>
              <a:t>LaSPACE</a:t>
            </a:r>
            <a:r>
              <a:rPr lang="en-US" altLang="en-US" sz="1899" b="1" dirty="0"/>
              <a:t> Deadline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PDR</a:t>
            </a:r>
            <a:r>
              <a:rPr lang="en-US" altLang="en-US" sz="1899" dirty="0"/>
              <a:t>	February 11, 2022	February 18, 2022	</a:t>
            </a:r>
            <a:r>
              <a:rPr lang="en-US" altLang="en-US" sz="1899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CDR</a:t>
            </a:r>
            <a:r>
              <a:rPr lang="en-US" altLang="en-US" sz="1899" dirty="0"/>
              <a:t>	April 1, 2022	April 8, 2022</a:t>
            </a: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Thermal / Vacuum Test (at LSU)		</a:t>
            </a:r>
            <a:r>
              <a:rPr lang="en-US" altLang="en-US" sz="1899" dirty="0"/>
              <a:t>April 22,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</a:t>
            </a:r>
            <a:r>
              <a:rPr lang="en-US" altLang="en-US" sz="1899" dirty="0"/>
              <a:t>	April 29, 2022	May 6,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 err="1"/>
              <a:t>LaACES</a:t>
            </a:r>
            <a:r>
              <a:rPr lang="en-US" altLang="en-US" sz="1899" b="1" dirty="0"/>
              <a:t> Launch Trip		</a:t>
            </a:r>
            <a:r>
              <a:rPr lang="en-US" altLang="en-US" sz="1899" dirty="0"/>
              <a:t>May 15, 2022 – May 20,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endParaRPr lang="en-US" altLang="en-US" sz="1899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5028678" algn="r"/>
                <a:tab pos="8000170" algn="r"/>
              </a:tabLst>
              <a:defRPr/>
            </a:pPr>
            <a:r>
              <a:rPr lang="en-US" altLang="en-US" sz="1899" b="1" dirty="0"/>
              <a:t>FRR Defense Presentation (at CSBF)		</a:t>
            </a:r>
            <a:r>
              <a:rPr lang="en-US" altLang="en-US" sz="1899" dirty="0"/>
              <a:t>May 16,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B7AEE-84E1-4025-B955-ECD66E94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722E59-4626-46B3-BA56-B12BE17A1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09A8D-5D8F-4521-BC8A-EDBEE5DA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390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>
            <a:normAutofit/>
          </a:bodyPr>
          <a:lstStyle/>
          <a:p>
            <a:r>
              <a:rPr lang="en-US" dirty="0"/>
              <a:t>Objectives for 2nd Semester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5695950" cy="435133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Goal: </a:t>
            </a:r>
          </a:p>
          <a:p>
            <a:pPr lvl="1"/>
            <a:r>
              <a:rPr lang="en-US" dirty="0"/>
              <a:t>“To inspire students to continue towards STEM related careers”</a:t>
            </a:r>
          </a:p>
          <a:p>
            <a:r>
              <a:rPr lang="en-US" dirty="0"/>
              <a:t>Objectives:</a:t>
            </a:r>
          </a:p>
          <a:p>
            <a:r>
              <a:rPr lang="en-US" dirty="0"/>
              <a:t>Provide students with an authentic flight project experience not normally available through the classroom</a:t>
            </a:r>
          </a:p>
          <a:p>
            <a:r>
              <a:rPr lang="en-US" dirty="0"/>
              <a:t>Develop student skills in electronics, real-time programming, communication, and project management</a:t>
            </a:r>
          </a:p>
          <a:p>
            <a:r>
              <a:rPr lang="en-US" dirty="0"/>
              <a:t>Guide students to work in teams and to use acquired knowledge to create a science payload for balloon flight</a:t>
            </a:r>
          </a:p>
          <a:p>
            <a:r>
              <a:rPr lang="en-US" dirty="0"/>
              <a:t>Students communicate their progress through required documents and presentations on a milestone schedule</a:t>
            </a:r>
          </a:p>
          <a:p>
            <a:r>
              <a:rPr lang="en-US" dirty="0"/>
              <a:t>Conduct annual flight operations where approved student team payloads are flown on a latex sounding balloon to an altitude of ~100,000 feet or the very “edge of space”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8485111-207B-4290-B633-472B3B11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EA460E3-5267-4024-8D4C-8E36ADCF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CA7B1D-62F8-42B1-B48C-926CD752F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19578E9C-913C-43D4-878E-D9A5962985CA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43" y="3420015"/>
            <a:ext cx="2491621" cy="242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05" y="1522157"/>
            <a:ext cx="2487260" cy="16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0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Outline of 2nd Semester Tasks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70000" lnSpcReduction="20000"/>
          </a:bodyPr>
          <a:lstStyle/>
          <a:p>
            <a:r>
              <a:rPr lang="en-US" altLang="en-US" dirty="0"/>
              <a:t>Guide students toward a realistic payload based upon the </a:t>
            </a:r>
            <a:r>
              <a:rPr lang="en-US" altLang="en-US" dirty="0" err="1"/>
              <a:t>MegaSat</a:t>
            </a:r>
            <a:r>
              <a:rPr lang="en-US" altLang="en-US" dirty="0"/>
              <a:t> stack</a:t>
            </a:r>
          </a:p>
          <a:p>
            <a:pPr lvl="1"/>
            <a:r>
              <a:rPr lang="en-US" altLang="en-US" dirty="0"/>
              <a:t>Provide choice of different options</a:t>
            </a:r>
          </a:p>
          <a:p>
            <a:pPr lvl="1"/>
            <a:r>
              <a:rPr lang="en-US" altLang="en-US" dirty="0"/>
              <a:t>Fabrication and use of the </a:t>
            </a:r>
            <a:r>
              <a:rPr lang="en-US" altLang="en-US" dirty="0" err="1"/>
              <a:t>MegaSat</a:t>
            </a:r>
            <a:endParaRPr lang="en-US" altLang="en-US" dirty="0"/>
          </a:p>
          <a:p>
            <a:r>
              <a:rPr lang="en-US" altLang="en-US" dirty="0"/>
              <a:t>Students must be working in a team during payload development</a:t>
            </a:r>
          </a:p>
          <a:p>
            <a:pPr lvl="1"/>
            <a:r>
              <a:rPr lang="en-US" altLang="en-US" dirty="0"/>
              <a:t>Discuss and guide development of the “Team Contract”</a:t>
            </a:r>
          </a:p>
          <a:p>
            <a:r>
              <a:rPr lang="en-US" altLang="en-US" dirty="0"/>
              <a:t>Project Management Unit:  </a:t>
            </a:r>
          </a:p>
          <a:p>
            <a:pPr lvl="1"/>
            <a:r>
              <a:rPr lang="en-US" altLang="en-US" dirty="0"/>
              <a:t>Introduction, Requirements, System Design, Tasks and Scheduling, Flowcharts, Risk Management</a:t>
            </a:r>
          </a:p>
          <a:p>
            <a:r>
              <a:rPr lang="en-US" altLang="en-US" dirty="0"/>
              <a:t>Payload Design Unit: </a:t>
            </a:r>
          </a:p>
          <a:p>
            <a:pPr lvl="1"/>
            <a:r>
              <a:rPr lang="en-US" altLang="en-US" dirty="0"/>
              <a:t>Mechanical Drawings, Fabrication, Materials, Power Systems</a:t>
            </a:r>
          </a:p>
          <a:p>
            <a:r>
              <a:rPr lang="en-US" altLang="en-US" dirty="0"/>
              <a:t>Payload Design, Development, Fabrication, Calibration, System Testing</a:t>
            </a:r>
          </a:p>
          <a:p>
            <a:pPr lvl="1"/>
            <a:r>
              <a:rPr lang="en-US" altLang="en-US" dirty="0"/>
              <a:t>Preliminary Design Review and Critical Design Review milestones and deliverables</a:t>
            </a:r>
          </a:p>
          <a:p>
            <a:r>
              <a:rPr lang="en-US" altLang="en-US" dirty="0"/>
              <a:t>Thermal Vacuum System Testing at LSU</a:t>
            </a:r>
          </a:p>
          <a:p>
            <a:r>
              <a:rPr lang="en-US" altLang="en-US" dirty="0"/>
              <a:t>Flight Readiness Review milestone and deliverable</a:t>
            </a:r>
          </a:p>
          <a:p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9F6B25F-99E2-472A-B763-CCAE2704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E86C8B-819D-48FC-AA4D-450D03DE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B31DD3E-E7E3-477B-A109-15F7BE291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10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Balloon Payload Requirements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1527175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Limited to about 500 grams weight</a:t>
            </a:r>
          </a:p>
          <a:p>
            <a:r>
              <a:rPr lang="en-US" altLang="en-US" dirty="0"/>
              <a:t>Roughly a polygonal prism with 15 cm to 20 cm long sides</a:t>
            </a:r>
          </a:p>
          <a:p>
            <a:r>
              <a:rPr lang="en-US" altLang="en-US" dirty="0"/>
              <a:t>Mechanical structure constructed from ¾” polystyrene foam</a:t>
            </a:r>
          </a:p>
          <a:p>
            <a:r>
              <a:rPr lang="en-US" altLang="en-US" dirty="0"/>
              <a:t>Vehicle interface is a pair of strings, separated by ~17 cm, that pass through the payload unbroken and secured with spring clips.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838200" y="59436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/>
              <a:t>Payload mechanical interface</a:t>
            </a:r>
          </a:p>
        </p:txBody>
      </p:sp>
      <p:pic>
        <p:nvPicPr>
          <p:cNvPr id="5128" name="Picture 9" descr="Payload_Mechanical_Inter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357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276600" y="3352800"/>
            <a:ext cx="5486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Needs to conduct science or technology experiment</a:t>
            </a:r>
          </a:p>
          <a:p>
            <a:pPr eaLnBrk="1" hangingPunct="1"/>
            <a:r>
              <a:rPr lang="en-US" altLang="en-US" sz="2000" dirty="0"/>
              <a:t>Designed, built, tested and shown to be fully “space worthy” by May 2022.</a:t>
            </a:r>
          </a:p>
          <a:p>
            <a:pPr lvl="1" eaLnBrk="1" hangingPunct="1"/>
            <a:r>
              <a:rPr lang="en-US" altLang="en-US" sz="1800" dirty="0"/>
              <a:t>Need to successfully complete three major design reviews and T/V system test.</a:t>
            </a:r>
          </a:p>
          <a:p>
            <a:pPr eaLnBrk="1" hangingPunct="1"/>
            <a:r>
              <a:rPr lang="en-US" altLang="en-US" sz="2000" dirty="0"/>
              <a:t>48 hours after flight the team will need to have calibrated science results from the flight and present results to an audience of professional scientists and engineers.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20622A7-1015-444F-A093-C020F2E1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31402C-77C4-4DCE-947B-6EFBB2E3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84608F-2A06-4B3A-8561-600599AC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26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Core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52562"/>
            <a:ext cx="7886700" cy="1695756"/>
          </a:xfrm>
        </p:spPr>
        <p:txBody>
          <a:bodyPr>
            <a:normAutofit fontScale="70000" lnSpcReduction="20000"/>
          </a:bodyPr>
          <a:lstStyle/>
          <a:p>
            <a:r>
              <a:rPr lang="en-US" altLang="en-US" dirty="0"/>
              <a:t>The core of the payload will be the </a:t>
            </a:r>
            <a:r>
              <a:rPr lang="en-US" altLang="en-US" dirty="0" err="1"/>
              <a:t>LaACES</a:t>
            </a:r>
            <a:r>
              <a:rPr lang="en-US" altLang="en-US" dirty="0"/>
              <a:t> </a:t>
            </a:r>
            <a:r>
              <a:rPr lang="en-US" altLang="en-US" dirty="0" err="1"/>
              <a:t>MegaSat</a:t>
            </a:r>
            <a:r>
              <a:rPr lang="en-US" altLang="en-US" dirty="0"/>
              <a:t> that includes</a:t>
            </a:r>
          </a:p>
          <a:p>
            <a:pPr lvl="1"/>
            <a:r>
              <a:rPr lang="en-US" altLang="en-US" dirty="0"/>
              <a:t>Two temperature sensors, one humidity sensor, one pressure sensor, 3-axis accelerometer, 3-axis gyroscope, and a real-time clock with backup battery</a:t>
            </a:r>
          </a:p>
          <a:p>
            <a:r>
              <a:rPr lang="en-US" altLang="en-US" dirty="0"/>
              <a:t>Payload controller will be the Arduino Mega.</a:t>
            </a:r>
          </a:p>
          <a:p>
            <a:r>
              <a:rPr lang="en-US" altLang="en-US" dirty="0"/>
              <a:t>Will have the </a:t>
            </a:r>
            <a:r>
              <a:rPr lang="en-US" altLang="en-US" dirty="0" err="1"/>
              <a:t>Adafruit</a:t>
            </a:r>
            <a:r>
              <a:rPr lang="en-US" altLang="en-US" dirty="0"/>
              <a:t> Ultimate GPS Logger shield for GPS data throughout the flight and recording NMEA data on a SD card.</a:t>
            </a: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006393" y="6080125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000" dirty="0" err="1"/>
              <a:t>LaACES</a:t>
            </a:r>
            <a:r>
              <a:rPr lang="en-US" altLang="en-US" sz="1000" dirty="0"/>
              <a:t> </a:t>
            </a:r>
            <a:r>
              <a:rPr lang="en-US" altLang="en-US" sz="1000" dirty="0" err="1"/>
              <a:t>MegaSat</a:t>
            </a:r>
            <a:r>
              <a:rPr lang="en-US" altLang="en-US" sz="1000" dirty="0"/>
              <a:t> payload stack</a:t>
            </a:r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3514056" y="3148318"/>
            <a:ext cx="5248943" cy="317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dirty="0"/>
              <a:t>The prototype area on the </a:t>
            </a:r>
            <a:r>
              <a:rPr lang="en-US" altLang="en-US" sz="2000" dirty="0" err="1"/>
              <a:t>Adafruit</a:t>
            </a:r>
            <a:r>
              <a:rPr lang="en-US" altLang="en-US" sz="2000" dirty="0"/>
              <a:t> GPS shield or a separate proto-shield board can be used to interface with other sensors.</a:t>
            </a:r>
          </a:p>
          <a:p>
            <a:pPr eaLnBrk="1" hangingPunct="1"/>
            <a:r>
              <a:rPr lang="en-US" altLang="en-US" sz="2000" dirty="0"/>
              <a:t>Construction of </a:t>
            </a:r>
            <a:r>
              <a:rPr lang="en-US" altLang="en-US" sz="2000" dirty="0" err="1"/>
              <a:t>MegaSat</a:t>
            </a:r>
            <a:r>
              <a:rPr lang="en-US" altLang="en-US" sz="2000" dirty="0"/>
              <a:t> shield is done in parallel with other required activities</a:t>
            </a:r>
          </a:p>
          <a:p>
            <a:pPr eaLnBrk="1" hangingPunct="1"/>
            <a:r>
              <a:rPr lang="en-US" altLang="en-US" sz="2000" dirty="0"/>
              <a:t>The team will need to include in planning</a:t>
            </a:r>
          </a:p>
          <a:p>
            <a:pPr lvl="1" eaLnBrk="1" hangingPunct="1"/>
            <a:r>
              <a:rPr lang="en-US" altLang="en-US" sz="1600" dirty="0"/>
              <a:t>The components that will be part of the payload</a:t>
            </a:r>
          </a:p>
          <a:p>
            <a:pPr lvl="1" eaLnBrk="1" hangingPunct="1"/>
            <a:r>
              <a:rPr lang="en-US" altLang="en-US" sz="1600" dirty="0"/>
              <a:t>Time needed to construct the </a:t>
            </a:r>
            <a:r>
              <a:rPr lang="en-US" altLang="en-US" sz="1600" dirty="0" err="1"/>
              <a:t>MegaSat</a:t>
            </a:r>
            <a:r>
              <a:rPr lang="en-US" altLang="en-US" sz="1600" dirty="0"/>
              <a:t> shield</a:t>
            </a:r>
          </a:p>
          <a:p>
            <a:pPr lvl="1" eaLnBrk="1" hangingPunct="1"/>
            <a:r>
              <a:rPr lang="en-US" altLang="en-US" sz="1600" dirty="0"/>
              <a:t>How to interface additional sensors to the Mega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244850"/>
            <a:ext cx="3079589" cy="283527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4E52B3-F61A-4C1C-808F-43786F29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7B59A3A-8DEC-4E8E-9F3E-0F3E62A6A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3051BC-C2F5-48CE-A041-2C0919498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53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Suggested possible science topics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Radiation Intensity as a function of altitude</a:t>
            </a:r>
          </a:p>
          <a:p>
            <a:r>
              <a:rPr lang="en-US" altLang="en-US" dirty="0"/>
              <a:t>Measure intensity of UV bands as function of altitude to deduce properties of ozone layer</a:t>
            </a:r>
          </a:p>
          <a:p>
            <a:r>
              <a:rPr lang="en-US" altLang="en-US" dirty="0"/>
              <a:t>Directly measure concentration of O3, NOx, </a:t>
            </a:r>
            <a:r>
              <a:rPr lang="en-US" altLang="en-US" dirty="0" err="1"/>
              <a:t>COx</a:t>
            </a:r>
            <a:r>
              <a:rPr lang="en-US" altLang="en-US" dirty="0"/>
              <a:t> gases as a function of altitude using solid state sensors</a:t>
            </a:r>
          </a:p>
          <a:p>
            <a:r>
              <a:rPr lang="en-US" dirty="0"/>
              <a:t>Develop a system to measure air flow (e.g. hot wire anemometer) at high altitudes (i.e. very low pressure).  </a:t>
            </a:r>
          </a:p>
          <a:p>
            <a:r>
              <a:rPr lang="en-US" altLang="en-US" dirty="0"/>
              <a:t>Investigate methods to optimize atmospheric temperature measurements</a:t>
            </a:r>
          </a:p>
          <a:p>
            <a:r>
              <a:rPr lang="en-US" altLang="en-US" dirty="0"/>
              <a:t>Investigate thermal flow and conductivity of boundary layer around payload</a:t>
            </a:r>
          </a:p>
          <a:p>
            <a:r>
              <a:rPr lang="en-US" altLang="en-US" dirty="0"/>
              <a:t>Develop an inertial sensing system which will provide sub-minute of arc orientation knowledge</a:t>
            </a:r>
          </a:p>
          <a:p>
            <a:r>
              <a:rPr lang="en-US" altLang="en-US" dirty="0"/>
              <a:t>Additional details for suggested ideas can </a:t>
            </a:r>
            <a:r>
              <a:rPr lang="en-US" altLang="en-US"/>
              <a:t>be found in L18.01</a:t>
            </a:r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85425A6-69BB-432B-8A97-4063F000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5E58FBE-EE07-426B-9E04-177C9F3CE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AE8AB3-A66C-468E-872A-808C70B9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439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Upcoming Solar Eclipse Ballooning Opportunities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825624"/>
            <a:ext cx="5831515" cy="4530725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As we did for the 2017 solar eclipse, we will also hold a competition during LaACES 2022-2023 for “solar eclipse” student payloads</a:t>
            </a:r>
          </a:p>
          <a:p>
            <a:pPr lvl="1"/>
            <a:r>
              <a:rPr lang="en-US" altLang="en-US" sz="1400" dirty="0"/>
              <a:t>Payload science objective determined by the individual science team</a:t>
            </a:r>
          </a:p>
          <a:p>
            <a:pPr lvl="1"/>
            <a:r>
              <a:rPr lang="en-US" altLang="en-US" sz="1400" dirty="0"/>
              <a:t>Selected teams will be awarded a seat on LASPACE Balloon flights during the Solar Eclipses</a:t>
            </a:r>
          </a:p>
          <a:p>
            <a:pPr lvl="1"/>
            <a:r>
              <a:rPr lang="en-US" altLang="en-US" sz="1400" dirty="0"/>
              <a:t>October 14, 2023 annular solar eclipse launch</a:t>
            </a:r>
          </a:p>
          <a:p>
            <a:pPr lvl="1"/>
            <a:r>
              <a:rPr lang="en-US" altLang="en-US" sz="1400" dirty="0"/>
              <a:t>April 8, 2024 Total solar eclipse launch</a:t>
            </a:r>
          </a:p>
          <a:p>
            <a:pPr lvl="1"/>
            <a:r>
              <a:rPr lang="en-US" altLang="en-US" sz="1400" dirty="0"/>
              <a:t>Details for the upcoming solar eclipse competition will be released at a later date</a:t>
            </a:r>
          </a:p>
          <a:p>
            <a:r>
              <a:rPr lang="en-US" altLang="en-US" sz="1800" dirty="0"/>
              <a:t>LaSPACE selected as an Engineering POD lead for select teams for the National Eclipse Ballooning Project - </a:t>
            </a:r>
            <a:r>
              <a:rPr lang="en-US" altLang="en-US" sz="1800" dirty="0">
                <a:hlinkClick r:id="rId2"/>
              </a:rPr>
              <a:t>https://eclipse.montana.edu/</a:t>
            </a:r>
            <a:r>
              <a:rPr lang="en-US" altLang="en-US" sz="1800" dirty="0"/>
              <a:t> </a:t>
            </a:r>
          </a:p>
          <a:p>
            <a:pPr lvl="1"/>
            <a:r>
              <a:rPr lang="en-US" altLang="en-US" sz="1400" dirty="0"/>
              <a:t>Applications are scheduled to be released in late 2022. </a:t>
            </a:r>
          </a:p>
          <a:p>
            <a:pPr lvl="1"/>
            <a:r>
              <a:rPr lang="en-US" altLang="en-US" sz="1400" dirty="0"/>
              <a:t>2 science track for NEBP balloons</a:t>
            </a:r>
          </a:p>
          <a:p>
            <a:pPr lvl="2"/>
            <a:r>
              <a:rPr lang="en-US" altLang="en-US" sz="1400" dirty="0"/>
              <a:t>Atmospheric Science track</a:t>
            </a:r>
          </a:p>
          <a:p>
            <a:pPr lvl="2"/>
            <a:r>
              <a:rPr lang="en-US" altLang="en-US" sz="1400" dirty="0"/>
              <a:t>Engineering Science track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915" y="4183035"/>
            <a:ext cx="3005470" cy="1892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30" y="1825623"/>
            <a:ext cx="3005470" cy="1892868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BC6AE5-C9C4-4CB6-B502-A71D4908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LSU rev20220131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D3B3CE0-6151-480B-9F6E-27E374F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L19.01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C577F8B-C495-4957-A948-6E28044F2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578E9C-913C-43D4-878E-D9A5962985C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401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Team Cohesion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92500" lnSpcReduction="10000"/>
          </a:bodyPr>
          <a:lstStyle/>
          <a:p>
            <a:r>
              <a:rPr lang="en-US" altLang="en-US" dirty="0"/>
              <a:t>The activity for the Project Management unit is to have each team produce their own “Team Contract”</a:t>
            </a:r>
          </a:p>
          <a:p>
            <a:pPr lvl="1"/>
            <a:r>
              <a:rPr lang="en-US" altLang="en-US" dirty="0"/>
              <a:t>Students need to identify and write down their “rules of engagement” for how they will operate as a project team</a:t>
            </a:r>
          </a:p>
          <a:p>
            <a:pPr lvl="1"/>
            <a:r>
              <a:rPr lang="en-US" altLang="en-US" dirty="0"/>
              <a:t>The Team Contract should include items such as meeting schedule, document management, roles, task management, as well as joining and leaving a team</a:t>
            </a:r>
          </a:p>
          <a:p>
            <a:r>
              <a:rPr lang="en-US" altLang="en-US" dirty="0"/>
              <a:t>The institution faculty advisor will lead this effort </a:t>
            </a:r>
          </a:p>
          <a:p>
            <a:r>
              <a:rPr lang="en-US" altLang="en-US" dirty="0"/>
              <a:t>These Team Contracts are not a </a:t>
            </a:r>
            <a:r>
              <a:rPr lang="en-US" altLang="en-US" dirty="0" err="1"/>
              <a:t>LaACES</a:t>
            </a:r>
            <a:r>
              <a:rPr lang="en-US" altLang="en-US" dirty="0"/>
              <a:t> deliverable</a:t>
            </a:r>
          </a:p>
          <a:p>
            <a:r>
              <a:rPr lang="en-US" altLang="en-US" dirty="0"/>
              <a:t>However, teams that do not spend sufficient time determining, and writing down, how to operate as a group tend to have a high probability of failure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8F2609-C2BC-47FE-9DF7-B2A7F654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E97260-0F72-470C-AA1C-E8CAE2DF4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57398-7FE7-4DF0-BF68-52F222C5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193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65125"/>
            <a:ext cx="6351220" cy="1325563"/>
          </a:xfrm>
        </p:spPr>
        <p:txBody>
          <a:bodyPr/>
          <a:lstStyle/>
          <a:p>
            <a:r>
              <a:rPr lang="en-US" altLang="en-US" dirty="0"/>
              <a:t>Payload Development Requires Management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 rtlCol="0">
            <a:normAutofit fontScale="85000" lnSpcReduction="20000"/>
          </a:bodyPr>
          <a:lstStyle/>
          <a:p>
            <a:r>
              <a:rPr lang="en-US" altLang="en-US" dirty="0"/>
              <a:t>Project Management lectures and materials are in Part II, Units 21 through 26</a:t>
            </a:r>
          </a:p>
          <a:p>
            <a:pPr lvl="1"/>
            <a:r>
              <a:rPr lang="en-US" dirty="0">
                <a:hlinkClick r:id="rId2"/>
              </a:rPr>
              <a:t>https://laspace.lsu.edu/laaces/student-balloon-course/</a:t>
            </a:r>
            <a:endParaRPr lang="en-US" altLang="en-US" dirty="0"/>
          </a:p>
          <a:p>
            <a:r>
              <a:rPr lang="en-US" altLang="en-US" dirty="0"/>
              <a:t>These lectures and materials include the following:</a:t>
            </a:r>
          </a:p>
          <a:p>
            <a:pPr lvl="1"/>
            <a:r>
              <a:rPr lang="en-US" altLang="en-US" dirty="0"/>
              <a:t>Lecture 21.01: Management, Life Cycle, Documentation</a:t>
            </a:r>
          </a:p>
          <a:p>
            <a:pPr lvl="1"/>
            <a:r>
              <a:rPr lang="en-US" altLang="en-US" dirty="0"/>
              <a:t>Lecture 22.01: Requirements Module - The Basics</a:t>
            </a:r>
          </a:p>
          <a:p>
            <a:pPr lvl="1"/>
            <a:r>
              <a:rPr lang="en-US" altLang="en-US" dirty="0"/>
              <a:t>Lecture 22.02: Requirements Module - Writing Requirements</a:t>
            </a:r>
          </a:p>
          <a:p>
            <a:pPr lvl="1"/>
            <a:r>
              <a:rPr lang="en-US" altLang="en-US" dirty="0"/>
              <a:t>Lecture 22.03: Requirements Module – Change Management</a:t>
            </a:r>
          </a:p>
          <a:p>
            <a:pPr lvl="1"/>
            <a:r>
              <a:rPr lang="en-US" altLang="en-US" dirty="0"/>
              <a:t>Lecture 23.01: System Design</a:t>
            </a:r>
          </a:p>
          <a:p>
            <a:pPr lvl="1"/>
            <a:r>
              <a:rPr lang="en-US" altLang="en-US" dirty="0"/>
              <a:t>Lecture 23.02: Producing a System Design Drawing</a:t>
            </a:r>
          </a:p>
          <a:p>
            <a:pPr lvl="1"/>
            <a:r>
              <a:rPr lang="en-US" altLang="en-US" dirty="0"/>
              <a:t>Lecture 24.01: Defining the Project Tasks, Costs &amp; Schedule</a:t>
            </a:r>
          </a:p>
          <a:p>
            <a:pPr lvl="1"/>
            <a:r>
              <a:rPr lang="en-US" altLang="en-US" dirty="0"/>
              <a:t>Lecture 24.03: The Project Schedule</a:t>
            </a:r>
          </a:p>
          <a:p>
            <a:pPr lvl="1"/>
            <a:r>
              <a:rPr lang="en-US" altLang="en-US" dirty="0"/>
              <a:t>Lecture 24.02: Working with MS Project</a:t>
            </a:r>
          </a:p>
          <a:p>
            <a:pPr lvl="1"/>
            <a:r>
              <a:rPr lang="en-US" altLang="en-US" dirty="0"/>
              <a:t>Lecture 25.01: Basics of Flowcharts</a:t>
            </a:r>
          </a:p>
          <a:p>
            <a:pPr lvl="1"/>
            <a:r>
              <a:rPr lang="en-US" altLang="en-US" dirty="0"/>
              <a:t>Lecture 26.01: Risk and Risk Management</a:t>
            </a:r>
          </a:p>
          <a:p>
            <a:pPr lvl="1"/>
            <a:endParaRPr lang="en-US" alt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A4B1593-010E-4A6C-AEE0-26E749D80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LSU rev20220131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CB7637-B430-4A43-9637-4B166D171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L19.01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9A4A33D-B308-4811-8C57-60410B97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78E9C-913C-43D4-878E-D9A5962985CA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033717"/>
      </p:ext>
    </p:extLst>
  </p:cSld>
  <p:clrMapOvr>
    <a:masterClrMapping/>
  </p:clrMapOvr>
</p:sld>
</file>

<file path=ppt/theme/theme1.xml><?xml version="1.0" encoding="utf-8"?>
<a:theme xmlns:a="http://schemas.openxmlformats.org/drawingml/2006/main" name="LaACES-LaSPA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ACES-LaSPACE" id="{F1BB81F0-C390-439F-8EF5-F178CDE05C89}" vid="{6AF331D9-17EB-4429-A09D-6DE21E76064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E51E1B2B212645AB9CE17F210A53A5" ma:contentTypeVersion="13" ma:contentTypeDescription="Create a new document." ma:contentTypeScope="" ma:versionID="19169586caf372259a463af6367e4c30">
  <xsd:schema xmlns:xsd="http://www.w3.org/2001/XMLSchema" xmlns:xs="http://www.w3.org/2001/XMLSchema" xmlns:p="http://schemas.microsoft.com/office/2006/metadata/properties" xmlns:ns3="e7c0f050-b6ea-41c7-afdc-1f3ef6b79028" xmlns:ns4="877731fc-f214-48de-8a81-4226e1b1e6b7" targetNamespace="http://schemas.microsoft.com/office/2006/metadata/properties" ma:root="true" ma:fieldsID="e287bd6ae09cc96fd0c34a0fa8b56ad4" ns3:_="" ns4:_="">
    <xsd:import namespace="e7c0f050-b6ea-41c7-afdc-1f3ef6b79028"/>
    <xsd:import namespace="877731fc-f214-48de-8a81-4226e1b1e6b7"/>
    <xsd:element name="properties">
      <xsd:complexType>
        <xsd:sequence>
          <xsd:element name="documentManagement">
            <xsd:complexType>
              <xsd:all>
                <xsd:element ref="ns3:SharedWithDetails" minOccurs="0"/>
                <xsd:element ref="ns3:SharingHintHash" minOccurs="0"/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0f050-b6ea-41c7-afdc-1f3ef6b79028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731fc-f214-48de-8a81-4226e1b1e6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52DE75-2BF5-4096-A071-8B1CA93281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D55EED-1D80-4ADF-B784-3E7ADD0A4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0f050-b6ea-41c7-afdc-1f3ef6b79028"/>
    <ds:schemaRef ds:uri="877731fc-f214-48de-8a81-4226e1b1e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2CCAF2-CFD4-486A-8B41-19293A8A05D9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e7c0f050-b6ea-41c7-afdc-1f3ef6b79028"/>
    <ds:schemaRef ds:uri="877731fc-f214-48de-8a81-4226e1b1e6b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LaACES-LaSPACE</Template>
  <TotalTime>1628</TotalTime>
  <Words>1519</Words>
  <Application>Microsoft Office PowerPoint</Application>
  <PresentationFormat>On-screen Show (4:3)</PresentationFormat>
  <Paragraphs>173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LaACES-LaSPACE</vt:lpstr>
      <vt:lpstr>Second Semester of the 2021-2022 LaACES Program</vt:lpstr>
      <vt:lpstr>Objectives for 2nd Semester</vt:lpstr>
      <vt:lpstr>Outline of 2nd Semester Tasks</vt:lpstr>
      <vt:lpstr>Balloon Payload Requirements</vt:lpstr>
      <vt:lpstr>LaACES MegaSat Core</vt:lpstr>
      <vt:lpstr>Suggested possible science topics</vt:lpstr>
      <vt:lpstr>Upcoming Solar Eclipse Ballooning Opportunities</vt:lpstr>
      <vt:lpstr>Payload Development Requires Team Cohesion</vt:lpstr>
      <vt:lpstr>Payload Development Requires Management</vt:lpstr>
      <vt:lpstr>Payload Structure and Design</vt:lpstr>
      <vt:lpstr>The Project Reviews</vt:lpstr>
      <vt:lpstr>The Project Reviews Document Templates</vt:lpstr>
      <vt:lpstr>Milestone Schedule for LaACES 2021-2022</vt:lpstr>
    </vt:vector>
  </TitlesOfParts>
  <Company>Louisiana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Project Management?</dc:title>
  <dc:creator>T. Gregory Guzik</dc:creator>
  <cp:lastModifiedBy>Aaron P Ryan</cp:lastModifiedBy>
  <cp:revision>84</cp:revision>
  <cp:lastPrinted>2020-08-21T16:21:39Z</cp:lastPrinted>
  <dcterms:created xsi:type="dcterms:W3CDTF">2004-06-23T20:15:26Z</dcterms:created>
  <dcterms:modified xsi:type="dcterms:W3CDTF">2022-01-21T15:02:00Z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0x01010055E51E1B2B212645AB9CE17F210A53A5</vt:lpwstr>
  </property>
</Properties>
</file>