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306" r:id="rId4"/>
    <p:sldId id="274" r:id="rId5"/>
    <p:sldId id="299" r:id="rId6"/>
    <p:sldId id="300" r:id="rId7"/>
    <p:sldId id="278" r:id="rId8"/>
    <p:sldId id="302" r:id="rId9"/>
    <p:sldId id="298" r:id="rId10"/>
    <p:sldId id="257" r:id="rId11"/>
    <p:sldId id="281" r:id="rId12"/>
    <p:sldId id="304" r:id="rId13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81C"/>
    <a:srgbClr val="02A020"/>
    <a:srgbClr val="58267E"/>
    <a:srgbClr val="009AD0"/>
    <a:srgbClr val="B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8230E-7B05-4E3F-8571-CEFE43AAB199}" v="1" dt="2020-08-20T22:17:49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42" y="-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75" cy="469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702" y="0"/>
            <a:ext cx="3076774" cy="469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algn="r"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890"/>
            <a:ext cx="3076775" cy="469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702" y="8918890"/>
            <a:ext cx="3076774" cy="469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algn="r"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34F70B05-5C72-4B2A-AE55-580AA0822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75" cy="469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702" y="0"/>
            <a:ext cx="3076774" cy="469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algn="r"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265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20" y="4460252"/>
            <a:ext cx="5207838" cy="4224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890"/>
            <a:ext cx="3076775" cy="469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702" y="8918890"/>
            <a:ext cx="3076774" cy="469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algn="r" defTabSz="94584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F2DB76FF-DBD8-4610-AE93-FB4C75AB1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94" indent="-290036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145" indent="-232029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203" indent="-232029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261" indent="-232029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319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377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0435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4493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6F5C1D-C98F-49DB-876E-F734B200508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1579-6879-4994-A454-E158ED015F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0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93FF-3AEC-4B44-A57D-88AF3C200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90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2268-B577-4AE6-A855-B28F4BD5B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72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AFAC-1B94-4397-A56F-6E38C348B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87FF-AD2A-427E-A4EB-0A01A48F0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98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F0DB-8F5F-4861-8710-A4ECFBC6F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5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7B48-27E9-46C0-A568-E8F1EE1B8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57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024B-3A4F-4A92-8955-21208355E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22AE-E7F0-418F-89B3-83748D8F5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55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CBE6C-5A78-448E-948A-D84492E3D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46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D2F8F-F907-45E4-B8EB-7B87B2C38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3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F9D4D40E-96D1-4192-9162-7D1EF9BEE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-juelich.de/icg/icg-ii/datapool/page/298/ecc-ozonesonde-bw.gif" TargetMode="External"/><Relationship Id="rId2" Type="http://schemas.openxmlformats.org/officeDocument/2006/relationships/hyperlink" Target="http://www.fz-juelich.de/icg/icg-ii/datapool/page/322/diagramm09big.gi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-juelich.de/icg/icg-ii/datapool/page/298/ecc-ozonesonde-bw.gif" TargetMode="External"/><Relationship Id="rId2" Type="http://schemas.openxmlformats.org/officeDocument/2006/relationships/hyperlink" Target="http://www.fz-juelich.de/icg/icg-ii/datapool/page/322/diagramm09big.gi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-juelich.de/icg/icg-ii/datapool/page/298/ecc-ozonesonde-bw.gif" TargetMode="External"/><Relationship Id="rId2" Type="http://schemas.openxmlformats.org/officeDocument/2006/relationships/hyperlink" Target="http://www.fz-juelich.de/icg/icg-ii/datapool/page/322/diagramm09big.gi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rev20220131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448153-A462-456E-A4BD-A3423FAA50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10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Student Payload Ideas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1EF4F6-4FED-492E-A7CD-67F068130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79E141-2AED-424E-B027-C70140D058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Accurate Atmosphere Temperature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143000"/>
            <a:ext cx="62484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temperature and pressure of the atmosphere varies as a function of altitude.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Temperature initially decreases with increasing altitude, then increases as UV is absorbed in the atmosphere.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Pressure decreases in an exponential manner</a:t>
            </a:r>
          </a:p>
        </p:txBody>
      </p:sp>
      <p:pic>
        <p:nvPicPr>
          <p:cNvPr id="9223" name="Picture 4" descr="Atmosphere_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286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228600" y="34290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Many factors influence the accuracy of atmospheric temperature including the sensor color, air flow around the sensor, where the sensor is placed.</a:t>
            </a: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228600" y="4495800"/>
            <a:ext cx="8610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This payload would need to investigate and quantify the different influences, develop a method for accurately measuring the atmospheric temperature, and quantify the measurement uncertainty.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Measurements should be compared with NOAA soundings.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11267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E03252-572E-4569-81AE-F546F2923D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372032" y="466726"/>
            <a:ext cx="6096000" cy="4572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Thermal Investigations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38263"/>
            <a:ext cx="876300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Investigate thermal flow &amp; conductivity of boundary layer around payload</a:t>
            </a:r>
          </a:p>
          <a:p>
            <a:pPr eaLnBrk="1" hangingPunct="1"/>
            <a:r>
              <a:rPr lang="en-US" altLang="en-US" sz="2400"/>
              <a:t>Temperature sensors on box interior, interior surface, exterior surface, 5 cm boom and 10 cm boom</a:t>
            </a:r>
          </a:p>
          <a:p>
            <a:pPr eaLnBrk="1" hangingPunct="1"/>
            <a:r>
              <a:rPr lang="en-US" altLang="en-US" sz="2400"/>
              <a:t>Determine heat flow and the payload effect on measuring the temperature of the atmosphere.</a:t>
            </a:r>
          </a:p>
          <a:p>
            <a:pPr eaLnBrk="1" hangingPunct="1"/>
            <a:r>
              <a:rPr lang="en-US" altLang="en-US" sz="2400"/>
              <a:t>Optimizing thermal shields for temperature sensors</a:t>
            </a:r>
          </a:p>
          <a:p>
            <a:pPr eaLnBrk="1" hangingPunct="1"/>
            <a:r>
              <a:rPr lang="en-US" altLang="en-US" sz="2400"/>
              <a:t>Temperature sensors on 10 cm booms with white, black, checkered and silver shields</a:t>
            </a:r>
          </a:p>
          <a:p>
            <a:pPr eaLnBrk="1" hangingPunct="1"/>
            <a:r>
              <a:rPr lang="en-US" altLang="en-US" sz="2400"/>
              <a:t>Measure and model the “atmospheric temperature” measured by the four sensors</a:t>
            </a:r>
          </a:p>
        </p:txBody>
      </p:sp>
      <p:sp>
        <p:nvSpPr>
          <p:cNvPr id="1127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2595563" y="133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272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327660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18435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7F4F06-1ADE-49BF-BED4-E71B6F9F69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6096000" cy="457200"/>
          </a:xfrm>
        </p:spPr>
        <p:txBody>
          <a:bodyPr/>
          <a:lstStyle/>
          <a:p>
            <a:r>
              <a:rPr lang="en-US" altLang="en-US" sz="3200" b="1"/>
              <a:t>Minute of Arc Inertial System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763000" cy="2133600"/>
          </a:xfrm>
        </p:spPr>
        <p:txBody>
          <a:bodyPr/>
          <a:lstStyle/>
          <a:p>
            <a:pPr marL="396875" indent="-396875">
              <a:lnSpc>
                <a:spcPct val="80000"/>
              </a:lnSpc>
            </a:pPr>
            <a:r>
              <a:rPr lang="en-US" altLang="en-US" sz="2400"/>
              <a:t>Develop an inertial attitude sensing system that would be accurate to less than one minute of arc</a:t>
            </a:r>
          </a:p>
          <a:p>
            <a:pPr marL="396875" indent="-396875">
              <a:lnSpc>
                <a:spcPct val="80000"/>
              </a:lnSpc>
            </a:pPr>
            <a:r>
              <a:rPr lang="en-US" altLang="en-US" sz="2400"/>
              <a:t>Use to investigate the rotation and turbulence of the payload during flight</a:t>
            </a:r>
          </a:p>
          <a:p>
            <a:pPr marL="396875" indent="-396875">
              <a:lnSpc>
                <a:spcPct val="80000"/>
              </a:lnSpc>
            </a:pPr>
            <a:r>
              <a:rPr lang="en-US" altLang="en-US" sz="2400"/>
              <a:t>Use some combination of magnetometer compass, tilt sensors, fiber-optic gyroscopes, accelerometers and a sun sensor</a:t>
            </a:r>
          </a:p>
        </p:txBody>
      </p:sp>
      <p:sp>
        <p:nvSpPr>
          <p:cNvPr id="18439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2595563" y="133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40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327660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8441" name="Picture 6" descr="Fig13_ABITA_accelerometer_measur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1816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228600" y="3352800"/>
            <a:ext cx="3429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6875" indent="-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Develop system that would determine payload attitude to about one arc-minute</a:t>
            </a:r>
          </a:p>
          <a:p>
            <a:pPr eaLnBrk="1" hangingPunct="1"/>
            <a:r>
              <a:rPr lang="en-US" altLang="en-US" sz="2400"/>
              <a:t>Correlate observed turbulence with atmosphere layers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EB809-E1DD-4562-953B-A1F729FFE5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Balloon Payload Requirements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1981200"/>
          </a:xfrm>
        </p:spPr>
        <p:txBody>
          <a:bodyPr/>
          <a:lstStyle/>
          <a:p>
            <a:pPr eaLnBrk="1" hangingPunct="1"/>
            <a:r>
              <a:rPr lang="en-US" altLang="en-US" sz="2000"/>
              <a:t>Limited to about 500 grams weight</a:t>
            </a:r>
          </a:p>
          <a:p>
            <a:pPr eaLnBrk="1" hangingPunct="1"/>
            <a:r>
              <a:rPr lang="en-US" altLang="en-US" sz="2000"/>
              <a:t>Roughly a polygonal prism with 15 cm to 20 cm long sides</a:t>
            </a:r>
          </a:p>
          <a:p>
            <a:pPr eaLnBrk="1" hangingPunct="1"/>
            <a:r>
              <a:rPr lang="en-US" altLang="en-US" sz="2000"/>
              <a:t>Mechanical structure constructed from ¾” polystyrene foam</a:t>
            </a:r>
          </a:p>
          <a:p>
            <a:pPr eaLnBrk="1" hangingPunct="1"/>
            <a:r>
              <a:rPr lang="en-US" altLang="en-US" sz="2000"/>
              <a:t>Vehicle interface is a pair of strings, separated by ~17 cm, that pass through the payload unbroken and secured with spring clips.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838200" y="59436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Payload mechanical interface</a:t>
            </a:r>
          </a:p>
        </p:txBody>
      </p:sp>
      <p:pic>
        <p:nvPicPr>
          <p:cNvPr id="5128" name="Picture 9" descr="Payload_Mechanical_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357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276600" y="2895600"/>
            <a:ext cx="5486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Need to conduct some kind of science or technology experiment</a:t>
            </a:r>
          </a:p>
          <a:p>
            <a:pPr eaLnBrk="1" hangingPunct="1"/>
            <a:r>
              <a:rPr lang="en-US" altLang="en-US" sz="2000" dirty="0"/>
              <a:t>Designed, built, tested and shown to be fully “space worthy” by May 2020.</a:t>
            </a:r>
          </a:p>
          <a:p>
            <a:pPr lvl="1" eaLnBrk="1" hangingPunct="1"/>
            <a:r>
              <a:rPr lang="en-US" altLang="en-US" sz="1800" dirty="0"/>
              <a:t>You will need to successfully complete three major reviews of your progress.</a:t>
            </a:r>
          </a:p>
          <a:p>
            <a:pPr eaLnBrk="1" hangingPunct="1"/>
            <a:r>
              <a:rPr lang="en-US" altLang="en-US" sz="2000" dirty="0"/>
              <a:t>48 hours after launch you will need to have calibrated science results from your flight and present your results to an audience of professional scientists and engineers.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EB809-E1DD-4562-953B-A1F729FFE5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 err="1"/>
              <a:t>LaACES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MegaSat</a:t>
            </a:r>
            <a:r>
              <a:rPr lang="en-US" altLang="en-US" sz="3200" b="1" dirty="0"/>
              <a:t> Core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14" y="1066800"/>
            <a:ext cx="8478586" cy="19812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The core of your payload will be the </a:t>
            </a:r>
            <a:r>
              <a:rPr lang="en-US" altLang="en-US" sz="2000" dirty="0" err="1"/>
              <a:t>LaACES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MegaSat</a:t>
            </a:r>
            <a:r>
              <a:rPr lang="en-US" altLang="en-US" sz="2000" dirty="0"/>
              <a:t> that includes</a:t>
            </a:r>
          </a:p>
          <a:p>
            <a:pPr lvl="1" eaLnBrk="1" hangingPunct="1"/>
            <a:r>
              <a:rPr lang="en-US" altLang="en-US" sz="1600" dirty="0"/>
              <a:t>Two temperature sensors, one humidity sensor, one pressure sensor, 3-axis accelerometer, 3-axis gyroscope, and a real-time clock with backup battery</a:t>
            </a:r>
          </a:p>
          <a:p>
            <a:pPr eaLnBrk="1" hangingPunct="1"/>
            <a:r>
              <a:rPr lang="en-US" altLang="en-US" sz="2000" dirty="0"/>
              <a:t>Payload controller will be the Arduino Mega.</a:t>
            </a:r>
          </a:p>
          <a:p>
            <a:pPr eaLnBrk="1" hangingPunct="1"/>
            <a:r>
              <a:rPr lang="en-US" altLang="en-US" sz="2000" dirty="0"/>
              <a:t>Will have the </a:t>
            </a:r>
            <a:r>
              <a:rPr lang="en-US" altLang="en-US" sz="2000" dirty="0" err="1"/>
              <a:t>Adafruit</a:t>
            </a:r>
            <a:r>
              <a:rPr lang="en-US" altLang="en-US" sz="2000" dirty="0"/>
              <a:t> Ultimate GPS Logger shield for GPS data throughout the flight and recording your data on a SD card.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006393" y="5943599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err="1"/>
              <a:t>LaACES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MegaSat</a:t>
            </a:r>
            <a:r>
              <a:rPr lang="en-US" altLang="en-US" sz="1000" dirty="0"/>
              <a:t> payload stack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514056" y="3011792"/>
            <a:ext cx="5248943" cy="3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You can use the prototype area on the </a:t>
            </a:r>
            <a:r>
              <a:rPr lang="en-US" altLang="en-US" sz="2000" dirty="0" err="1"/>
              <a:t>Adafruit</a:t>
            </a:r>
            <a:r>
              <a:rPr lang="en-US" altLang="en-US" sz="2000" dirty="0"/>
              <a:t> GPS shield or a separate board to interface with other sensors.</a:t>
            </a:r>
          </a:p>
          <a:p>
            <a:pPr eaLnBrk="1" hangingPunct="1"/>
            <a:r>
              <a:rPr lang="en-US" altLang="en-US" sz="2000" dirty="0"/>
              <a:t>You will begin construction of your </a:t>
            </a:r>
            <a:r>
              <a:rPr lang="en-US" altLang="en-US" sz="2000" dirty="0" err="1"/>
              <a:t>MegaSat</a:t>
            </a:r>
            <a:r>
              <a:rPr lang="en-US" altLang="en-US" sz="2000" dirty="0"/>
              <a:t> shield in a few weeks</a:t>
            </a:r>
          </a:p>
          <a:p>
            <a:pPr eaLnBrk="1" hangingPunct="1"/>
            <a:r>
              <a:rPr lang="en-US" altLang="en-US" sz="2000" dirty="0"/>
              <a:t>Need to include in your planning</a:t>
            </a:r>
          </a:p>
          <a:p>
            <a:pPr lvl="1" eaLnBrk="1" hangingPunct="1"/>
            <a:r>
              <a:rPr lang="en-US" altLang="en-US" sz="1600" dirty="0"/>
              <a:t>The components that will be part of your payload</a:t>
            </a:r>
          </a:p>
          <a:p>
            <a:pPr lvl="1" eaLnBrk="1" hangingPunct="1"/>
            <a:r>
              <a:rPr lang="en-US" altLang="en-US" sz="1600" dirty="0"/>
              <a:t>Time needed to construct the </a:t>
            </a:r>
            <a:r>
              <a:rPr lang="en-US" altLang="en-US" sz="1600" dirty="0" err="1"/>
              <a:t>MegaSat</a:t>
            </a:r>
            <a:r>
              <a:rPr lang="en-US" altLang="en-US" sz="1600" dirty="0"/>
              <a:t> shield</a:t>
            </a:r>
          </a:p>
          <a:p>
            <a:pPr lvl="1" eaLnBrk="1" hangingPunct="1"/>
            <a:r>
              <a:rPr lang="en-US" altLang="en-US" sz="1600" dirty="0"/>
              <a:t>How you will interface your sensors to the Mega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08324"/>
            <a:ext cx="3079589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0C3028-1F73-4F5E-8230-7155FBB4BB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Need to begin thinking now!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Given the constraints, you need to think about and address issues throughout the academic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Here we discuss some example payloads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Either previously developed and flown 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Should be feasible to develop and fly within the limitations of this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/>
              <a:t>Your team needs to choose one of these examples!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Your team will have two weeks to develop your Pre-PDR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Research and write the scientific background for your payload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Determine your mission goal, objectives, and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Establish a general schedule for payload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You will write a complete a defense (i.e. the FRR) of your payload proposal by the end of this semester.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53719D-2334-48FF-8CFE-00FB52EB5B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5715000" cy="609600"/>
          </a:xfrm>
        </p:spPr>
        <p:txBody>
          <a:bodyPr/>
          <a:lstStyle/>
          <a:p>
            <a:r>
              <a:rPr lang="en-US" altLang="en-US" sz="3200" b="1"/>
              <a:t>Some possibilities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Radiation Intensity as a function of altitude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Measure intensity of UV bands as function of altitude to deduce properties of ozone layer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Directly measure concentration of O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NO</a:t>
            </a:r>
            <a:r>
              <a:rPr lang="en-US" altLang="en-US" sz="2400" baseline="-25000" dirty="0"/>
              <a:t>x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CO</a:t>
            </a:r>
            <a:r>
              <a:rPr lang="en-US" altLang="en-US" sz="2400" baseline="-25000" dirty="0" err="1"/>
              <a:t>x</a:t>
            </a:r>
            <a:r>
              <a:rPr lang="en-US" altLang="en-US" sz="2400" dirty="0"/>
              <a:t> gases as a function of altitude using solid state sensors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sz="2400" dirty="0"/>
              <a:t>Develop a system to measure air flow (e.g. hot wire anemometer) at high altitudes (i.e. very low pressure).  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Investigate methods to optimize atmospheric temperature measurements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Investigate thermal flow and conductivity of boundary layer around payload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Develop an inertial sensing system which will provide sub-minute of arc orientation knowledge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  <a:endParaRPr lang="en-US" altLang="en-US" sz="1400" dirty="0"/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31F76-25E5-4494-AF2E-CDF3EA8DC9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629400" cy="609600"/>
          </a:xfrm>
        </p:spPr>
        <p:txBody>
          <a:bodyPr/>
          <a:lstStyle/>
          <a:p>
            <a:r>
              <a:rPr lang="en-US" altLang="en-US" sz="3200" b="1"/>
              <a:t>Radiation Intensity vs Altitude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1066800"/>
            <a:ext cx="49530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Cosmic rays are high energy nuclei that originate outside our solar system.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CR interact in Earth’s atmosphere producing a shower of particles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intensity of this radiation varies with altitude</a:t>
            </a:r>
          </a:p>
        </p:txBody>
      </p:sp>
      <p:sp>
        <p:nvSpPr>
          <p:cNvPr id="1434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429000"/>
            <a:ext cx="4572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This payload would determine the radiation flux as a function of altitude on ascent and descent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Two sensors to implement and compare 1) Geiger-Muller tube, 2) Scintillator and solid state PM </a:t>
            </a:r>
          </a:p>
        </p:txBody>
      </p:sp>
      <p:pic>
        <p:nvPicPr>
          <p:cNvPr id="14344" name="Picture 1029" descr="FRED CR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3813"/>
            <a:ext cx="36480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30" descr="FRED Sen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200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32"/>
          <p:cNvSpPr>
            <a:spLocks noChangeArrowheads="1"/>
          </p:cNvSpPr>
          <p:nvPr/>
        </p:nvSpPr>
        <p:spPr bwMode="auto">
          <a:xfrm>
            <a:off x="349045" y="5564187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Determine a rough energy spectrum by comparing count rates with different thresholds.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7AC16E-7A49-42F4-A058-FACBB7475F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Intensity of UV versus Altitude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6096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UV is absorbed by ozone in the upper atmosphere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Surprisingly there are few (none?) published measurements of UV intensity in the stratosphere.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This effort has the potential of generating a journal publication with the team as authors!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Payload would measure the UV intensity as a function of altitude and infer the vertical distribution of ozone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One or more sensors (or the appropriate wavelength sensitivity) would monitor UV from the Sun.</a:t>
            </a:r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3810000"/>
            <a:ext cx="57150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signal from the sensor would need to be conditioned and converted to a digital number by an ADC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You will need to take into account rotation of the balloon craft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Calibrations of sensor and ADC will be needed to determine flux</a:t>
            </a:r>
          </a:p>
        </p:txBody>
      </p:sp>
      <p:pic>
        <p:nvPicPr>
          <p:cNvPr id="12296" name="Picture 5" descr="StuMURD_pay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08063"/>
            <a:ext cx="22860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StuMURD_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92794"/>
            <a:ext cx="2974258" cy="23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B604E0-BDA3-4B84-851B-A98358038A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494" y="334191"/>
            <a:ext cx="6858000" cy="609600"/>
          </a:xfrm>
        </p:spPr>
        <p:txBody>
          <a:bodyPr/>
          <a:lstStyle/>
          <a:p>
            <a:r>
              <a:rPr lang="en-US" altLang="en-US" sz="3200" b="1" dirty="0"/>
              <a:t>Measure Atmospheric Components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08988" cy="1229065"/>
          </a:xfrm>
        </p:spPr>
        <p:txBody>
          <a:bodyPr/>
          <a:lstStyle/>
          <a:p>
            <a:pPr marL="227013" indent="-227013">
              <a:lnSpc>
                <a:spcPct val="80000"/>
              </a:lnSpc>
            </a:pPr>
            <a:r>
              <a:rPr lang="en-US" altLang="en-US" sz="2000" dirty="0"/>
              <a:t>The gas composition of the atmosphere changes as a function of altitude </a:t>
            </a:r>
            <a:endParaRPr lang="en-US" altLang="en-US" sz="1800" dirty="0"/>
          </a:p>
          <a:p>
            <a:pPr marL="227013" indent="-227013">
              <a:lnSpc>
                <a:spcPct val="8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The increase in temperature above the Tropopause is related to the ozone layer</a:t>
            </a:r>
          </a:p>
          <a:p>
            <a:pPr marL="227013" indent="-227013">
              <a:lnSpc>
                <a:spcPct val="8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This payload would measure trace gases using solid state sensors</a:t>
            </a:r>
          </a:p>
          <a:p>
            <a:pPr marL="227013" indent="-227013">
              <a:lnSpc>
                <a:spcPct val="8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Correlate stratospheric temperature with ozone concentration</a:t>
            </a:r>
          </a:p>
          <a:p>
            <a:pPr marL="227013" indent="-227013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22860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6396" name="Text Box 9"/>
          <p:cNvSpPr txBox="1">
            <a:spLocks noChangeArrowheads="1"/>
          </p:cNvSpPr>
          <p:nvPr/>
        </p:nvSpPr>
        <p:spPr bwMode="auto">
          <a:xfrm>
            <a:off x="367506" y="5965308"/>
            <a:ext cx="8408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000" dirty="0" err="1"/>
              <a:t>Generalic</a:t>
            </a:r>
            <a:r>
              <a:rPr lang="en-US" sz="1000" dirty="0"/>
              <a:t>, Eni. "Troposphere." </a:t>
            </a:r>
            <a:r>
              <a:rPr lang="en-US" sz="1000" i="1" dirty="0"/>
              <a:t>Croatian-English Chemistry Dictionary &amp; Glossary</a:t>
            </a:r>
            <a:r>
              <a:rPr lang="en-US" sz="1000" dirty="0"/>
              <a:t>. 20 Oct. 2018. KTF-Split. 9 Jan. 2020. &lt;https://glossary.periodni.com&gt;.</a:t>
            </a:r>
            <a:endParaRPr lang="en-US" altLang="en-US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-27040" y="3576266"/>
            <a:ext cx="9144000" cy="2352171"/>
            <a:chOff x="0" y="3576266"/>
            <a:chExt cx="9144000" cy="2352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8053"/>
              <a:ext cx="9144000" cy="231038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28483" y="4357628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3386" y="3962400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B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2717" y="3590786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9AD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r>
                <a:rPr lang="en-US" sz="1600" b="1" baseline="-25000" dirty="0">
                  <a:solidFill>
                    <a:srgbClr val="009AD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1019" y="4948565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5826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1600" b="1" baseline="-25000" dirty="0">
                  <a:solidFill>
                    <a:srgbClr val="5826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solidFill>
                    <a:srgbClr val="5826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8806" y="497681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2881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1600" b="1" baseline="-25000" dirty="0">
                  <a:solidFill>
                    <a:srgbClr val="02881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8600" y="4019074"/>
              <a:ext cx="500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</a:t>
              </a:r>
              <a:r>
                <a:rPr lang="en-US" sz="16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140067" y="4063579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Altitude (km)</a:t>
              </a: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28600" y="2656465"/>
            <a:ext cx="8408988" cy="12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lnSpc>
                <a:spcPct val="80000"/>
              </a:lnSpc>
            </a:pPr>
            <a:r>
              <a:rPr lang="en-US" altLang="en-US" sz="2000" kern="0" dirty="0"/>
              <a:t>The aerosol particle density also changes as a function of altitude </a:t>
            </a:r>
            <a:endParaRPr lang="en-US" altLang="en-US" sz="1800" kern="0" dirty="0"/>
          </a:p>
          <a:p>
            <a:pPr marL="227013" indent="-227013">
              <a:lnSpc>
                <a:spcPct val="80000"/>
              </a:lnSpc>
            </a:pPr>
            <a:r>
              <a:rPr lang="en-US" altLang="en-US" sz="2000" kern="0" dirty="0">
                <a:sym typeface="Symbol" panose="05050102010706020507" pitchFamily="18" charset="2"/>
              </a:rPr>
              <a:t>Determine how to measure aerosol characteristics (density, size distribution) as a function of altitude</a:t>
            </a:r>
          </a:p>
          <a:p>
            <a:pPr marL="227013" indent="-227013">
              <a:lnSpc>
                <a:spcPct val="80000"/>
              </a:lnSpc>
            </a:pPr>
            <a:endParaRPr lang="en-US" altLang="en-US" sz="2000" kern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rev20220131</a:t>
            </a:r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L18.01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97C039-4A4D-47FC-B2FC-36988CDD92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096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Air Flow Sensing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8263"/>
            <a:ext cx="8305800" cy="4681537"/>
          </a:xfrm>
        </p:spPr>
        <p:txBody>
          <a:bodyPr/>
          <a:lstStyle/>
          <a:p>
            <a:pPr marL="396875" indent="-396875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/>
              <a:t>Payload would measure the air flow or ‘wind speed’ as a function of altitude using a hot-wire anemometer</a:t>
            </a:r>
          </a:p>
          <a:p>
            <a:pPr marL="396875" indent="-396875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/>
              <a:t>Investigate various techniques used to build hot-wire anemometers</a:t>
            </a:r>
          </a:p>
          <a:p>
            <a:pPr marL="396875" indent="-396875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/>
              <a:t>Investigate methods to calibrate a hot-wire anemometer sensitive enough to measure small ‘wind speeds’ </a:t>
            </a:r>
          </a:p>
          <a:p>
            <a:pPr marL="396875" indent="-396875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/>
              <a:t>Determine the wind speed and the air pressure and use them to calculate the air mass flow rate</a:t>
            </a:r>
          </a:p>
          <a:p>
            <a:pPr marL="396875" indent="-396875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/>
              <a:t>Payload can use the upward movement of the payload to generate the wind across the anemometer</a:t>
            </a:r>
          </a:p>
        </p:txBody>
      </p:sp>
      <p:sp>
        <p:nvSpPr>
          <p:cNvPr id="13319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2595563" y="133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3320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327660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Settings\guzik\Application Data\Microsoft\Templates\LaACES.pot</Template>
  <TotalTime>1990</TotalTime>
  <Words>1190</Words>
  <Application>Microsoft Office PowerPoint</Application>
  <PresentationFormat>On-screen Show (4:3)</PresentationFormat>
  <Paragraphs>136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Times New Roman</vt:lpstr>
      <vt:lpstr>LaACES</vt:lpstr>
      <vt:lpstr>Student Payload Ideas </vt:lpstr>
      <vt:lpstr>Balloon Payload Requirements</vt:lpstr>
      <vt:lpstr>LaACES MegaSat Core</vt:lpstr>
      <vt:lpstr>Need to begin thinking now!</vt:lpstr>
      <vt:lpstr>Some possibilities</vt:lpstr>
      <vt:lpstr>Radiation Intensity vs Altitude</vt:lpstr>
      <vt:lpstr>Intensity of UV versus Altitude</vt:lpstr>
      <vt:lpstr>Measure Atmospheric Components</vt:lpstr>
      <vt:lpstr>Air Flow Sensing</vt:lpstr>
      <vt:lpstr>Accurate Atmosphere Temperature</vt:lpstr>
      <vt:lpstr>Thermal Investigations</vt:lpstr>
      <vt:lpstr>Minute of Arc Inertial System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Ballooning</dc:title>
  <dc:creator>T. Gregory Guzik</dc:creator>
  <cp:lastModifiedBy>Aaron P Ryan</cp:lastModifiedBy>
  <cp:revision>81</cp:revision>
  <cp:lastPrinted>2020-01-09T17:50:53Z</cp:lastPrinted>
  <dcterms:created xsi:type="dcterms:W3CDTF">2004-04-27T18:56:43Z</dcterms:created>
  <dcterms:modified xsi:type="dcterms:W3CDTF">2022-01-18T19:50:04Z</dcterms:modified>
</cp:coreProperties>
</file>