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92" r:id="rId3"/>
    <p:sldId id="296" r:id="rId4"/>
    <p:sldId id="297" r:id="rId5"/>
    <p:sldId id="294" r:id="rId6"/>
    <p:sldId id="306" r:id="rId7"/>
    <p:sldId id="293" r:id="rId8"/>
    <p:sldId id="295" r:id="rId9"/>
    <p:sldId id="318" r:id="rId10"/>
    <p:sldId id="307" r:id="rId11"/>
    <p:sldId id="308" r:id="rId12"/>
    <p:sldId id="319" r:id="rId13"/>
    <p:sldId id="320" r:id="rId14"/>
    <p:sldId id="321" r:id="rId15"/>
    <p:sldId id="322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shua C Collins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E97588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3B43BC-B7C4-42E3-B43C-2A5708E0AA69}" v="1" dt="2020-08-20T22:15:33.6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95" autoAdjust="0"/>
    <p:restoredTop sz="96224" autoAdjust="0"/>
  </p:normalViewPr>
  <p:slideViewPr>
    <p:cSldViewPr>
      <p:cViewPr varScale="1">
        <p:scale>
          <a:sx n="110" d="100"/>
          <a:sy n="110" d="100"/>
        </p:scale>
        <p:origin x="159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AD8DD6D-41D9-48A6-8D88-929A30CCAF3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51E6B816-40F1-4D99-A868-162908D6FFB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9BD4F33-5608-42C7-A27E-E1A79581EB0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DCF85A36-3461-4DB1-94C8-AF5A61920EF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BBCEBF7A-0106-4278-960E-91AA258BB8E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7849D941-9FB1-4F2D-91A5-F699C125F4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F175D8F-4262-40CF-8BE5-1F1456F7DF3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2D6CA2E6-0342-4C97-88B7-30DFE17388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4A3440E-D24F-414F-A3FB-D2A8BD6008AF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731290B0-D974-4F6F-B49E-F3B9C63F90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E553C772-8E5D-4FC3-8584-DCE06F4313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2E94BBB7-55C0-4620-A821-0B0F783280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79974B9D-4E46-400B-8438-CB737D1569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69B24B1F-CD58-4E22-A5DA-CEAE313D53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B310B1F-1365-4485-8523-545896B4CF12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9BD7F4C9-8BB8-4E16-BDAB-F7606C00A4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BC0E1262-4985-49F9-A48F-B669775704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546EFA93-6C34-4A10-BD13-284F3C7A99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BCE8F89-0B9A-41F7-A965-2D5A125FF7E1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D45E4D8E-FE43-46F8-A4A4-D886DA8DDF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18FA790A-F89B-4BD9-ADB2-52576389D9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C321874D-F36D-49E0-83CC-EC06FBDDB05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43C5DCC-F1EE-4BD9-A7E9-C992E0EABBC6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D918C203-320E-4E45-8F04-C14A4626FA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95020943-8BA7-4527-9CC7-95128040B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E4AFD821-50CA-4770-9332-065DC1F487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240C8C1-431B-4EAF-A528-3D09328427C2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9C6244B8-2DF0-4DAC-8293-306074AF98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38B6EF22-0E1D-45FC-BE6A-9338EA506C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12780DF2-8739-4D41-BA4C-3238948FFC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2686917-1125-4A3A-9EED-84A79262C25A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829D2E68-D08B-4349-86EB-D56CF52956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2B950C49-D042-4832-8E6D-F7045F0EAB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C8B5B1AC-D7D2-4BDA-8148-671DDBEE2C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ABC104C-54FD-44B5-A4A3-F630DF0FA0A7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FC80F17B-1BB3-4A2E-87F5-3256BF9B19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821CF9AD-FA94-4CFF-B85D-4A96D6FF9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30AB036E-364E-4B66-A3FD-6A91A8F071A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0002AEB-A2AB-4FD3-8366-81DD272023DB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ADBBA8EB-E99F-4A7C-A29C-0F897D2ECF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04917241-8115-43AA-BAD9-31E893E42E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91D131A9-5526-4AB8-AAD0-594EF6CDFBC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44D494D-CA35-4BC5-A6CB-8C647C8E630E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357E4368-53CC-4E1E-8919-DC851DF082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51E54549-B471-4CFB-8941-40C27E86B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Times New Roman" panose="02020603050405020304" pitchFamily="18" charset="0"/>
              </a:rPr>
              <a:t>Magnetic hard disk drives do not function in space environments</a:t>
            </a:r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60F7E0ED-35D0-4F78-A971-37743F445A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ED5745B-8DBE-4B7C-93DF-E85F7FDE8A60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7AC42E04-B017-47FB-9058-B3EBEC26980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E0D1DF39-226D-460D-9CEC-31C2870DF4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8BAF8F5F-7FEA-4DEF-A96B-A3CA398A05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D316818D-F249-447D-896C-3104377A48AD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BBABC0E-FC0A-48A0-8DA0-39E814005D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rev20211130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3851144-4399-4098-8C73-7521AC338F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L15.02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2C31985-826F-4371-AAE1-EAE99779CF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B4E99A-23B2-45C6-9AC3-F8B9B1363F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5770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D242495-EE5E-401F-A9DE-2A45BC4F99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rev20211130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6B9BD59-AAB1-4CFE-9238-20CCDF86F9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L15.02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BCCAFCE-4B60-421E-9911-7F22D764352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972557-FFEF-4942-A3CB-993329DE0F5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50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D01142-4697-43F4-A5EF-524B738CDD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rev20211130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0AB1927-640D-42DB-A3E5-D1464DDF6F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L15.02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BE3A735-F84A-48B6-8AF9-EF96E13DFE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2999EC-1527-4E40-8EEE-DE082FC44E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6500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8C0609E-4CEF-4562-AE0B-38288D7BA7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rev20211130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1F3EECA-C5F4-45EA-8714-74D8DD5D58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L15.02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6C6182-CBDC-4E33-89A4-94EAF7DCCF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53F22B-D432-4CEF-A775-5305D087CD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7784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090ED31-14BD-475B-827B-ACEF94A024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rev20211130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A59678-96AA-4450-A340-E3B51010FD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L15.02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5A25038-944B-49F9-BB01-6F7F8C3C71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2094E6-4167-497B-8094-A678DB60EE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406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E15F701-44AE-449F-B14B-189BB24465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rev20211130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CFB017-E3BF-4245-8ACE-6AF0240D35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L15.02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FA941E-8DB7-4944-BAA7-3495085AF8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60BD85-24DF-4CF3-8FA8-931E2263A9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7547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B8FDEDE-113D-4C65-88D0-19726A3E43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rev20211130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2E6A580-30D6-4A09-9BC0-AFCC903741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L15.02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4F72739-EB24-42E9-89D0-15BB28AF17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1A396D-2151-4978-BA34-75E8361972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0512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B68A518-D5E4-448E-90EE-6E40468AAE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rev20211130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E000537-9D1B-4B13-BC54-661133023D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L15.02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9E45630-CADB-4418-85C5-875B593C2D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64DBEE-4560-43E2-8C60-4DC50DB5C0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220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F763987-FA2C-4606-9D1C-5BD49DFA9F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rev20211130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E94B038-30D3-44EE-A8CA-DAB49C122C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L15.02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FB42F88-DD5D-4147-9847-DA2429143A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43EBAB-D344-42DB-A5EA-E955FF6879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486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6FE037-EF88-4D38-82AB-EE739664C0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rev20211130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14A842-C85C-4138-96EA-48AB3CDD28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L15.02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C000D81-B739-4438-8593-3C967CF692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627E87-0270-49C8-970F-F04BC51FFB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7754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6C6D99B-4547-44FB-8E4A-9CD53900B1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LSU rev20211130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05EE18A-AFB6-4A01-8E3F-9BCD68A0FF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L15.02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45CB32-FF53-44F2-81A7-3B32972FF8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B44EFD-EAAE-49F1-A6A5-8390E8676B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0219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3B91BBA-F1BE-4E97-94B3-2CEE159E89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C24CAE0-F7C3-40E6-ADBF-C49F6C2BFC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BBDDD838-DF1E-4062-8968-C0BECDF0187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LSU rev20211130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C226E27-6384-4505-A48E-3FBD731B4A1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L15.02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899305F-58FD-40B5-B851-77782CF0C6C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33EDF8D9-20F6-4266-B9EA-95BCE867BFD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sdcard.org/downloads/formatter/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>
            <a:extLst>
              <a:ext uri="{FF2B5EF4-FFF2-40B4-BE49-F238E27FC236}">
                <a16:creationId xmlns:a16="http://schemas.microsoft.com/office/drawing/2014/main" id="{43D23D20-6127-4E65-96C7-B9BB4827F498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LSU rev20211130</a:t>
            </a:r>
          </a:p>
        </p:txBody>
      </p:sp>
      <p:sp>
        <p:nvSpPr>
          <p:cNvPr id="3075" name="Footer Placeholder 4">
            <a:extLst>
              <a:ext uri="{FF2B5EF4-FFF2-40B4-BE49-F238E27FC236}">
                <a16:creationId xmlns:a16="http://schemas.microsoft.com/office/drawing/2014/main" id="{BDFACB7D-549A-46A2-AD4D-398CB4A7D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L15.02</a:t>
            </a:r>
          </a:p>
        </p:txBody>
      </p:sp>
      <p:sp>
        <p:nvSpPr>
          <p:cNvPr id="3076" name="Slide Number Placeholder 5">
            <a:extLst>
              <a:ext uri="{FF2B5EF4-FFF2-40B4-BE49-F238E27FC236}">
                <a16:creationId xmlns:a16="http://schemas.microsoft.com/office/drawing/2014/main" id="{DBAC2A0C-EF1E-4E4D-8DDD-621BD16B9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0D16AB2-59D9-40CB-B78F-3D0E8C0ADA1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3077" name="Rectangle 2">
            <a:extLst>
              <a:ext uri="{FF2B5EF4-FFF2-40B4-BE49-F238E27FC236}">
                <a16:creationId xmlns:a16="http://schemas.microsoft.com/office/drawing/2014/main" id="{BEF73335-7EB6-4D41-8D4B-FB47CD2E620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9812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/>
              <a:t>Memory and Data Storage Devices</a:t>
            </a:r>
            <a:endParaRPr lang="en-US" altLang="en-US" sz="3200" i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6D45988D-55EA-4AAE-966D-16F1C8D831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19200" y="228600"/>
            <a:ext cx="7543800" cy="1143000"/>
          </a:xfrm>
        </p:spPr>
        <p:txBody>
          <a:bodyPr/>
          <a:lstStyle/>
          <a:p>
            <a:r>
              <a:rPr lang="en-US" altLang="en-US"/>
              <a:t>SD Cards Physical Details</a:t>
            </a:r>
          </a:p>
        </p:txBody>
      </p:sp>
      <p:sp>
        <p:nvSpPr>
          <p:cNvPr id="21507" name="Date Placeholder 3">
            <a:extLst>
              <a:ext uri="{FF2B5EF4-FFF2-40B4-BE49-F238E27FC236}">
                <a16:creationId xmlns:a16="http://schemas.microsoft.com/office/drawing/2014/main" id="{06957B55-1CD3-40E6-8816-03CA24F94076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LSU rev20211130</a:t>
            </a:r>
          </a:p>
        </p:txBody>
      </p:sp>
      <p:sp>
        <p:nvSpPr>
          <p:cNvPr id="21508" name="Footer Placeholder 4">
            <a:extLst>
              <a:ext uri="{FF2B5EF4-FFF2-40B4-BE49-F238E27FC236}">
                <a16:creationId xmlns:a16="http://schemas.microsoft.com/office/drawing/2014/main" id="{4A737B66-9B22-4AB0-9C97-E24182F71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L15.02</a:t>
            </a:r>
          </a:p>
        </p:txBody>
      </p:sp>
      <p:sp>
        <p:nvSpPr>
          <p:cNvPr id="21509" name="Slide Number Placeholder 5">
            <a:extLst>
              <a:ext uri="{FF2B5EF4-FFF2-40B4-BE49-F238E27FC236}">
                <a16:creationId xmlns:a16="http://schemas.microsoft.com/office/drawing/2014/main" id="{0FA42A17-7299-43CB-BE3F-0B1B14030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84D6825-434A-4519-8043-90D93961575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21510" name="Content Placeholder 6">
            <a:extLst>
              <a:ext uri="{FF2B5EF4-FFF2-40B4-BE49-F238E27FC236}">
                <a16:creationId xmlns:a16="http://schemas.microsoft.com/office/drawing/2014/main" id="{13EBFF08-853A-4A2E-BB06-D06CE36B5E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4876800" cy="4724400"/>
          </a:xfrm>
        </p:spPr>
        <p:txBody>
          <a:bodyPr/>
          <a:lstStyle/>
          <a:p>
            <a:r>
              <a:rPr lang="en-US" altLang="en-US" sz="2800"/>
              <a:t>SD cards are available in three physical sizes: standard, miniSD, and microSD</a:t>
            </a:r>
          </a:p>
          <a:p>
            <a:r>
              <a:rPr lang="en-US" altLang="en-US" sz="2800"/>
              <a:t>Standard: 32 mm x 24 mm x2.1 mm</a:t>
            </a:r>
          </a:p>
          <a:p>
            <a:r>
              <a:rPr lang="en-US" altLang="en-US" sz="2800"/>
              <a:t>Mini: 32 x 20 mm x 1.4 mm</a:t>
            </a:r>
          </a:p>
          <a:p>
            <a:r>
              <a:rPr lang="en-US" altLang="en-US" sz="2800"/>
              <a:t>Micro: 15 mm x 11mm x1.0 mm</a:t>
            </a:r>
          </a:p>
          <a:p>
            <a:r>
              <a:rPr lang="en-US" altLang="en-US" sz="2800"/>
              <a:t>The pinout for each size varies</a:t>
            </a:r>
          </a:p>
          <a:p>
            <a:endParaRPr lang="en-US" altLang="en-US"/>
          </a:p>
          <a:p>
            <a:endParaRPr lang="en-US" altLang="en-US"/>
          </a:p>
        </p:txBody>
      </p:sp>
      <p:pic>
        <p:nvPicPr>
          <p:cNvPr id="21511" name="Picture 1">
            <a:extLst>
              <a:ext uri="{FF2B5EF4-FFF2-40B4-BE49-F238E27FC236}">
                <a16:creationId xmlns:a16="http://schemas.microsoft.com/office/drawing/2014/main" id="{FE8ABDEF-2A66-44B4-8E9E-74BDCD7A6E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050" y="2119313"/>
            <a:ext cx="2343150" cy="338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6406440A-3A49-4C7F-8F07-D4A4201144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SD Cards File Systems</a:t>
            </a:r>
          </a:p>
        </p:txBody>
      </p:sp>
      <p:sp>
        <p:nvSpPr>
          <p:cNvPr id="24582" name="Content Placeholder 6">
            <a:extLst>
              <a:ext uri="{FF2B5EF4-FFF2-40B4-BE49-F238E27FC236}">
                <a16:creationId xmlns:a16="http://schemas.microsoft.com/office/drawing/2014/main" id="{9B2615D8-1014-44F6-BC7C-20323BCFDCA6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76200" y="1447800"/>
            <a:ext cx="4419600" cy="4648200"/>
          </a:xfrm>
        </p:spPr>
        <p:txBody>
          <a:bodyPr/>
          <a:lstStyle/>
          <a:p>
            <a:pPr>
              <a:defRPr/>
            </a:pPr>
            <a:r>
              <a:rPr lang="en-US" altLang="en-US" sz="1800" dirty="0"/>
              <a:t>An SD card (or any storage device) uses a particular format to store/arrange its flies.</a:t>
            </a:r>
          </a:p>
          <a:p>
            <a:pPr>
              <a:defRPr/>
            </a:pPr>
            <a:r>
              <a:rPr lang="en-US" altLang="en-US" sz="1800" dirty="0"/>
              <a:t>The file system places maximum limits on the total storage size and on single file size</a:t>
            </a:r>
          </a:p>
          <a:p>
            <a:pPr>
              <a:defRPr/>
            </a:pPr>
            <a:r>
              <a:rPr lang="en-US" altLang="en-US" sz="1800" dirty="0"/>
              <a:t>For SD cards you are likely to encounter one of the versions of the File Allocation Table (FAT)</a:t>
            </a:r>
          </a:p>
          <a:p>
            <a:pPr lvl="1">
              <a:defRPr/>
            </a:pPr>
            <a:r>
              <a:rPr lang="en-US" altLang="en-US" sz="1400" dirty="0"/>
              <a:t>Under 2GB have FAT16 </a:t>
            </a:r>
          </a:p>
          <a:p>
            <a:pPr lvl="1">
              <a:defRPr/>
            </a:pPr>
            <a:r>
              <a:rPr lang="en-US" altLang="en-US" sz="1400" dirty="0"/>
              <a:t>2- 32 GB FAT32</a:t>
            </a:r>
          </a:p>
          <a:p>
            <a:pPr lvl="1">
              <a:defRPr/>
            </a:pPr>
            <a:r>
              <a:rPr lang="en-US" altLang="en-US" sz="1400" dirty="0"/>
              <a:t>&gt;32 GB </a:t>
            </a:r>
            <a:r>
              <a:rPr lang="en-US" altLang="en-US" sz="1400" dirty="0" err="1"/>
              <a:t>exFAT</a:t>
            </a:r>
            <a:endParaRPr lang="en-US" altLang="en-US" sz="1400" dirty="0"/>
          </a:p>
          <a:p>
            <a:pPr>
              <a:defRPr/>
            </a:pPr>
            <a:r>
              <a:rPr lang="en-US" altLang="en-US" sz="1800" dirty="0"/>
              <a:t>One detail to keep in mind is that a libraries that are compatible with larger file systems will require larger amounts of the Arduinos RAM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D9537164-DDA4-4DB9-A35B-2020ECCC4F93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4324513"/>
              </p:ext>
            </p:extLst>
          </p:nvPr>
        </p:nvGraphicFramePr>
        <p:xfrm>
          <a:off x="4648200" y="1981200"/>
          <a:ext cx="3810000" cy="20269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70000">
                  <a:extLst>
                    <a:ext uri="{9D8B030D-6E8A-4147-A177-3AD203B41FA5}">
                      <a16:colId xmlns:a16="http://schemas.microsoft.com/office/drawing/2014/main" val="2533095881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3405700499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5848130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File System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Max Volume 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Maximum Single File</a:t>
                      </a:r>
                    </a:p>
                    <a:p>
                      <a:r>
                        <a:rPr lang="en-US" dirty="0"/>
                        <a:t>Size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8225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FAT16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GB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GB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2997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FAT32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 GB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 GB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9758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ExFAT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128 </a:t>
                      </a:r>
                      <a:r>
                        <a:rPr lang="en-US" dirty="0" err="1"/>
                        <a:t>PetaB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</a:t>
                      </a:r>
                      <a:r>
                        <a:rPr lang="en-US" dirty="0" err="1"/>
                        <a:t>ExaB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0923515"/>
                  </a:ext>
                </a:extLst>
              </a:tr>
            </a:tbl>
          </a:graphicData>
        </a:graphic>
      </p:graphicFrame>
      <p:sp>
        <p:nvSpPr>
          <p:cNvPr id="23555" name="Date Placeholder 3">
            <a:extLst>
              <a:ext uri="{FF2B5EF4-FFF2-40B4-BE49-F238E27FC236}">
                <a16:creationId xmlns:a16="http://schemas.microsoft.com/office/drawing/2014/main" id="{801F46E2-7C87-4C9C-B333-2702BC83FC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LSU rev20211130</a:t>
            </a:r>
          </a:p>
        </p:txBody>
      </p:sp>
      <p:sp>
        <p:nvSpPr>
          <p:cNvPr id="23556" name="Footer Placeholder 4">
            <a:extLst>
              <a:ext uri="{FF2B5EF4-FFF2-40B4-BE49-F238E27FC236}">
                <a16:creationId xmlns:a16="http://schemas.microsoft.com/office/drawing/2014/main" id="{FB70C5D7-0B0E-4486-B8DB-E898F1D20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L15.02</a:t>
            </a:r>
          </a:p>
        </p:txBody>
      </p:sp>
      <p:sp>
        <p:nvSpPr>
          <p:cNvPr id="23557" name="Slide Number Placeholder 5">
            <a:extLst>
              <a:ext uri="{FF2B5EF4-FFF2-40B4-BE49-F238E27FC236}">
                <a16:creationId xmlns:a16="http://schemas.microsoft.com/office/drawing/2014/main" id="{14DC52BD-0ABC-4722-89EF-F1B107CBD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35F0D0D-F36F-47A2-A3A5-0036A1A5632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A7769DC-3DD0-406D-8B96-DC705988F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2200" y="190500"/>
            <a:ext cx="6096000" cy="1143000"/>
          </a:xfrm>
        </p:spPr>
        <p:txBody>
          <a:bodyPr/>
          <a:lstStyle/>
          <a:p>
            <a:r>
              <a:rPr lang="en-US" dirty="0"/>
              <a:t>Using the SD Formatting Utility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03F9F6A-0690-4C1A-BD17-37603BD787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400" y="1219200"/>
            <a:ext cx="4419600" cy="4876800"/>
          </a:xfrm>
        </p:spPr>
        <p:txBody>
          <a:bodyPr/>
          <a:lstStyle/>
          <a:p>
            <a:r>
              <a:rPr lang="en-US" sz="2400" dirty="0"/>
              <a:t>It is useful to be able to completely erase the SD using the formatting utility </a:t>
            </a:r>
            <a:r>
              <a:rPr lang="en-US" sz="2400" dirty="0" err="1">
                <a:hlinkClick r:id="rId2"/>
              </a:rPr>
              <a:t>Utility</a:t>
            </a:r>
            <a:r>
              <a:rPr lang="en-US" sz="2400" dirty="0"/>
              <a:t> from the SD card Association</a:t>
            </a:r>
          </a:p>
          <a:p>
            <a:r>
              <a:rPr lang="en-US" sz="2400" dirty="0"/>
              <a:t>Download the correct version for you operating system</a:t>
            </a:r>
          </a:p>
          <a:p>
            <a:r>
              <a:rPr lang="en-US" sz="2400" dirty="0"/>
              <a:t>Formatting the card will erase all the data on the card</a:t>
            </a:r>
          </a:p>
          <a:p>
            <a:r>
              <a:rPr lang="en-US" sz="2400" dirty="0"/>
              <a:t>When the SD card is inserted into the computer the Card should appear under the select card drop down and the Card Information should update</a:t>
            </a:r>
          </a:p>
          <a:p>
            <a:endParaRPr lang="en-US" dirty="0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2C894165-42F6-42AE-ABA9-90123AFC195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344361" y="1828800"/>
            <a:ext cx="3764805" cy="4114800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62FA4-DC44-4033-B1F8-291C86A02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LSU rev20211130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82EBEA-6FBB-4C86-B3E4-13675F725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L15.02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660E07-DCB7-4CF1-808B-95ACD5EBC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3F22B-D432-4CEF-A775-5305D087CD0D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29495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3446A-3780-49D8-A37D-DE434C242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457" y="152400"/>
            <a:ext cx="7772400" cy="1143000"/>
          </a:xfrm>
        </p:spPr>
        <p:txBody>
          <a:bodyPr/>
          <a:lstStyle/>
          <a:p>
            <a:r>
              <a:rPr lang="en-US" dirty="0"/>
              <a:t>Formatting FAT32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5B19D-478F-42C6-87AF-FCAFDAFBA4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" y="1981200"/>
            <a:ext cx="4419600" cy="4114800"/>
          </a:xfrm>
        </p:spPr>
        <p:txBody>
          <a:bodyPr/>
          <a:lstStyle/>
          <a:p>
            <a:r>
              <a:rPr lang="en-US" dirty="0"/>
              <a:t>The utility will automatically select the appropriate file system for the size card.</a:t>
            </a:r>
          </a:p>
          <a:p>
            <a:r>
              <a:rPr lang="en-US" dirty="0"/>
              <a:t>You can see here that the 32GB SD card was formatted in FAT32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BFE22685-1357-4DCA-B00D-6F15AFDECC4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78576" y="1981200"/>
            <a:ext cx="3749248" cy="4114800"/>
          </a:xfr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751674-6F37-44E9-B1ED-019D0399E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LSU rev20211130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2AA348-3232-4576-80F1-C17472B492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L15.02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A90C8E-2086-49BC-8B6E-EE0DF9CC8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BD85-24DF-4CF3-8FA8-931E2263A989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14452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577B6-9B6E-4705-B0C5-07C8EAE02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217" y="8709"/>
            <a:ext cx="7772400" cy="1143000"/>
          </a:xfrm>
        </p:spPr>
        <p:txBody>
          <a:bodyPr/>
          <a:lstStyle/>
          <a:p>
            <a:r>
              <a:rPr lang="en-US" dirty="0"/>
              <a:t>Formatting </a:t>
            </a:r>
            <a:r>
              <a:rPr lang="en-US" dirty="0" err="1"/>
              <a:t>ExFAT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0A7D3-FCFC-4069-9FB7-0AF6CDF7BD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327638"/>
            <a:ext cx="4495800" cy="4495800"/>
          </a:xfrm>
        </p:spPr>
        <p:txBody>
          <a:bodyPr/>
          <a:lstStyle/>
          <a:p>
            <a:r>
              <a:rPr lang="en-US" sz="2600" dirty="0"/>
              <a:t>And here a 1 TB SD card was formatted to </a:t>
            </a:r>
            <a:r>
              <a:rPr lang="en-US" sz="2600" dirty="0" err="1"/>
              <a:t>exFAT</a:t>
            </a:r>
            <a:endParaRPr lang="en-US" sz="2600" dirty="0"/>
          </a:p>
          <a:p>
            <a:r>
              <a:rPr lang="en-US" sz="2600" dirty="0"/>
              <a:t>It is important to know which file system was selected because not all file systems are supported by all libraries</a:t>
            </a:r>
          </a:p>
          <a:p>
            <a:r>
              <a:rPr lang="en-US" sz="2600" dirty="0"/>
              <a:t>Also, note there are 2 format options</a:t>
            </a:r>
          </a:p>
          <a:p>
            <a:pPr lvl="1"/>
            <a:r>
              <a:rPr lang="en-US" sz="2200" dirty="0"/>
              <a:t>Quick – just marks the space as available to overwrite</a:t>
            </a:r>
          </a:p>
          <a:p>
            <a:pPr lvl="1"/>
            <a:r>
              <a:rPr lang="en-US" sz="2200" dirty="0"/>
              <a:t> Overwrite – Actually erases the data by overwriting it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CDB4CBEB-C99C-48A3-9C30-4B6A9F4F6B6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71750" y="2004728"/>
            <a:ext cx="3762900" cy="4067743"/>
          </a:xfr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C3C9D-EA52-4D4B-981F-916010DC7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LSU rev20211130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22F2D1-7C2E-4DE3-A1FD-CC5CD646F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L15.02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1E3CE9-C009-45DB-84F4-B425CD768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BD85-24DF-4CF3-8FA8-931E2263A989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79359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0A454-512A-4BC4-B69C-8D7F020AA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190500"/>
            <a:ext cx="7772400" cy="1143000"/>
          </a:xfrm>
        </p:spPr>
        <p:txBody>
          <a:bodyPr/>
          <a:lstStyle/>
          <a:p>
            <a:r>
              <a:rPr lang="en-US" dirty="0"/>
              <a:t>Write </a:t>
            </a:r>
            <a:r>
              <a:rPr lang="en-US"/>
              <a:t>Speed Standards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2206D0-42C9-4396-BE0A-83C9151A7E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733550"/>
            <a:ext cx="4038600" cy="4114800"/>
          </a:xfrm>
        </p:spPr>
        <p:txBody>
          <a:bodyPr/>
          <a:lstStyle/>
          <a:p>
            <a:r>
              <a:rPr lang="en-US" sz="2400" dirty="0"/>
              <a:t>You may see references to the “Class” or markings like those shown to the right</a:t>
            </a:r>
          </a:p>
          <a:p>
            <a:r>
              <a:rPr lang="en-US" sz="2400" dirty="0"/>
              <a:t>These refer to write speed standard the card must achieve</a:t>
            </a:r>
          </a:p>
          <a:p>
            <a:r>
              <a:rPr lang="en-US" sz="2400" dirty="0"/>
              <a:t>These speeds are far higher than the Arduino will be able to achieve so not a specification we need to be concerned about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2B5BABE9-C284-4BD8-9489-55CE56BAB7C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929167" y="1733550"/>
            <a:ext cx="5248066" cy="3086100"/>
          </a:xfr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4825A4-31D5-4EF5-8414-3CD055E86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LSU rev20211130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55D613-60E8-420F-8AAF-28B834AB0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L15.02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A2E466-8F9B-4C0B-9457-50DBCE7EA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0BD85-24DF-4CF3-8FA8-931E2263A989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2549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BA7C36CF-26A2-489D-A3C9-5B51363D4E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772400" cy="1143000"/>
          </a:xfrm>
        </p:spPr>
        <p:txBody>
          <a:bodyPr/>
          <a:lstStyle/>
          <a:p>
            <a:r>
              <a:rPr lang="en-US" altLang="en-US"/>
              <a:t>Memory Devices</a:t>
            </a:r>
          </a:p>
        </p:txBody>
      </p:sp>
      <p:sp>
        <p:nvSpPr>
          <p:cNvPr id="5123" name="Date Placeholder 3">
            <a:extLst>
              <a:ext uri="{FF2B5EF4-FFF2-40B4-BE49-F238E27FC236}">
                <a16:creationId xmlns:a16="http://schemas.microsoft.com/office/drawing/2014/main" id="{27882B71-60DB-4BD7-9B65-B2F288B0B0D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LSU rev20211130</a:t>
            </a:r>
          </a:p>
        </p:txBody>
      </p:sp>
      <p:sp>
        <p:nvSpPr>
          <p:cNvPr id="5124" name="Footer Placeholder 4">
            <a:extLst>
              <a:ext uri="{FF2B5EF4-FFF2-40B4-BE49-F238E27FC236}">
                <a16:creationId xmlns:a16="http://schemas.microsoft.com/office/drawing/2014/main" id="{6CFEC58F-B3F9-4DE8-8044-FC0C13B3D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L15.02</a:t>
            </a:r>
          </a:p>
        </p:txBody>
      </p:sp>
      <p:sp>
        <p:nvSpPr>
          <p:cNvPr id="5125" name="Slide Number Placeholder 5">
            <a:extLst>
              <a:ext uri="{FF2B5EF4-FFF2-40B4-BE49-F238E27FC236}">
                <a16:creationId xmlns:a16="http://schemas.microsoft.com/office/drawing/2014/main" id="{C0B6AEFC-38AF-4FF4-A8DF-B29EA0414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D017386-CBBB-43FA-B4DD-5D83C8402AD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24582" name="Content Placeholder 6">
            <a:extLst>
              <a:ext uri="{FF2B5EF4-FFF2-40B4-BE49-F238E27FC236}">
                <a16:creationId xmlns:a16="http://schemas.microsoft.com/office/drawing/2014/main" id="{51B6EFAB-E8EF-450C-A27E-7E179F903F5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altLang="en-US" sz="2800" b="1" dirty="0"/>
              <a:t>Memory devices </a:t>
            </a:r>
            <a:r>
              <a:rPr lang="en-US" altLang="en-US" sz="2800" dirty="0"/>
              <a:t>are electronic devices that store information for immediate use in electronic hardware. Memory devices utilize </a:t>
            </a:r>
            <a:r>
              <a:rPr lang="en-US" altLang="en-US" sz="2800" b="1" dirty="0"/>
              <a:t>digital logic </a:t>
            </a:r>
            <a:r>
              <a:rPr lang="en-US" altLang="en-US" sz="2800" dirty="0"/>
              <a:t>to perform their operations.</a:t>
            </a:r>
          </a:p>
          <a:p>
            <a:pPr marL="0" indent="0">
              <a:buFontTx/>
              <a:buNone/>
              <a:defRPr/>
            </a:pPr>
            <a:endParaRPr lang="en-US" altLang="en-US" sz="2800" b="1" dirty="0"/>
          </a:p>
          <a:p>
            <a:pPr marL="0" indent="0">
              <a:buFontTx/>
              <a:buNone/>
              <a:defRPr/>
            </a:pPr>
            <a:r>
              <a:rPr lang="en-US" altLang="en-US" sz="2800" b="1" dirty="0"/>
              <a:t>Examples:</a:t>
            </a:r>
          </a:p>
          <a:p>
            <a:pPr>
              <a:defRPr/>
            </a:pPr>
            <a:r>
              <a:rPr lang="en-US" altLang="en-US" sz="2800" dirty="0"/>
              <a:t>EEPROM</a:t>
            </a:r>
          </a:p>
          <a:p>
            <a:pPr>
              <a:defRPr/>
            </a:pPr>
            <a:r>
              <a:rPr lang="en-US" altLang="en-US" sz="2800" dirty="0"/>
              <a:t>RAM</a:t>
            </a:r>
          </a:p>
          <a:p>
            <a:pPr>
              <a:defRPr/>
            </a:pPr>
            <a:r>
              <a:rPr lang="en-US" altLang="en-US" sz="2800" dirty="0"/>
              <a:t>Flash Memory</a:t>
            </a:r>
          </a:p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7062856F-BADF-4212-9014-DD73C54AB8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52600" y="152400"/>
            <a:ext cx="7010400" cy="1143000"/>
          </a:xfrm>
        </p:spPr>
        <p:txBody>
          <a:bodyPr/>
          <a:lstStyle/>
          <a:p>
            <a:r>
              <a:rPr lang="en-US" altLang="en-US"/>
              <a:t>Building Blocks of Memory</a:t>
            </a:r>
          </a:p>
        </p:txBody>
      </p:sp>
      <p:sp>
        <p:nvSpPr>
          <p:cNvPr id="7171" name="Date Placeholder 3">
            <a:extLst>
              <a:ext uri="{FF2B5EF4-FFF2-40B4-BE49-F238E27FC236}">
                <a16:creationId xmlns:a16="http://schemas.microsoft.com/office/drawing/2014/main" id="{9A3FAE0F-25EE-4887-9887-A2B2F03F192E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LSU rev20211130</a:t>
            </a:r>
          </a:p>
        </p:txBody>
      </p:sp>
      <p:sp>
        <p:nvSpPr>
          <p:cNvPr id="7172" name="Footer Placeholder 4">
            <a:extLst>
              <a:ext uri="{FF2B5EF4-FFF2-40B4-BE49-F238E27FC236}">
                <a16:creationId xmlns:a16="http://schemas.microsoft.com/office/drawing/2014/main" id="{5909FC0E-4E2D-4697-8BA6-6B0B7F2C4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L15.02</a:t>
            </a:r>
          </a:p>
        </p:txBody>
      </p:sp>
      <p:sp>
        <p:nvSpPr>
          <p:cNvPr id="7173" name="Slide Number Placeholder 5">
            <a:extLst>
              <a:ext uri="{FF2B5EF4-FFF2-40B4-BE49-F238E27FC236}">
                <a16:creationId xmlns:a16="http://schemas.microsoft.com/office/drawing/2014/main" id="{871BB82E-5B21-4187-839F-BA567C2BC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3A25415-0423-4C69-A09D-B044E48E54F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24582" name="Content Placeholder 6">
            <a:extLst>
              <a:ext uri="{FF2B5EF4-FFF2-40B4-BE49-F238E27FC236}">
                <a16:creationId xmlns:a16="http://schemas.microsoft.com/office/drawing/2014/main" id="{587E8058-BFE5-4EB8-A5E6-9D9BA1A7F01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altLang="en-US" sz="2400" dirty="0"/>
              <a:t>Memory devices are often constructed on a hardware level with logic gates and simple memory circuits such as latches and flip-flops. </a:t>
            </a:r>
          </a:p>
          <a:p>
            <a:pPr marL="0" indent="0">
              <a:buFontTx/>
              <a:buNone/>
              <a:defRPr/>
            </a:pPr>
            <a:endParaRPr lang="en-US" altLang="en-US" sz="2400" dirty="0"/>
          </a:p>
          <a:p>
            <a:pPr marL="0" indent="0">
              <a:buFontTx/>
              <a:buNone/>
              <a:defRPr/>
            </a:pPr>
            <a:r>
              <a:rPr lang="en-US" altLang="en-US" sz="2400" dirty="0"/>
              <a:t>Types of Logic Gates:</a:t>
            </a:r>
          </a:p>
          <a:p>
            <a:pPr>
              <a:defRPr/>
            </a:pPr>
            <a:r>
              <a:rPr lang="en-US" altLang="en-US" sz="2400" dirty="0"/>
              <a:t>AND, OR, NOT, NAND, NOR</a:t>
            </a:r>
          </a:p>
          <a:p>
            <a:pPr marL="0" indent="0">
              <a:buFontTx/>
              <a:buNone/>
              <a:defRPr/>
            </a:pPr>
            <a:r>
              <a:rPr lang="en-US" altLang="en-US" sz="2400" dirty="0"/>
              <a:t>Types of Latches</a:t>
            </a:r>
          </a:p>
          <a:p>
            <a:pPr>
              <a:defRPr/>
            </a:pPr>
            <a:r>
              <a:rPr lang="en-US" altLang="en-US" sz="2400" dirty="0"/>
              <a:t>SR NOR, SR NAND, SR AND-OR</a:t>
            </a:r>
          </a:p>
          <a:p>
            <a:pPr marL="0" indent="0">
              <a:buFontTx/>
              <a:buNone/>
              <a:defRPr/>
            </a:pPr>
            <a:r>
              <a:rPr lang="en-US" altLang="en-US" sz="2400" dirty="0"/>
              <a:t>Types of Flip-Flops</a:t>
            </a:r>
          </a:p>
          <a:p>
            <a:pPr>
              <a:defRPr/>
            </a:pPr>
            <a:r>
              <a:rPr lang="en-US" altLang="en-US" sz="2400" dirty="0"/>
              <a:t>D Flip-Flop, T Flip-Flop, JK Flip-Flop</a:t>
            </a:r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9EAE6997-90FB-4039-9847-5E3CC658FC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772400" cy="1143000"/>
          </a:xfrm>
        </p:spPr>
        <p:txBody>
          <a:bodyPr/>
          <a:lstStyle/>
          <a:p>
            <a:r>
              <a:rPr lang="en-US" altLang="en-US"/>
              <a:t>Memory Types</a:t>
            </a:r>
          </a:p>
        </p:txBody>
      </p:sp>
      <p:sp>
        <p:nvSpPr>
          <p:cNvPr id="9219" name="Date Placeholder 3">
            <a:extLst>
              <a:ext uri="{FF2B5EF4-FFF2-40B4-BE49-F238E27FC236}">
                <a16:creationId xmlns:a16="http://schemas.microsoft.com/office/drawing/2014/main" id="{F2EA2329-B333-494D-8B3F-686186E3E42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LSU rev20211130</a:t>
            </a:r>
          </a:p>
        </p:txBody>
      </p:sp>
      <p:sp>
        <p:nvSpPr>
          <p:cNvPr id="9220" name="Footer Placeholder 4">
            <a:extLst>
              <a:ext uri="{FF2B5EF4-FFF2-40B4-BE49-F238E27FC236}">
                <a16:creationId xmlns:a16="http://schemas.microsoft.com/office/drawing/2014/main" id="{4B4787FD-C11F-4C6C-BA79-8F85D5A5ED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L15.02</a:t>
            </a:r>
          </a:p>
        </p:txBody>
      </p:sp>
      <p:sp>
        <p:nvSpPr>
          <p:cNvPr id="9221" name="Slide Number Placeholder 5">
            <a:extLst>
              <a:ext uri="{FF2B5EF4-FFF2-40B4-BE49-F238E27FC236}">
                <a16:creationId xmlns:a16="http://schemas.microsoft.com/office/drawing/2014/main" id="{900FB6F9-CC7F-49F5-9F71-5764D4FD8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339C62E-90C6-498E-8B21-911704F7B31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24582" name="Content Placeholder 6">
            <a:extLst>
              <a:ext uri="{FF2B5EF4-FFF2-40B4-BE49-F238E27FC236}">
                <a16:creationId xmlns:a16="http://schemas.microsoft.com/office/drawing/2014/main" id="{600A7AE1-B841-4C81-9AE3-C87110FF30E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altLang="en-US" sz="2800" dirty="0"/>
              <a:t>There are two main types of memory devices: volatile and non-volatile</a:t>
            </a:r>
          </a:p>
          <a:p>
            <a:pPr marL="0" indent="0">
              <a:buFontTx/>
              <a:buNone/>
              <a:defRPr/>
            </a:pPr>
            <a:endParaRPr lang="en-US" altLang="en-US" sz="2800" dirty="0"/>
          </a:p>
          <a:p>
            <a:pPr marL="0" indent="0">
              <a:buFontTx/>
              <a:buNone/>
              <a:defRPr/>
            </a:pPr>
            <a:r>
              <a:rPr lang="en-US" altLang="en-US" sz="2800" b="1" dirty="0"/>
              <a:t>Volatile</a:t>
            </a:r>
            <a:r>
              <a:rPr lang="en-US" altLang="en-US" sz="2800" dirty="0"/>
              <a:t> </a:t>
            </a:r>
            <a:r>
              <a:rPr lang="en-US" altLang="en-US" sz="2800" b="1" dirty="0"/>
              <a:t>Memory</a:t>
            </a:r>
            <a:r>
              <a:rPr lang="en-US" altLang="en-US" sz="2800" dirty="0"/>
              <a:t> is memory that requires power to maintain stored information (Ex. RAM)</a:t>
            </a:r>
          </a:p>
          <a:p>
            <a:pPr marL="0" indent="0">
              <a:buFontTx/>
              <a:buNone/>
              <a:defRPr/>
            </a:pPr>
            <a:endParaRPr lang="en-US" altLang="en-US" sz="2800" b="1" dirty="0"/>
          </a:p>
          <a:p>
            <a:pPr marL="0" indent="0">
              <a:buFontTx/>
              <a:buNone/>
              <a:defRPr/>
            </a:pPr>
            <a:r>
              <a:rPr lang="en-US" altLang="en-US" sz="2800" dirty="0"/>
              <a:t>By contrast, </a:t>
            </a:r>
            <a:r>
              <a:rPr lang="en-US" altLang="en-US" sz="2800" b="1" dirty="0"/>
              <a:t>Non-Volatile Memory </a:t>
            </a:r>
            <a:r>
              <a:rPr lang="en-US" altLang="en-US" sz="2800" dirty="0"/>
              <a:t>is computer memory that stores information even after power has been cycled. (Ex. Flash memory)</a:t>
            </a:r>
          </a:p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7C242DAA-3E3F-4A43-8005-C48E9ACA59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772400" cy="1143000"/>
          </a:xfrm>
        </p:spPr>
        <p:txBody>
          <a:bodyPr/>
          <a:lstStyle/>
          <a:p>
            <a:r>
              <a:rPr lang="en-US" altLang="en-US"/>
              <a:t>ROM</a:t>
            </a:r>
          </a:p>
        </p:txBody>
      </p:sp>
      <p:sp>
        <p:nvSpPr>
          <p:cNvPr id="11267" name="Date Placeholder 3">
            <a:extLst>
              <a:ext uri="{FF2B5EF4-FFF2-40B4-BE49-F238E27FC236}">
                <a16:creationId xmlns:a16="http://schemas.microsoft.com/office/drawing/2014/main" id="{6F4E9C07-1F04-4F81-B8F3-3DB6C4EB0D9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LSU rev20211130</a:t>
            </a:r>
          </a:p>
        </p:txBody>
      </p:sp>
      <p:sp>
        <p:nvSpPr>
          <p:cNvPr id="11268" name="Footer Placeholder 4">
            <a:extLst>
              <a:ext uri="{FF2B5EF4-FFF2-40B4-BE49-F238E27FC236}">
                <a16:creationId xmlns:a16="http://schemas.microsoft.com/office/drawing/2014/main" id="{6A1A0948-0D87-4305-B313-5432C2B44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L15.02</a:t>
            </a:r>
          </a:p>
        </p:txBody>
      </p:sp>
      <p:sp>
        <p:nvSpPr>
          <p:cNvPr id="11269" name="Slide Number Placeholder 5">
            <a:extLst>
              <a:ext uri="{FF2B5EF4-FFF2-40B4-BE49-F238E27FC236}">
                <a16:creationId xmlns:a16="http://schemas.microsoft.com/office/drawing/2014/main" id="{ABC11B23-72F5-4E96-B6FC-A79CA37E4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84DDFA2-291D-436A-BA44-67EC467716E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11270" name="Content Placeholder 6">
            <a:extLst>
              <a:ext uri="{FF2B5EF4-FFF2-40B4-BE49-F238E27FC236}">
                <a16:creationId xmlns:a16="http://schemas.microsoft.com/office/drawing/2014/main" id="{81243F1E-D1CA-4D7B-98EE-439D9588AA6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/>
          <a:lstStyle/>
          <a:p>
            <a:r>
              <a:rPr lang="en-US" altLang="en-US" sz="2400" b="1"/>
              <a:t>Read-Only Memory (ROM) </a:t>
            </a:r>
            <a:r>
              <a:rPr lang="en-US" altLang="en-US" sz="2400"/>
              <a:t>is a type of non-volatile memory used to store programs and data</a:t>
            </a:r>
          </a:p>
          <a:p>
            <a:r>
              <a:rPr lang="en-US" altLang="en-US" sz="2400"/>
              <a:t>Traditional ROM cannot be changed after it has been written</a:t>
            </a:r>
          </a:p>
          <a:p>
            <a:r>
              <a:rPr lang="en-US" altLang="en-US" sz="2400"/>
              <a:t>EEPROM and EPROM are types of ROM that can be changed after the initial programming. The write time for such devices is often relatively slow</a:t>
            </a:r>
          </a:p>
          <a:p>
            <a:r>
              <a:rPr lang="en-US" altLang="en-US" sz="2400"/>
              <a:t>EEPROMs have a finite amount of times it be erased and rewritten</a:t>
            </a:r>
          </a:p>
          <a:p>
            <a:r>
              <a:rPr lang="en-US" altLang="en-US" sz="2400"/>
              <a:t>Often used to store software or data that is rarely changed (ex. firmware, lookup tables)</a:t>
            </a:r>
          </a:p>
          <a:p>
            <a:endParaRPr lang="en-US" altLang="en-US" sz="2400"/>
          </a:p>
          <a:p>
            <a:endParaRPr lang="en-US" altLang="en-US" sz="2400"/>
          </a:p>
          <a:p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E5541F0C-A512-4084-87CF-631BC508AE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772400" cy="1143000"/>
          </a:xfrm>
        </p:spPr>
        <p:txBody>
          <a:bodyPr/>
          <a:lstStyle/>
          <a:p>
            <a:r>
              <a:rPr lang="en-US" altLang="en-US"/>
              <a:t>Flash Memory</a:t>
            </a:r>
          </a:p>
        </p:txBody>
      </p:sp>
      <p:sp>
        <p:nvSpPr>
          <p:cNvPr id="13315" name="Date Placeholder 3">
            <a:extLst>
              <a:ext uri="{FF2B5EF4-FFF2-40B4-BE49-F238E27FC236}">
                <a16:creationId xmlns:a16="http://schemas.microsoft.com/office/drawing/2014/main" id="{C4D71E90-F8C4-4623-AD33-5825AF6AB3D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LSU rev20211130</a:t>
            </a:r>
          </a:p>
        </p:txBody>
      </p:sp>
      <p:sp>
        <p:nvSpPr>
          <p:cNvPr id="13316" name="Footer Placeholder 4">
            <a:extLst>
              <a:ext uri="{FF2B5EF4-FFF2-40B4-BE49-F238E27FC236}">
                <a16:creationId xmlns:a16="http://schemas.microsoft.com/office/drawing/2014/main" id="{4BE552EF-B6E2-4EDE-BF2E-C9853F004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L15.02</a:t>
            </a:r>
          </a:p>
        </p:txBody>
      </p:sp>
      <p:sp>
        <p:nvSpPr>
          <p:cNvPr id="13317" name="Slide Number Placeholder 5">
            <a:extLst>
              <a:ext uri="{FF2B5EF4-FFF2-40B4-BE49-F238E27FC236}">
                <a16:creationId xmlns:a16="http://schemas.microsoft.com/office/drawing/2014/main" id="{1ACA875C-ADBF-4D8F-A5A3-FFD2A6CB3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D9A366E-0065-42D0-A61B-396166EC779D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13318" name="Content Placeholder 6">
            <a:extLst>
              <a:ext uri="{FF2B5EF4-FFF2-40B4-BE49-F238E27FC236}">
                <a16:creationId xmlns:a16="http://schemas.microsoft.com/office/drawing/2014/main" id="{D09251D5-732F-4F43-A5A5-2CFA9E5135B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800600"/>
          </a:xfrm>
        </p:spPr>
        <p:txBody>
          <a:bodyPr/>
          <a:lstStyle/>
          <a:p>
            <a:r>
              <a:rPr lang="en-US" altLang="en-US" sz="2400" dirty="0"/>
              <a:t>Flash memory is a type of non-volatile computer memory that can be erased and reprogrammed </a:t>
            </a:r>
          </a:p>
          <a:p>
            <a:r>
              <a:rPr lang="en-US" altLang="en-US" sz="2400" dirty="0"/>
              <a:t>Flash memory is based on EEPROM with larger memory block sizes</a:t>
            </a:r>
          </a:p>
          <a:p>
            <a:pPr lvl="1"/>
            <a:r>
              <a:rPr lang="en-US" altLang="en-US" sz="2400" dirty="0"/>
              <a:t>Technically Flash is a type of EEPROM</a:t>
            </a:r>
          </a:p>
          <a:p>
            <a:pPr lvl="1"/>
            <a:r>
              <a:rPr lang="en-US" altLang="en-US" sz="2400" dirty="0"/>
              <a:t>Usually “EEPROM” use NOR and “Flash” use NAND</a:t>
            </a:r>
          </a:p>
          <a:p>
            <a:pPr lvl="1"/>
            <a:r>
              <a:rPr lang="en-US" altLang="en-US" sz="2400" dirty="0"/>
              <a:t>“EEPROM” small, “Flash” large</a:t>
            </a:r>
          </a:p>
          <a:p>
            <a:r>
              <a:rPr lang="en-US" altLang="en-US" sz="2400" dirty="0"/>
              <a:t>Flash memory is often used for large solid-state digital storage</a:t>
            </a:r>
          </a:p>
          <a:p>
            <a:r>
              <a:rPr lang="en-US" altLang="en-US" sz="2400" dirty="0"/>
              <a:t>Solid-state hard drives are often made using flash memory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D515FD19-1BA9-4CF2-999D-48EF9D418C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772400" cy="1143000"/>
          </a:xfrm>
        </p:spPr>
        <p:txBody>
          <a:bodyPr/>
          <a:lstStyle/>
          <a:p>
            <a:r>
              <a:rPr lang="en-US" altLang="en-US"/>
              <a:t>RAM</a:t>
            </a:r>
          </a:p>
        </p:txBody>
      </p:sp>
      <p:sp>
        <p:nvSpPr>
          <p:cNvPr id="15363" name="Date Placeholder 3">
            <a:extLst>
              <a:ext uri="{FF2B5EF4-FFF2-40B4-BE49-F238E27FC236}">
                <a16:creationId xmlns:a16="http://schemas.microsoft.com/office/drawing/2014/main" id="{CD53F49D-1C48-43A1-AEEA-C3053E5C7A2F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LSU rev20211130</a:t>
            </a:r>
          </a:p>
        </p:txBody>
      </p:sp>
      <p:sp>
        <p:nvSpPr>
          <p:cNvPr id="15364" name="Footer Placeholder 4">
            <a:extLst>
              <a:ext uri="{FF2B5EF4-FFF2-40B4-BE49-F238E27FC236}">
                <a16:creationId xmlns:a16="http://schemas.microsoft.com/office/drawing/2014/main" id="{468B3C3F-890F-4AD5-B108-333067A07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L15.02</a:t>
            </a:r>
          </a:p>
        </p:txBody>
      </p:sp>
      <p:sp>
        <p:nvSpPr>
          <p:cNvPr id="15365" name="Slide Number Placeholder 5">
            <a:extLst>
              <a:ext uri="{FF2B5EF4-FFF2-40B4-BE49-F238E27FC236}">
                <a16:creationId xmlns:a16="http://schemas.microsoft.com/office/drawing/2014/main" id="{0DB26C7E-4042-476D-A2A3-330AE24F4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FD77321-1F7A-4D4B-B338-7670A266753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15366" name="Content Placeholder 6">
            <a:extLst>
              <a:ext uri="{FF2B5EF4-FFF2-40B4-BE49-F238E27FC236}">
                <a16:creationId xmlns:a16="http://schemas.microsoft.com/office/drawing/2014/main" id="{EB50AB92-193F-4A95-9064-D72568597DD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/>
          <a:lstStyle/>
          <a:p>
            <a:r>
              <a:rPr lang="en-US" altLang="en-US" sz="2800" b="1"/>
              <a:t>Random Access Memory (RAM) </a:t>
            </a:r>
            <a:r>
              <a:rPr lang="en-US" altLang="en-US" sz="2800"/>
              <a:t>is a type of volatile computer memory where memory cells can be accessed in any order</a:t>
            </a:r>
          </a:p>
          <a:p>
            <a:r>
              <a:rPr lang="en-US" altLang="en-US" sz="2800"/>
              <a:t>Since programs do not need to look up addresses for memory, RAM is significantly faster than other memory devices</a:t>
            </a:r>
          </a:p>
          <a:p>
            <a:r>
              <a:rPr lang="en-US" altLang="en-US" sz="2800"/>
              <a:t>RAM is often used for programs or software that are actively being used</a:t>
            </a:r>
          </a:p>
          <a:p>
            <a:endParaRPr lang="en-US" altLang="en-US"/>
          </a:p>
          <a:p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3225E989-B757-48C5-8597-E8BD95D5A3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95400" y="228600"/>
            <a:ext cx="7543800" cy="1143000"/>
          </a:xfrm>
        </p:spPr>
        <p:txBody>
          <a:bodyPr/>
          <a:lstStyle/>
          <a:p>
            <a:r>
              <a:rPr lang="en-US" altLang="en-US"/>
              <a:t>Magnetic Hard Disk Drive</a:t>
            </a:r>
          </a:p>
        </p:txBody>
      </p:sp>
      <p:sp>
        <p:nvSpPr>
          <p:cNvPr id="17411" name="Date Placeholder 3">
            <a:extLst>
              <a:ext uri="{FF2B5EF4-FFF2-40B4-BE49-F238E27FC236}">
                <a16:creationId xmlns:a16="http://schemas.microsoft.com/office/drawing/2014/main" id="{41297A04-4FEB-42F5-B063-AFC2228C1AA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LSU rev20211130</a:t>
            </a:r>
          </a:p>
        </p:txBody>
      </p:sp>
      <p:sp>
        <p:nvSpPr>
          <p:cNvPr id="17412" name="Footer Placeholder 4">
            <a:extLst>
              <a:ext uri="{FF2B5EF4-FFF2-40B4-BE49-F238E27FC236}">
                <a16:creationId xmlns:a16="http://schemas.microsoft.com/office/drawing/2014/main" id="{673BB4D8-8AB1-405B-80D4-9E12B1783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L15.02</a:t>
            </a:r>
          </a:p>
        </p:txBody>
      </p:sp>
      <p:sp>
        <p:nvSpPr>
          <p:cNvPr id="17413" name="Slide Number Placeholder 5">
            <a:extLst>
              <a:ext uri="{FF2B5EF4-FFF2-40B4-BE49-F238E27FC236}">
                <a16:creationId xmlns:a16="http://schemas.microsoft.com/office/drawing/2014/main" id="{B74FBEEF-6176-47C7-8BA7-18FBE2E33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31D5B34-2A96-4295-95AB-7BF33EC4FE29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7414" name="Content Placeholder 6">
            <a:extLst>
              <a:ext uri="{FF2B5EF4-FFF2-40B4-BE49-F238E27FC236}">
                <a16:creationId xmlns:a16="http://schemas.microsoft.com/office/drawing/2014/main" id="{5754B19F-85B4-4454-AEC3-04912A05C28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en-US" sz="2800" b="1"/>
              <a:t>Hard disk drives </a:t>
            </a:r>
            <a:r>
              <a:rPr lang="en-US" altLang="en-US" sz="2800"/>
              <a:t>are non-volatile memory devices used for storing large amount of data</a:t>
            </a:r>
          </a:p>
          <a:p>
            <a:r>
              <a:rPr lang="en-US" altLang="en-US" sz="2800"/>
              <a:t>Data is stored in individual blocks of memory that can be stored or retrieved in any order</a:t>
            </a:r>
          </a:p>
          <a:p>
            <a:r>
              <a:rPr lang="en-US" altLang="en-US" sz="2800"/>
              <a:t>Data is saved by magnetizing ferromagnetic material on a disk using a magnetic lever. The encoding allows for data to be stored even when power is lost</a:t>
            </a:r>
          </a:p>
          <a:p>
            <a:r>
              <a:rPr lang="en-US" altLang="en-US" sz="2800"/>
              <a:t>Primarily used as secondary storage devices for computers.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4BC1C11A-F636-47A8-9070-7BCE63EA65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43543"/>
            <a:ext cx="7772400" cy="1143000"/>
          </a:xfrm>
        </p:spPr>
        <p:txBody>
          <a:bodyPr/>
          <a:lstStyle/>
          <a:p>
            <a:r>
              <a:rPr lang="en-US" altLang="en-US" dirty="0"/>
              <a:t>SD Cards</a:t>
            </a:r>
          </a:p>
        </p:txBody>
      </p:sp>
      <p:sp>
        <p:nvSpPr>
          <p:cNvPr id="19462" name="Content Placeholder 6">
            <a:extLst>
              <a:ext uri="{FF2B5EF4-FFF2-40B4-BE49-F238E27FC236}">
                <a16:creationId xmlns:a16="http://schemas.microsoft.com/office/drawing/2014/main" id="{C33B160D-9CDB-47FF-8002-C6B74E3565D1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206975" y="1676400"/>
            <a:ext cx="8763000" cy="2498314"/>
          </a:xfrm>
        </p:spPr>
        <p:txBody>
          <a:bodyPr/>
          <a:lstStyle/>
          <a:p>
            <a:r>
              <a:rPr lang="en-US" altLang="en-US" sz="2000" dirty="0"/>
              <a:t>Secure Digital (SD) cards are a type of non-volatile memory devices used for portable devices</a:t>
            </a:r>
          </a:p>
          <a:p>
            <a:r>
              <a:rPr lang="en-US" altLang="en-US" sz="2000" dirty="0"/>
              <a:t>SD cards utilize flash memory to store large quantities of data in a small physical size</a:t>
            </a:r>
          </a:p>
          <a:p>
            <a:r>
              <a:rPr lang="en-US" altLang="en-US" sz="2000" dirty="0"/>
              <a:t>SD Cards are available in multiple storages size ranging from 512 MB to 1 TB</a:t>
            </a:r>
          </a:p>
          <a:p>
            <a:r>
              <a:rPr lang="en-US" altLang="en-US" sz="2000" dirty="0"/>
              <a:t>SD, SDHC, SDXC, SDUC are simply standards of increasing size and write speed and generally not important for Arduino usage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7F1DE50-84EE-4FF6-B3DF-DBDC9CF5C29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239632" y="4572000"/>
            <a:ext cx="8664735" cy="1599069"/>
          </a:xfrm>
        </p:spPr>
      </p:pic>
      <p:sp>
        <p:nvSpPr>
          <p:cNvPr id="19459" name="Date Placeholder 3">
            <a:extLst>
              <a:ext uri="{FF2B5EF4-FFF2-40B4-BE49-F238E27FC236}">
                <a16:creationId xmlns:a16="http://schemas.microsoft.com/office/drawing/2014/main" id="{8CF513FA-94BB-493C-9CF9-48FEA4152C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LSU rev20211130</a:t>
            </a:r>
          </a:p>
        </p:txBody>
      </p:sp>
      <p:sp>
        <p:nvSpPr>
          <p:cNvPr id="19460" name="Footer Placeholder 4">
            <a:extLst>
              <a:ext uri="{FF2B5EF4-FFF2-40B4-BE49-F238E27FC236}">
                <a16:creationId xmlns:a16="http://schemas.microsoft.com/office/drawing/2014/main" id="{EEAED0BD-97D4-4D81-BCC3-68D1344C8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L15.02</a:t>
            </a:r>
          </a:p>
        </p:txBody>
      </p:sp>
      <p:sp>
        <p:nvSpPr>
          <p:cNvPr id="19461" name="Slide Number Placeholder 5">
            <a:extLst>
              <a:ext uri="{FF2B5EF4-FFF2-40B4-BE49-F238E27FC236}">
                <a16:creationId xmlns:a16="http://schemas.microsoft.com/office/drawing/2014/main" id="{A50E61A9-B8AA-4E89-8E8B-B426398A7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D0E92AB-E2DD-496D-9C99-B7758CEABEB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ACE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CC66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E2B8"/>
      </a:accent5>
      <a:accent6>
        <a:srgbClr val="0000E7"/>
      </a:accent6>
      <a:hlink>
        <a:srgbClr val="FF0066"/>
      </a:hlink>
      <a:folHlink>
        <a:srgbClr val="00FF00"/>
      </a:folHlink>
    </a:clrScheme>
    <a:fontScheme name="LaAC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ACE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ACE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ACE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ACE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AC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AC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AC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LaACES</Template>
  <TotalTime>6140</TotalTime>
  <Words>981</Words>
  <Application>Microsoft Office PowerPoint</Application>
  <PresentationFormat>On-screen Show (4:3)</PresentationFormat>
  <Paragraphs>154</Paragraphs>
  <Slides>15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Times New Roman</vt:lpstr>
      <vt:lpstr>LaACES</vt:lpstr>
      <vt:lpstr>Memory and Data Storage Devices</vt:lpstr>
      <vt:lpstr>Memory Devices</vt:lpstr>
      <vt:lpstr>Building Blocks of Memory</vt:lpstr>
      <vt:lpstr>Memory Types</vt:lpstr>
      <vt:lpstr>ROM</vt:lpstr>
      <vt:lpstr>Flash Memory</vt:lpstr>
      <vt:lpstr>RAM</vt:lpstr>
      <vt:lpstr>Magnetic Hard Disk Drive</vt:lpstr>
      <vt:lpstr>SD Cards</vt:lpstr>
      <vt:lpstr>SD Cards Physical Details</vt:lpstr>
      <vt:lpstr>SD Cards File Systems</vt:lpstr>
      <vt:lpstr>Using the SD Formatting Utility</vt:lpstr>
      <vt:lpstr>Formatting FAT32</vt:lpstr>
      <vt:lpstr>Formatting ExFAT</vt:lpstr>
      <vt:lpstr>Write Speed Standards</vt:lpstr>
    </vt:vector>
  </TitlesOfParts>
  <Company>LSU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Analog to Digital Converters  Electronics Unit – Lecture 7</dc:title>
  <dc:creator>jim</dc:creator>
  <cp:lastModifiedBy>Aaron P Ryan</cp:lastModifiedBy>
  <cp:revision>180</cp:revision>
  <dcterms:created xsi:type="dcterms:W3CDTF">2004-08-11T18:55:50Z</dcterms:created>
  <dcterms:modified xsi:type="dcterms:W3CDTF">2021-11-01T20:56:13Z</dcterms:modified>
</cp:coreProperties>
</file>