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notesMasterIdLst>
    <p:notesMasterId r:id="rId29"/>
  </p:notesMasterIdLst>
  <p:handoutMasterIdLst>
    <p:handoutMasterId r:id="rId30"/>
  </p:handoutMasterIdLst>
  <p:sldIdLst>
    <p:sldId id="256" r:id="rId2"/>
    <p:sldId id="257" r:id="rId3"/>
    <p:sldId id="286" r:id="rId4"/>
    <p:sldId id="258" r:id="rId5"/>
    <p:sldId id="282" r:id="rId6"/>
    <p:sldId id="283" r:id="rId7"/>
    <p:sldId id="287" r:id="rId8"/>
    <p:sldId id="284" r:id="rId9"/>
    <p:sldId id="280" r:id="rId10"/>
    <p:sldId id="279" r:id="rId11"/>
    <p:sldId id="261" r:id="rId12"/>
    <p:sldId id="294" r:id="rId13"/>
    <p:sldId id="259" r:id="rId14"/>
    <p:sldId id="288" r:id="rId15"/>
    <p:sldId id="269" r:id="rId16"/>
    <p:sldId id="289" r:id="rId17"/>
    <p:sldId id="260" r:id="rId18"/>
    <p:sldId id="274" r:id="rId19"/>
    <p:sldId id="292" r:id="rId20"/>
    <p:sldId id="290" r:id="rId21"/>
    <p:sldId id="291" r:id="rId22"/>
    <p:sldId id="262" r:id="rId23"/>
    <p:sldId id="267" r:id="rId24"/>
    <p:sldId id="263" r:id="rId25"/>
    <p:sldId id="270" r:id="rId26"/>
    <p:sldId id="293" r:id="rId27"/>
    <p:sldId id="264" r:id="rId2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6CBA2A-BD53-4ABC-BB3B-02F774DF5ECF}" v="1" dt="2020-08-20T22:03:04.4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83"/>
    <p:restoredTop sz="90924"/>
  </p:normalViewPr>
  <p:slideViewPr>
    <p:cSldViewPr>
      <p:cViewPr varScale="1">
        <p:scale>
          <a:sx n="104" d="100"/>
          <a:sy n="104" d="100"/>
        </p:scale>
        <p:origin x="163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86CD33B-8307-0F4A-8645-9233C7F264A6}"/>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Times New Roman" charset="0"/>
              </a:defRPr>
            </a:lvl1pPr>
          </a:lstStyle>
          <a:p>
            <a:pPr>
              <a:defRPr/>
            </a:pPr>
            <a:endParaRPr lang="en-US"/>
          </a:p>
        </p:txBody>
      </p:sp>
      <p:sp>
        <p:nvSpPr>
          <p:cNvPr id="23555" name="Rectangle 3">
            <a:extLst>
              <a:ext uri="{FF2B5EF4-FFF2-40B4-BE49-F238E27FC236}">
                <a16:creationId xmlns:a16="http://schemas.microsoft.com/office/drawing/2014/main" id="{F56CDD68-7597-3644-866A-6C3A434F5791}"/>
              </a:ext>
            </a:extLst>
          </p:cNvPr>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Times New Roman" charset="0"/>
              </a:defRPr>
            </a:lvl1pPr>
          </a:lstStyle>
          <a:p>
            <a:pPr>
              <a:defRPr/>
            </a:pPr>
            <a:endParaRPr lang="en-US"/>
          </a:p>
        </p:txBody>
      </p:sp>
      <p:sp>
        <p:nvSpPr>
          <p:cNvPr id="23556" name="Rectangle 4">
            <a:extLst>
              <a:ext uri="{FF2B5EF4-FFF2-40B4-BE49-F238E27FC236}">
                <a16:creationId xmlns:a16="http://schemas.microsoft.com/office/drawing/2014/main" id="{308E2AE3-8AA7-9045-BF2D-5C665019B585}"/>
              </a:ext>
            </a:extLst>
          </p:cNvPr>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Times New Roman" charset="0"/>
              </a:defRPr>
            </a:lvl1pPr>
          </a:lstStyle>
          <a:p>
            <a:pPr>
              <a:defRPr/>
            </a:pPr>
            <a:endParaRPr lang="en-US"/>
          </a:p>
        </p:txBody>
      </p:sp>
      <p:sp>
        <p:nvSpPr>
          <p:cNvPr id="23557" name="Rectangle 5">
            <a:extLst>
              <a:ext uri="{FF2B5EF4-FFF2-40B4-BE49-F238E27FC236}">
                <a16:creationId xmlns:a16="http://schemas.microsoft.com/office/drawing/2014/main" id="{4C9ABD73-1BD0-0444-83BD-C6B8D692E2FB}"/>
              </a:ext>
            </a:extLst>
          </p:cNvPr>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fld id="{A697BB7F-4286-41D0-8D75-C4F72D7347B1}"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89BA733-DAF7-BA41-AA15-8E56EFCC5A52}"/>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Times New Roman" charset="0"/>
              </a:defRPr>
            </a:lvl1pPr>
          </a:lstStyle>
          <a:p>
            <a:pPr>
              <a:defRPr/>
            </a:pPr>
            <a:endParaRPr lang="en-US"/>
          </a:p>
        </p:txBody>
      </p:sp>
      <p:sp>
        <p:nvSpPr>
          <p:cNvPr id="25603" name="Rectangle 3">
            <a:extLst>
              <a:ext uri="{FF2B5EF4-FFF2-40B4-BE49-F238E27FC236}">
                <a16:creationId xmlns:a16="http://schemas.microsoft.com/office/drawing/2014/main" id="{0DF26383-CDC7-FE45-8A03-C88D77FD32A7}"/>
              </a:ext>
            </a:extLst>
          </p:cNvPr>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Times New Roman" charset="0"/>
              </a:defRPr>
            </a:lvl1pPr>
          </a:lstStyle>
          <a:p>
            <a:pPr>
              <a:defRPr/>
            </a:pPr>
            <a:endParaRPr lang="en-US"/>
          </a:p>
        </p:txBody>
      </p:sp>
      <p:sp>
        <p:nvSpPr>
          <p:cNvPr id="2052" name="Rectangle 4">
            <a:extLst>
              <a:ext uri="{FF2B5EF4-FFF2-40B4-BE49-F238E27FC236}">
                <a16:creationId xmlns:a16="http://schemas.microsoft.com/office/drawing/2014/main" id="{4B638980-35A4-4D18-B35C-74EA8B97E946}"/>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a:extLst>
              <a:ext uri="{FF2B5EF4-FFF2-40B4-BE49-F238E27FC236}">
                <a16:creationId xmlns:a16="http://schemas.microsoft.com/office/drawing/2014/main" id="{407B8C53-F913-794E-A17B-2E66A60B3581}"/>
              </a:ext>
            </a:extLst>
          </p:cNvPr>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a:extLst>
              <a:ext uri="{FF2B5EF4-FFF2-40B4-BE49-F238E27FC236}">
                <a16:creationId xmlns:a16="http://schemas.microsoft.com/office/drawing/2014/main" id="{2380FA76-DD2C-D641-B688-9DAADB408EDB}"/>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Times New Roman" charset="0"/>
              </a:defRPr>
            </a:lvl1pPr>
          </a:lstStyle>
          <a:p>
            <a:pPr>
              <a:defRPr/>
            </a:pPr>
            <a:endParaRPr lang="en-US"/>
          </a:p>
        </p:txBody>
      </p:sp>
      <p:sp>
        <p:nvSpPr>
          <p:cNvPr id="25607" name="Rectangle 7">
            <a:extLst>
              <a:ext uri="{FF2B5EF4-FFF2-40B4-BE49-F238E27FC236}">
                <a16:creationId xmlns:a16="http://schemas.microsoft.com/office/drawing/2014/main" id="{169B7F2C-2334-7043-BB9C-F6E8719E6514}"/>
              </a:ext>
            </a:extLst>
          </p:cNvPr>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fld id="{C31D7EA8-85DD-4BF8-A7E4-0DD303212C0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CFCE4B69-83A4-4414-AF44-441A5DB06F08}"/>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90B51998-D2AD-4602-A467-4F8ECC8BFF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Rosenblatt, Gideon. “Words Are the Bridge Between Digital and Analog Reality.” </a:t>
            </a:r>
            <a:r>
              <a:rPr lang="en-US" altLang="en-US" i="1">
                <a:latin typeface="Times New Roman" panose="02020603050405020304" pitchFamily="18" charset="0"/>
              </a:rPr>
              <a:t>The Vital Edge by Gideon Rosenblatt</a:t>
            </a:r>
            <a:r>
              <a:rPr lang="en-US" altLang="en-US">
                <a:latin typeface="Times New Roman" panose="02020603050405020304" pitchFamily="18" charset="0"/>
              </a:rPr>
              <a:t>, 16 Nov. 2017, www.the-vital-edge.com/words-as-bridge/.</a:t>
            </a:r>
          </a:p>
        </p:txBody>
      </p:sp>
      <p:sp>
        <p:nvSpPr>
          <p:cNvPr id="7172" name="Slide Number Placeholder 3">
            <a:extLst>
              <a:ext uri="{FF2B5EF4-FFF2-40B4-BE49-F238E27FC236}">
                <a16:creationId xmlns:a16="http://schemas.microsoft.com/office/drawing/2014/main" id="{C5361A51-2B39-4A2E-9795-87C245A598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927D6022-AA58-4B36-B727-9A7D3A59E8FE}" type="slidenum">
              <a:rPr lang="en-US" altLang="en-US" sz="1200"/>
              <a:pPr/>
              <a:t>3</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B560F660-3F9F-44C6-AC0B-A48FC1014773}"/>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BFB82977-C359-4A75-B79E-F2C274DF24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Aqeel, Adana. “Introduction to Arduino Mega 2560.” </a:t>
            </a:r>
            <a:r>
              <a:rPr lang="en-US" altLang="en-US" i="1">
                <a:latin typeface="Times New Roman" panose="02020603050405020304" pitchFamily="18" charset="0"/>
              </a:rPr>
              <a:t>The Engineering Projects</a:t>
            </a:r>
            <a:r>
              <a:rPr lang="en-US" altLang="en-US">
                <a:latin typeface="Times New Roman" panose="02020603050405020304" pitchFamily="18" charset="0"/>
              </a:rPr>
              <a:t>, 5 Nov. 2018, www.theengineeringprojects.com/2018/06/introduction-to-arduino-mega-2560.html.</a:t>
            </a:r>
          </a:p>
        </p:txBody>
      </p:sp>
      <p:sp>
        <p:nvSpPr>
          <p:cNvPr id="30724" name="Slide Number Placeholder 3">
            <a:extLst>
              <a:ext uri="{FF2B5EF4-FFF2-40B4-BE49-F238E27FC236}">
                <a16:creationId xmlns:a16="http://schemas.microsoft.com/office/drawing/2014/main" id="{EE4AAA89-E539-49BB-86EE-C2544A0C91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894B9F29-8795-4067-B865-9D015C4DE16D}" type="slidenum">
              <a:rPr lang="en-US" altLang="en-US" sz="1200"/>
              <a:pPr/>
              <a:t>18</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24409F63-5A8A-4AFD-85A4-08A64E449924}"/>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49A5C4F5-13EB-40AA-A94C-163FA41611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Aqeel, Adana. “Introduction to Arduino Mega 2560.” </a:t>
            </a:r>
            <a:r>
              <a:rPr lang="en-US" altLang="en-US" i="1">
                <a:latin typeface="Times New Roman" panose="02020603050405020304" pitchFamily="18" charset="0"/>
              </a:rPr>
              <a:t>The Engineering Projects</a:t>
            </a:r>
            <a:r>
              <a:rPr lang="en-US" altLang="en-US">
                <a:latin typeface="Times New Roman" panose="02020603050405020304" pitchFamily="18" charset="0"/>
              </a:rPr>
              <a:t>, 5 Nov. 2018, www.theengineeringprojects.com/2018/06/introduction-to-arduino-mega-2560.html.</a:t>
            </a:r>
          </a:p>
        </p:txBody>
      </p:sp>
      <p:sp>
        <p:nvSpPr>
          <p:cNvPr id="32772" name="Slide Number Placeholder 3">
            <a:extLst>
              <a:ext uri="{FF2B5EF4-FFF2-40B4-BE49-F238E27FC236}">
                <a16:creationId xmlns:a16="http://schemas.microsoft.com/office/drawing/2014/main" id="{53FCFD96-417F-4DBF-B60F-CD103C5385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4AD9F533-3473-4AEE-9FCF-D308EE49103F}" type="slidenum">
              <a:rPr lang="en-US" altLang="en-US" sz="1200"/>
              <a:pPr/>
              <a:t>19</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C91D98C-6CF1-4F19-A83E-0179C0720B57}"/>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024787CF-B286-43DF-ACED-CF8A7554A6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Aqeel, Adana. “Introduction to Arduino Mega 2560.” </a:t>
            </a:r>
            <a:r>
              <a:rPr lang="en-US" altLang="en-US" i="1">
                <a:latin typeface="Times New Roman" panose="02020603050405020304" pitchFamily="18" charset="0"/>
              </a:rPr>
              <a:t>The Engineering Projects</a:t>
            </a:r>
            <a:r>
              <a:rPr lang="en-US" altLang="en-US">
                <a:latin typeface="Times New Roman" panose="02020603050405020304" pitchFamily="18" charset="0"/>
              </a:rPr>
              <a:t>, 5 Nov. 2018, www.theengineeringprojects.com/2018/06/introduction-to-arduino-mega-2560.html.</a:t>
            </a:r>
          </a:p>
        </p:txBody>
      </p:sp>
      <p:sp>
        <p:nvSpPr>
          <p:cNvPr id="34820" name="Slide Number Placeholder 3">
            <a:extLst>
              <a:ext uri="{FF2B5EF4-FFF2-40B4-BE49-F238E27FC236}">
                <a16:creationId xmlns:a16="http://schemas.microsoft.com/office/drawing/2014/main" id="{C3C449B3-02EE-4BA6-A742-C2F50E57AA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3D17F756-194A-43B2-ACBC-A1957A3C61D4}" type="slidenum">
              <a:rPr lang="en-US" altLang="en-US" sz="1200"/>
              <a:pPr/>
              <a:t>20</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1C3741AD-B6EB-4801-BDB2-E83614DFA5C1}"/>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6581CC45-E68F-4858-9C17-BA39DA3254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Aqeel, Adana. “Introduction to Arduino Mega 2560.” </a:t>
            </a:r>
            <a:r>
              <a:rPr lang="en-US" altLang="en-US" i="1">
                <a:latin typeface="Times New Roman" panose="02020603050405020304" pitchFamily="18" charset="0"/>
              </a:rPr>
              <a:t>The Engineering Projects</a:t>
            </a:r>
            <a:r>
              <a:rPr lang="en-US" altLang="en-US">
                <a:latin typeface="Times New Roman" panose="02020603050405020304" pitchFamily="18" charset="0"/>
              </a:rPr>
              <a:t>, 5 Nov. 2018, www.theengineeringprojects.com/2018/06/introduction-to-arduino-mega-2560.html.</a:t>
            </a:r>
          </a:p>
        </p:txBody>
      </p:sp>
      <p:sp>
        <p:nvSpPr>
          <p:cNvPr id="36868" name="Slide Number Placeholder 3">
            <a:extLst>
              <a:ext uri="{FF2B5EF4-FFF2-40B4-BE49-F238E27FC236}">
                <a16:creationId xmlns:a16="http://schemas.microsoft.com/office/drawing/2014/main" id="{3891991F-CCF7-4F06-BF9A-4832847C4A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BDFF023D-661A-4AE4-9479-AABFE44A5516}" type="slidenum">
              <a:rPr lang="en-US" altLang="en-US" sz="1200"/>
              <a:pPr/>
              <a:t>21</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1AAF7282-3DAC-4540-A08C-879C5A4E60F7}"/>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79CE8F7F-E86C-4AAA-93B5-0C9E2CD50B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Arduino, Arduino. “PinMode().” </a:t>
            </a:r>
            <a:r>
              <a:rPr lang="en-US" altLang="en-US" i="1">
                <a:latin typeface="Times New Roman" panose="02020603050405020304" pitchFamily="18" charset="0"/>
              </a:rPr>
              <a:t>Arduino - Introduction</a:t>
            </a:r>
            <a:r>
              <a:rPr lang="en-US" altLang="en-US">
                <a:latin typeface="Times New Roman" panose="02020603050405020304" pitchFamily="18" charset="0"/>
              </a:rPr>
              <a:t>, 2018, www.arduino.cc/reference/en/language/functions/digital-io/pinmode/.</a:t>
            </a:r>
          </a:p>
        </p:txBody>
      </p:sp>
      <p:sp>
        <p:nvSpPr>
          <p:cNvPr id="43012" name="Slide Number Placeholder 3">
            <a:extLst>
              <a:ext uri="{FF2B5EF4-FFF2-40B4-BE49-F238E27FC236}">
                <a16:creationId xmlns:a16="http://schemas.microsoft.com/office/drawing/2014/main" id="{194835BF-7A70-417F-8F55-BBE9FD46A1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87C97F68-21C8-4D1F-829B-E08899182135}" type="slidenum">
              <a:rPr lang="en-US" altLang="en-US" sz="1200"/>
              <a:pPr/>
              <a:t>26</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8B0D1238-4D78-477D-A4D2-B760FA62169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DFFAA1F9-A6A8-4FD1-8891-9FB2A0CF37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Admin, NewsBeezer. “BIZIT 2018: A Successful Company Sees Digital Transformation as an Evolution |.” </a:t>
            </a:r>
            <a:r>
              <a:rPr lang="en-US" altLang="en-US" i="1">
                <a:latin typeface="Times New Roman" panose="02020603050405020304" pitchFamily="18" charset="0"/>
              </a:rPr>
              <a:t>NewsBeezer</a:t>
            </a:r>
            <a:r>
              <a:rPr lang="en-US" altLang="en-US">
                <a:latin typeface="Times New Roman" panose="02020603050405020304" pitchFamily="18" charset="0"/>
              </a:rPr>
              <a:t>, NewsBeezer, 12 Oct. 2018, newsbeezer.com/serbiaeng/bizit-2018-a-successful-company-sees-digital-transformation-as-an-evolution/.</a:t>
            </a:r>
          </a:p>
        </p:txBody>
      </p:sp>
      <p:sp>
        <p:nvSpPr>
          <p:cNvPr id="9220" name="Slide Number Placeholder 3">
            <a:extLst>
              <a:ext uri="{FF2B5EF4-FFF2-40B4-BE49-F238E27FC236}">
                <a16:creationId xmlns:a16="http://schemas.microsoft.com/office/drawing/2014/main" id="{199AA78F-FF22-4D12-938A-DAAEC6162A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47A47D88-FC57-4107-A07A-B2A013C6AA05}" type="slidenum">
              <a:rPr lang="en-US" altLang="en-US" sz="1200"/>
              <a:pPr/>
              <a:t>4</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B4B432CB-D096-4D99-A440-1EECFC08090C}"/>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9B0EE3F3-C1CC-4FC1-AF38-E931AC49CF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Fun, Spark. “Logic Level.” </a:t>
            </a:r>
            <a:r>
              <a:rPr lang="en-US" altLang="en-US" i="1">
                <a:latin typeface="Times New Roman" panose="02020603050405020304" pitchFamily="18" charset="0"/>
              </a:rPr>
              <a:t>Voltage Dividers</a:t>
            </a:r>
            <a:r>
              <a:rPr lang="en-US" altLang="en-US">
                <a:latin typeface="Times New Roman" panose="02020603050405020304" pitchFamily="18" charset="0"/>
              </a:rPr>
              <a:t>, 2018, learn.sparkfun.com/tutorials/logic-levels/all.</a:t>
            </a:r>
          </a:p>
        </p:txBody>
      </p:sp>
      <p:sp>
        <p:nvSpPr>
          <p:cNvPr id="11268" name="Slide Number Placeholder 3">
            <a:extLst>
              <a:ext uri="{FF2B5EF4-FFF2-40B4-BE49-F238E27FC236}">
                <a16:creationId xmlns:a16="http://schemas.microsoft.com/office/drawing/2014/main" id="{E680A6F8-35EB-4878-8ADF-B884774496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13A676F7-E673-4076-8934-7E578F05C940}" type="slidenum">
              <a:rPr lang="en-US" altLang="en-US" sz="1200"/>
              <a:pPr/>
              <a:t>5</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FF41C6F3-8770-40C9-9E3E-FE9FD3EA4B3C}"/>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1BBA687E-4D51-45C0-BF9A-AD51437D01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Fun, Spark. “Logic Level.” </a:t>
            </a:r>
            <a:r>
              <a:rPr lang="en-US" altLang="en-US" i="1">
                <a:latin typeface="Times New Roman" panose="02020603050405020304" pitchFamily="18" charset="0"/>
              </a:rPr>
              <a:t>Voltage Dividers</a:t>
            </a:r>
            <a:r>
              <a:rPr lang="en-US" altLang="en-US">
                <a:latin typeface="Times New Roman" panose="02020603050405020304" pitchFamily="18" charset="0"/>
              </a:rPr>
              <a:t>, 2018, learn.sparkfun.com/tutorials/logic-levels/all.</a:t>
            </a:r>
          </a:p>
        </p:txBody>
      </p:sp>
      <p:sp>
        <p:nvSpPr>
          <p:cNvPr id="13316" name="Slide Number Placeholder 3">
            <a:extLst>
              <a:ext uri="{FF2B5EF4-FFF2-40B4-BE49-F238E27FC236}">
                <a16:creationId xmlns:a16="http://schemas.microsoft.com/office/drawing/2014/main" id="{1DBD599E-62F5-466E-A29F-11C6CC12BB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99E121D6-9E7C-4C34-A41A-CB7056245286}" type="slidenum">
              <a:rPr lang="en-US" altLang="en-US" sz="1200"/>
              <a:pPr/>
              <a:t>6</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4F3EC81A-91B8-4B00-9482-CA49DA299FC9}"/>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0D1615A7-0916-44B4-98C3-E6F4BDBC9F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Fun, Spark. “Logic Level.” </a:t>
            </a:r>
            <a:r>
              <a:rPr lang="en-US" altLang="en-US" i="1">
                <a:latin typeface="Times New Roman" panose="02020603050405020304" pitchFamily="18" charset="0"/>
              </a:rPr>
              <a:t>Voltage Dividers</a:t>
            </a:r>
            <a:r>
              <a:rPr lang="en-US" altLang="en-US">
                <a:latin typeface="Times New Roman" panose="02020603050405020304" pitchFamily="18" charset="0"/>
              </a:rPr>
              <a:t>, 2018, learn.sparkfun.com/tutorials/logic-levels/all.</a:t>
            </a:r>
          </a:p>
        </p:txBody>
      </p:sp>
      <p:sp>
        <p:nvSpPr>
          <p:cNvPr id="15364" name="Slide Number Placeholder 3">
            <a:extLst>
              <a:ext uri="{FF2B5EF4-FFF2-40B4-BE49-F238E27FC236}">
                <a16:creationId xmlns:a16="http://schemas.microsoft.com/office/drawing/2014/main" id="{3D9A8D1C-0819-4D4E-8DBA-C1D8481DF5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7C4D73EA-14C7-45C1-8453-070F8DADFDF8}" type="slidenum">
              <a:rPr lang="en-US" altLang="en-US" sz="1200"/>
              <a:pPr/>
              <a:t>7</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CBA99E24-FAE3-4BA5-B002-64C150089ADA}"/>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8020E1F9-CD6B-46CE-BB58-655916FE05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Fun, Spark. “Logic Level.” </a:t>
            </a:r>
            <a:r>
              <a:rPr lang="en-US" altLang="en-US" i="1">
                <a:latin typeface="Times New Roman" panose="02020603050405020304" pitchFamily="18" charset="0"/>
              </a:rPr>
              <a:t>Voltage Dividers</a:t>
            </a:r>
            <a:r>
              <a:rPr lang="en-US" altLang="en-US">
                <a:latin typeface="Times New Roman" panose="02020603050405020304" pitchFamily="18" charset="0"/>
              </a:rPr>
              <a:t>, 2018, learn.sparkfun.com/tutorials/logic-levels/all.</a:t>
            </a:r>
          </a:p>
        </p:txBody>
      </p:sp>
      <p:sp>
        <p:nvSpPr>
          <p:cNvPr id="18436" name="Slide Number Placeholder 3">
            <a:extLst>
              <a:ext uri="{FF2B5EF4-FFF2-40B4-BE49-F238E27FC236}">
                <a16:creationId xmlns:a16="http://schemas.microsoft.com/office/drawing/2014/main" id="{82AEBD04-CDDC-47A3-886F-1BC3715455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0353ADB3-324E-4DC9-B619-6EE06D405A11}" type="slidenum">
              <a:rPr lang="en-US" altLang="en-US" sz="1200"/>
              <a:pPr/>
              <a:t>9</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3D33E402-2A81-47A3-84EF-49F7B73AD67A}"/>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3C7BAF39-2695-432B-B39A-B4E290DF44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Fun, Spark. “Logic Level.” </a:t>
            </a:r>
            <a:r>
              <a:rPr lang="en-US" altLang="en-US" i="1">
                <a:latin typeface="Times New Roman" panose="02020603050405020304" pitchFamily="18" charset="0"/>
              </a:rPr>
              <a:t>Voltage Dividers</a:t>
            </a:r>
            <a:r>
              <a:rPr lang="en-US" altLang="en-US">
                <a:latin typeface="Times New Roman" panose="02020603050405020304" pitchFamily="18" charset="0"/>
              </a:rPr>
              <a:t>, 2018, learn.sparkfun.com/tutorials/logic-levels/all.</a:t>
            </a:r>
          </a:p>
        </p:txBody>
      </p:sp>
      <p:sp>
        <p:nvSpPr>
          <p:cNvPr id="20484" name="Slide Number Placeholder 3">
            <a:extLst>
              <a:ext uri="{FF2B5EF4-FFF2-40B4-BE49-F238E27FC236}">
                <a16:creationId xmlns:a16="http://schemas.microsoft.com/office/drawing/2014/main" id="{00A179DB-A340-495D-86EA-D8EB08DCD7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0DA5F5A9-DF1F-48CF-9320-304E1721994A}" type="slidenum">
              <a:rPr lang="en-US" altLang="en-US" sz="1200"/>
              <a:pPr/>
              <a:t>10</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7C9A3FE-802F-4617-9C6C-E4D8F72ACC0E}"/>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FF7A5677-8A82-4935-AFEA-F94C54C721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Economist, The. “Can We Know What Animals Are Thinking? – The Economist.” </a:t>
            </a:r>
            <a:r>
              <a:rPr lang="en-US" altLang="en-US" i="1">
                <a:latin typeface="Times New Roman" panose="02020603050405020304" pitchFamily="18" charset="0"/>
              </a:rPr>
              <a:t>The Economist</a:t>
            </a:r>
            <a:r>
              <a:rPr lang="en-US" altLang="en-US">
                <a:latin typeface="Times New Roman" panose="02020603050405020304" pitchFamily="18" charset="0"/>
              </a:rPr>
              <a:t>, The Economist Newspaper, medium.economist.com/can-we-know-what-animals-are-thinking-83991bc994c4.</a:t>
            </a:r>
          </a:p>
        </p:txBody>
      </p:sp>
      <p:sp>
        <p:nvSpPr>
          <p:cNvPr id="25604" name="Slide Number Placeholder 3">
            <a:extLst>
              <a:ext uri="{FF2B5EF4-FFF2-40B4-BE49-F238E27FC236}">
                <a16:creationId xmlns:a16="http://schemas.microsoft.com/office/drawing/2014/main" id="{4A953DD8-38B3-4549-89F6-BA8119418F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317ADA3C-1F37-41BC-A674-F9A59CB958CE}" type="slidenum">
              <a:rPr lang="en-US" altLang="en-US" sz="1200"/>
              <a:pPr/>
              <a:t>15</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1D348B3E-13FB-48AE-BA3D-1735E3AF9D08}"/>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9053EBFE-4A89-449A-A340-104FDCD032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28676" name="Slide Number Placeholder 3">
            <a:extLst>
              <a:ext uri="{FF2B5EF4-FFF2-40B4-BE49-F238E27FC236}">
                <a16:creationId xmlns:a16="http://schemas.microsoft.com/office/drawing/2014/main" id="{AA7AA66A-821A-4A77-9E6A-4F13E7E45D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73AAE80B-582A-489D-8475-05FC64F49F8C}" type="slidenum">
              <a:rPr lang="en-US" altLang="en-US" sz="1200"/>
              <a:pPr/>
              <a:t>17</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448E9E3-E349-4225-B2E7-A2CA0424697E}"/>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5" name="Rectangle 5">
            <a:extLst>
              <a:ext uri="{FF2B5EF4-FFF2-40B4-BE49-F238E27FC236}">
                <a16:creationId xmlns:a16="http://schemas.microsoft.com/office/drawing/2014/main" id="{35CB7156-ABCD-4347-9B04-3EFBB749E2FF}"/>
              </a:ext>
            </a:extLst>
          </p:cNvPr>
          <p:cNvSpPr>
            <a:spLocks noGrp="1" noChangeArrowheads="1"/>
          </p:cNvSpPr>
          <p:nvPr>
            <p:ph type="ftr" sz="quarter" idx="11"/>
          </p:nvPr>
        </p:nvSpPr>
        <p:spPr>
          <a:ln/>
        </p:spPr>
        <p:txBody>
          <a:bodyPr/>
          <a:lstStyle>
            <a:lvl1pPr>
              <a:defRPr/>
            </a:lvl1pPr>
          </a:lstStyle>
          <a:p>
            <a:pPr>
              <a:defRPr/>
            </a:pPr>
            <a:r>
              <a:rPr lang="en-US"/>
              <a:t>L08.01</a:t>
            </a:r>
          </a:p>
        </p:txBody>
      </p:sp>
      <p:sp>
        <p:nvSpPr>
          <p:cNvPr id="6" name="Rectangle 6">
            <a:extLst>
              <a:ext uri="{FF2B5EF4-FFF2-40B4-BE49-F238E27FC236}">
                <a16:creationId xmlns:a16="http://schemas.microsoft.com/office/drawing/2014/main" id="{5129F6FF-7147-4E21-A1C0-D8795107E500}"/>
              </a:ext>
            </a:extLst>
          </p:cNvPr>
          <p:cNvSpPr>
            <a:spLocks noGrp="1" noChangeArrowheads="1"/>
          </p:cNvSpPr>
          <p:nvPr>
            <p:ph type="sldNum" sz="quarter" idx="12"/>
          </p:nvPr>
        </p:nvSpPr>
        <p:spPr>
          <a:ln/>
        </p:spPr>
        <p:txBody>
          <a:bodyPr/>
          <a:lstStyle>
            <a:lvl1pPr>
              <a:defRPr/>
            </a:lvl1pPr>
          </a:lstStyle>
          <a:p>
            <a:fld id="{E9D3F8F6-2682-4E7F-8809-06C1DFE7299F}" type="slidenum">
              <a:rPr lang="en-US" altLang="en-US"/>
              <a:pPr/>
              <a:t>‹#›</a:t>
            </a:fld>
            <a:endParaRPr lang="en-US" altLang="en-US"/>
          </a:p>
        </p:txBody>
      </p:sp>
    </p:spTree>
    <p:extLst>
      <p:ext uri="{BB962C8B-B14F-4D97-AF65-F5344CB8AC3E}">
        <p14:creationId xmlns:p14="http://schemas.microsoft.com/office/powerpoint/2010/main" val="3280146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B86F13F-2C8E-4BA2-864E-97A7FC500249}"/>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5" name="Rectangle 5">
            <a:extLst>
              <a:ext uri="{FF2B5EF4-FFF2-40B4-BE49-F238E27FC236}">
                <a16:creationId xmlns:a16="http://schemas.microsoft.com/office/drawing/2014/main" id="{0092A760-7982-49C4-BB27-1C4FDEDAFEF9}"/>
              </a:ext>
            </a:extLst>
          </p:cNvPr>
          <p:cNvSpPr>
            <a:spLocks noGrp="1" noChangeArrowheads="1"/>
          </p:cNvSpPr>
          <p:nvPr>
            <p:ph type="ftr" sz="quarter" idx="11"/>
          </p:nvPr>
        </p:nvSpPr>
        <p:spPr>
          <a:ln/>
        </p:spPr>
        <p:txBody>
          <a:bodyPr/>
          <a:lstStyle>
            <a:lvl1pPr>
              <a:defRPr/>
            </a:lvl1pPr>
          </a:lstStyle>
          <a:p>
            <a:pPr>
              <a:defRPr/>
            </a:pPr>
            <a:r>
              <a:rPr lang="en-US"/>
              <a:t>L08.01</a:t>
            </a:r>
          </a:p>
        </p:txBody>
      </p:sp>
      <p:sp>
        <p:nvSpPr>
          <p:cNvPr id="6" name="Rectangle 6">
            <a:extLst>
              <a:ext uri="{FF2B5EF4-FFF2-40B4-BE49-F238E27FC236}">
                <a16:creationId xmlns:a16="http://schemas.microsoft.com/office/drawing/2014/main" id="{4F7E32F1-B5CD-4834-8764-E8ACF48E2DBF}"/>
              </a:ext>
            </a:extLst>
          </p:cNvPr>
          <p:cNvSpPr>
            <a:spLocks noGrp="1" noChangeArrowheads="1"/>
          </p:cNvSpPr>
          <p:nvPr>
            <p:ph type="sldNum" sz="quarter" idx="12"/>
          </p:nvPr>
        </p:nvSpPr>
        <p:spPr>
          <a:ln/>
        </p:spPr>
        <p:txBody>
          <a:bodyPr/>
          <a:lstStyle>
            <a:lvl1pPr>
              <a:defRPr/>
            </a:lvl1pPr>
          </a:lstStyle>
          <a:p>
            <a:fld id="{BF252D89-533C-4994-9A5C-5C8A8F5B60D4}" type="slidenum">
              <a:rPr lang="en-US" altLang="en-US"/>
              <a:pPr/>
              <a:t>‹#›</a:t>
            </a:fld>
            <a:endParaRPr lang="en-US" altLang="en-US"/>
          </a:p>
        </p:txBody>
      </p:sp>
    </p:spTree>
    <p:extLst>
      <p:ext uri="{BB962C8B-B14F-4D97-AF65-F5344CB8AC3E}">
        <p14:creationId xmlns:p14="http://schemas.microsoft.com/office/powerpoint/2010/main" val="1262642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D1EB1A0-3302-4555-8D0E-C28D872BC0AD}"/>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5" name="Rectangle 5">
            <a:extLst>
              <a:ext uri="{FF2B5EF4-FFF2-40B4-BE49-F238E27FC236}">
                <a16:creationId xmlns:a16="http://schemas.microsoft.com/office/drawing/2014/main" id="{3AC0879C-CE00-4917-9F71-4E92D2F090A1}"/>
              </a:ext>
            </a:extLst>
          </p:cNvPr>
          <p:cNvSpPr>
            <a:spLocks noGrp="1" noChangeArrowheads="1"/>
          </p:cNvSpPr>
          <p:nvPr>
            <p:ph type="ftr" sz="quarter" idx="11"/>
          </p:nvPr>
        </p:nvSpPr>
        <p:spPr>
          <a:ln/>
        </p:spPr>
        <p:txBody>
          <a:bodyPr/>
          <a:lstStyle>
            <a:lvl1pPr>
              <a:defRPr/>
            </a:lvl1pPr>
          </a:lstStyle>
          <a:p>
            <a:pPr>
              <a:defRPr/>
            </a:pPr>
            <a:r>
              <a:rPr lang="en-US"/>
              <a:t>L08.01</a:t>
            </a:r>
          </a:p>
        </p:txBody>
      </p:sp>
      <p:sp>
        <p:nvSpPr>
          <p:cNvPr id="6" name="Rectangle 6">
            <a:extLst>
              <a:ext uri="{FF2B5EF4-FFF2-40B4-BE49-F238E27FC236}">
                <a16:creationId xmlns:a16="http://schemas.microsoft.com/office/drawing/2014/main" id="{30FDEE66-CF22-4D89-A7D7-7DE544313FA5}"/>
              </a:ext>
            </a:extLst>
          </p:cNvPr>
          <p:cNvSpPr>
            <a:spLocks noGrp="1" noChangeArrowheads="1"/>
          </p:cNvSpPr>
          <p:nvPr>
            <p:ph type="sldNum" sz="quarter" idx="12"/>
          </p:nvPr>
        </p:nvSpPr>
        <p:spPr>
          <a:ln/>
        </p:spPr>
        <p:txBody>
          <a:bodyPr/>
          <a:lstStyle>
            <a:lvl1pPr>
              <a:defRPr/>
            </a:lvl1pPr>
          </a:lstStyle>
          <a:p>
            <a:fld id="{37C24079-B455-4EC9-AC20-C78E5469E70B}" type="slidenum">
              <a:rPr lang="en-US" altLang="en-US"/>
              <a:pPr/>
              <a:t>‹#›</a:t>
            </a:fld>
            <a:endParaRPr lang="en-US" altLang="en-US"/>
          </a:p>
        </p:txBody>
      </p:sp>
    </p:spTree>
    <p:extLst>
      <p:ext uri="{BB962C8B-B14F-4D97-AF65-F5344CB8AC3E}">
        <p14:creationId xmlns:p14="http://schemas.microsoft.com/office/powerpoint/2010/main" val="733042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C59E5A9-2757-4FDC-9A8E-FB61F3B85120}"/>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5" name="Rectangle 5">
            <a:extLst>
              <a:ext uri="{FF2B5EF4-FFF2-40B4-BE49-F238E27FC236}">
                <a16:creationId xmlns:a16="http://schemas.microsoft.com/office/drawing/2014/main" id="{B2985B87-0DEE-4934-9D1D-5F8F7D1F7B28}"/>
              </a:ext>
            </a:extLst>
          </p:cNvPr>
          <p:cNvSpPr>
            <a:spLocks noGrp="1" noChangeArrowheads="1"/>
          </p:cNvSpPr>
          <p:nvPr>
            <p:ph type="ftr" sz="quarter" idx="11"/>
          </p:nvPr>
        </p:nvSpPr>
        <p:spPr>
          <a:ln/>
        </p:spPr>
        <p:txBody>
          <a:bodyPr/>
          <a:lstStyle>
            <a:lvl1pPr>
              <a:defRPr/>
            </a:lvl1pPr>
          </a:lstStyle>
          <a:p>
            <a:pPr>
              <a:defRPr/>
            </a:pPr>
            <a:r>
              <a:rPr lang="en-US"/>
              <a:t>L08.01</a:t>
            </a:r>
          </a:p>
        </p:txBody>
      </p:sp>
      <p:sp>
        <p:nvSpPr>
          <p:cNvPr id="6" name="Rectangle 6">
            <a:extLst>
              <a:ext uri="{FF2B5EF4-FFF2-40B4-BE49-F238E27FC236}">
                <a16:creationId xmlns:a16="http://schemas.microsoft.com/office/drawing/2014/main" id="{B620BB88-8F1E-43F1-9E57-9A018D494D13}"/>
              </a:ext>
            </a:extLst>
          </p:cNvPr>
          <p:cNvSpPr>
            <a:spLocks noGrp="1" noChangeArrowheads="1"/>
          </p:cNvSpPr>
          <p:nvPr>
            <p:ph type="sldNum" sz="quarter" idx="12"/>
          </p:nvPr>
        </p:nvSpPr>
        <p:spPr>
          <a:ln/>
        </p:spPr>
        <p:txBody>
          <a:bodyPr/>
          <a:lstStyle>
            <a:lvl1pPr>
              <a:defRPr/>
            </a:lvl1pPr>
          </a:lstStyle>
          <a:p>
            <a:fld id="{0BEB2BDE-4011-4276-ACE1-F63BD8B2C902}" type="slidenum">
              <a:rPr lang="en-US" altLang="en-US"/>
              <a:pPr/>
              <a:t>‹#›</a:t>
            </a:fld>
            <a:endParaRPr lang="en-US" altLang="en-US"/>
          </a:p>
        </p:txBody>
      </p:sp>
    </p:spTree>
    <p:extLst>
      <p:ext uri="{BB962C8B-B14F-4D97-AF65-F5344CB8AC3E}">
        <p14:creationId xmlns:p14="http://schemas.microsoft.com/office/powerpoint/2010/main" val="699345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48ADAE8-7069-48EC-8057-561079542575}"/>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5" name="Rectangle 5">
            <a:extLst>
              <a:ext uri="{FF2B5EF4-FFF2-40B4-BE49-F238E27FC236}">
                <a16:creationId xmlns:a16="http://schemas.microsoft.com/office/drawing/2014/main" id="{7E089F61-258A-4A7B-8D95-EB53D9F9E476}"/>
              </a:ext>
            </a:extLst>
          </p:cNvPr>
          <p:cNvSpPr>
            <a:spLocks noGrp="1" noChangeArrowheads="1"/>
          </p:cNvSpPr>
          <p:nvPr>
            <p:ph type="ftr" sz="quarter" idx="11"/>
          </p:nvPr>
        </p:nvSpPr>
        <p:spPr>
          <a:ln/>
        </p:spPr>
        <p:txBody>
          <a:bodyPr/>
          <a:lstStyle>
            <a:lvl1pPr>
              <a:defRPr/>
            </a:lvl1pPr>
          </a:lstStyle>
          <a:p>
            <a:pPr>
              <a:defRPr/>
            </a:pPr>
            <a:r>
              <a:rPr lang="en-US"/>
              <a:t>L08.01</a:t>
            </a:r>
          </a:p>
        </p:txBody>
      </p:sp>
      <p:sp>
        <p:nvSpPr>
          <p:cNvPr id="6" name="Rectangle 6">
            <a:extLst>
              <a:ext uri="{FF2B5EF4-FFF2-40B4-BE49-F238E27FC236}">
                <a16:creationId xmlns:a16="http://schemas.microsoft.com/office/drawing/2014/main" id="{DB76EA7F-DC64-45E9-851B-8038F8BBCD29}"/>
              </a:ext>
            </a:extLst>
          </p:cNvPr>
          <p:cNvSpPr>
            <a:spLocks noGrp="1" noChangeArrowheads="1"/>
          </p:cNvSpPr>
          <p:nvPr>
            <p:ph type="sldNum" sz="quarter" idx="12"/>
          </p:nvPr>
        </p:nvSpPr>
        <p:spPr>
          <a:ln/>
        </p:spPr>
        <p:txBody>
          <a:bodyPr/>
          <a:lstStyle>
            <a:lvl1pPr>
              <a:defRPr/>
            </a:lvl1pPr>
          </a:lstStyle>
          <a:p>
            <a:fld id="{E5DD3CD2-64C3-46C3-8DC0-28225951C4D4}" type="slidenum">
              <a:rPr lang="en-US" altLang="en-US"/>
              <a:pPr/>
              <a:t>‹#›</a:t>
            </a:fld>
            <a:endParaRPr lang="en-US" altLang="en-US"/>
          </a:p>
        </p:txBody>
      </p:sp>
    </p:spTree>
    <p:extLst>
      <p:ext uri="{BB962C8B-B14F-4D97-AF65-F5344CB8AC3E}">
        <p14:creationId xmlns:p14="http://schemas.microsoft.com/office/powerpoint/2010/main" val="1554317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8DAF567-E603-473E-8893-77923EA5C91E}"/>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6" name="Rectangle 5">
            <a:extLst>
              <a:ext uri="{FF2B5EF4-FFF2-40B4-BE49-F238E27FC236}">
                <a16:creationId xmlns:a16="http://schemas.microsoft.com/office/drawing/2014/main" id="{0EA86D91-6948-4BF9-8C3F-9C80E893250A}"/>
              </a:ext>
            </a:extLst>
          </p:cNvPr>
          <p:cNvSpPr>
            <a:spLocks noGrp="1" noChangeArrowheads="1"/>
          </p:cNvSpPr>
          <p:nvPr>
            <p:ph type="ftr" sz="quarter" idx="11"/>
          </p:nvPr>
        </p:nvSpPr>
        <p:spPr>
          <a:ln/>
        </p:spPr>
        <p:txBody>
          <a:bodyPr/>
          <a:lstStyle>
            <a:lvl1pPr>
              <a:defRPr/>
            </a:lvl1pPr>
          </a:lstStyle>
          <a:p>
            <a:pPr>
              <a:defRPr/>
            </a:pPr>
            <a:r>
              <a:rPr lang="en-US"/>
              <a:t>L08.01</a:t>
            </a:r>
          </a:p>
        </p:txBody>
      </p:sp>
      <p:sp>
        <p:nvSpPr>
          <p:cNvPr id="7" name="Rectangle 6">
            <a:extLst>
              <a:ext uri="{FF2B5EF4-FFF2-40B4-BE49-F238E27FC236}">
                <a16:creationId xmlns:a16="http://schemas.microsoft.com/office/drawing/2014/main" id="{DB425FC1-0096-48CD-9633-01C78FD74653}"/>
              </a:ext>
            </a:extLst>
          </p:cNvPr>
          <p:cNvSpPr>
            <a:spLocks noGrp="1" noChangeArrowheads="1"/>
          </p:cNvSpPr>
          <p:nvPr>
            <p:ph type="sldNum" sz="quarter" idx="12"/>
          </p:nvPr>
        </p:nvSpPr>
        <p:spPr>
          <a:ln/>
        </p:spPr>
        <p:txBody>
          <a:bodyPr/>
          <a:lstStyle>
            <a:lvl1pPr>
              <a:defRPr/>
            </a:lvl1pPr>
          </a:lstStyle>
          <a:p>
            <a:fld id="{D5B8DC1B-7766-4CC7-A86D-9C608FB37D99}" type="slidenum">
              <a:rPr lang="en-US" altLang="en-US"/>
              <a:pPr/>
              <a:t>‹#›</a:t>
            </a:fld>
            <a:endParaRPr lang="en-US" altLang="en-US"/>
          </a:p>
        </p:txBody>
      </p:sp>
    </p:spTree>
    <p:extLst>
      <p:ext uri="{BB962C8B-B14F-4D97-AF65-F5344CB8AC3E}">
        <p14:creationId xmlns:p14="http://schemas.microsoft.com/office/powerpoint/2010/main" val="2815959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E4E804E-902F-4F5F-B38B-6FBB6A1F32F9}"/>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8" name="Rectangle 5">
            <a:extLst>
              <a:ext uri="{FF2B5EF4-FFF2-40B4-BE49-F238E27FC236}">
                <a16:creationId xmlns:a16="http://schemas.microsoft.com/office/drawing/2014/main" id="{746DC187-3847-4667-AEDE-5FFCA547A0D0}"/>
              </a:ext>
            </a:extLst>
          </p:cNvPr>
          <p:cNvSpPr>
            <a:spLocks noGrp="1" noChangeArrowheads="1"/>
          </p:cNvSpPr>
          <p:nvPr>
            <p:ph type="ftr" sz="quarter" idx="11"/>
          </p:nvPr>
        </p:nvSpPr>
        <p:spPr>
          <a:ln/>
        </p:spPr>
        <p:txBody>
          <a:bodyPr/>
          <a:lstStyle>
            <a:lvl1pPr>
              <a:defRPr/>
            </a:lvl1pPr>
          </a:lstStyle>
          <a:p>
            <a:pPr>
              <a:defRPr/>
            </a:pPr>
            <a:r>
              <a:rPr lang="en-US"/>
              <a:t>L08.01</a:t>
            </a:r>
          </a:p>
        </p:txBody>
      </p:sp>
      <p:sp>
        <p:nvSpPr>
          <p:cNvPr id="9" name="Rectangle 6">
            <a:extLst>
              <a:ext uri="{FF2B5EF4-FFF2-40B4-BE49-F238E27FC236}">
                <a16:creationId xmlns:a16="http://schemas.microsoft.com/office/drawing/2014/main" id="{BA1A70AB-EB7E-4CEC-B941-A8262EE6227C}"/>
              </a:ext>
            </a:extLst>
          </p:cNvPr>
          <p:cNvSpPr>
            <a:spLocks noGrp="1" noChangeArrowheads="1"/>
          </p:cNvSpPr>
          <p:nvPr>
            <p:ph type="sldNum" sz="quarter" idx="12"/>
          </p:nvPr>
        </p:nvSpPr>
        <p:spPr>
          <a:ln/>
        </p:spPr>
        <p:txBody>
          <a:bodyPr/>
          <a:lstStyle>
            <a:lvl1pPr>
              <a:defRPr/>
            </a:lvl1pPr>
          </a:lstStyle>
          <a:p>
            <a:fld id="{ABCF923C-CF31-4A9E-B20F-B13EA8A357B5}" type="slidenum">
              <a:rPr lang="en-US" altLang="en-US"/>
              <a:pPr/>
              <a:t>‹#›</a:t>
            </a:fld>
            <a:endParaRPr lang="en-US" altLang="en-US"/>
          </a:p>
        </p:txBody>
      </p:sp>
    </p:spTree>
    <p:extLst>
      <p:ext uri="{BB962C8B-B14F-4D97-AF65-F5344CB8AC3E}">
        <p14:creationId xmlns:p14="http://schemas.microsoft.com/office/powerpoint/2010/main" val="2343357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C8301E7-7CAD-45CB-AF16-4F3FDF9EA715}"/>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4" name="Rectangle 5">
            <a:extLst>
              <a:ext uri="{FF2B5EF4-FFF2-40B4-BE49-F238E27FC236}">
                <a16:creationId xmlns:a16="http://schemas.microsoft.com/office/drawing/2014/main" id="{A5A780C6-96C8-471A-8BEC-A4486F831834}"/>
              </a:ext>
            </a:extLst>
          </p:cNvPr>
          <p:cNvSpPr>
            <a:spLocks noGrp="1" noChangeArrowheads="1"/>
          </p:cNvSpPr>
          <p:nvPr>
            <p:ph type="ftr" sz="quarter" idx="11"/>
          </p:nvPr>
        </p:nvSpPr>
        <p:spPr>
          <a:ln/>
        </p:spPr>
        <p:txBody>
          <a:bodyPr/>
          <a:lstStyle>
            <a:lvl1pPr>
              <a:defRPr/>
            </a:lvl1pPr>
          </a:lstStyle>
          <a:p>
            <a:pPr>
              <a:defRPr/>
            </a:pPr>
            <a:r>
              <a:rPr lang="en-US"/>
              <a:t>L08.01</a:t>
            </a:r>
          </a:p>
        </p:txBody>
      </p:sp>
      <p:sp>
        <p:nvSpPr>
          <p:cNvPr id="5" name="Rectangle 6">
            <a:extLst>
              <a:ext uri="{FF2B5EF4-FFF2-40B4-BE49-F238E27FC236}">
                <a16:creationId xmlns:a16="http://schemas.microsoft.com/office/drawing/2014/main" id="{1147D245-3A17-4D3B-9372-2A49A2CDCBE0}"/>
              </a:ext>
            </a:extLst>
          </p:cNvPr>
          <p:cNvSpPr>
            <a:spLocks noGrp="1" noChangeArrowheads="1"/>
          </p:cNvSpPr>
          <p:nvPr>
            <p:ph type="sldNum" sz="quarter" idx="12"/>
          </p:nvPr>
        </p:nvSpPr>
        <p:spPr>
          <a:ln/>
        </p:spPr>
        <p:txBody>
          <a:bodyPr/>
          <a:lstStyle>
            <a:lvl1pPr>
              <a:defRPr/>
            </a:lvl1pPr>
          </a:lstStyle>
          <a:p>
            <a:fld id="{F173742A-9CC7-45A9-A6DC-812F48689910}" type="slidenum">
              <a:rPr lang="en-US" altLang="en-US"/>
              <a:pPr/>
              <a:t>‹#›</a:t>
            </a:fld>
            <a:endParaRPr lang="en-US" altLang="en-US"/>
          </a:p>
        </p:txBody>
      </p:sp>
    </p:spTree>
    <p:extLst>
      <p:ext uri="{BB962C8B-B14F-4D97-AF65-F5344CB8AC3E}">
        <p14:creationId xmlns:p14="http://schemas.microsoft.com/office/powerpoint/2010/main" val="3610710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F99A7F4-0F50-4F50-9982-84B715BE3E7C}"/>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3" name="Rectangle 5">
            <a:extLst>
              <a:ext uri="{FF2B5EF4-FFF2-40B4-BE49-F238E27FC236}">
                <a16:creationId xmlns:a16="http://schemas.microsoft.com/office/drawing/2014/main" id="{4B38F1C8-9EC1-4935-823E-6493199C373A}"/>
              </a:ext>
            </a:extLst>
          </p:cNvPr>
          <p:cNvSpPr>
            <a:spLocks noGrp="1" noChangeArrowheads="1"/>
          </p:cNvSpPr>
          <p:nvPr>
            <p:ph type="ftr" sz="quarter" idx="11"/>
          </p:nvPr>
        </p:nvSpPr>
        <p:spPr>
          <a:ln/>
        </p:spPr>
        <p:txBody>
          <a:bodyPr/>
          <a:lstStyle>
            <a:lvl1pPr>
              <a:defRPr/>
            </a:lvl1pPr>
          </a:lstStyle>
          <a:p>
            <a:pPr>
              <a:defRPr/>
            </a:pPr>
            <a:r>
              <a:rPr lang="en-US"/>
              <a:t>L08.01</a:t>
            </a:r>
          </a:p>
        </p:txBody>
      </p:sp>
      <p:sp>
        <p:nvSpPr>
          <p:cNvPr id="4" name="Rectangle 6">
            <a:extLst>
              <a:ext uri="{FF2B5EF4-FFF2-40B4-BE49-F238E27FC236}">
                <a16:creationId xmlns:a16="http://schemas.microsoft.com/office/drawing/2014/main" id="{CF4E753F-84A5-429B-92B0-1F46CE495FE0}"/>
              </a:ext>
            </a:extLst>
          </p:cNvPr>
          <p:cNvSpPr>
            <a:spLocks noGrp="1" noChangeArrowheads="1"/>
          </p:cNvSpPr>
          <p:nvPr>
            <p:ph type="sldNum" sz="quarter" idx="12"/>
          </p:nvPr>
        </p:nvSpPr>
        <p:spPr>
          <a:ln/>
        </p:spPr>
        <p:txBody>
          <a:bodyPr/>
          <a:lstStyle>
            <a:lvl1pPr>
              <a:defRPr/>
            </a:lvl1pPr>
          </a:lstStyle>
          <a:p>
            <a:fld id="{0D2B3A56-87EB-4958-AE74-3484CE0ACD29}" type="slidenum">
              <a:rPr lang="en-US" altLang="en-US"/>
              <a:pPr/>
              <a:t>‹#›</a:t>
            </a:fld>
            <a:endParaRPr lang="en-US" altLang="en-US"/>
          </a:p>
        </p:txBody>
      </p:sp>
    </p:spTree>
    <p:extLst>
      <p:ext uri="{BB962C8B-B14F-4D97-AF65-F5344CB8AC3E}">
        <p14:creationId xmlns:p14="http://schemas.microsoft.com/office/powerpoint/2010/main" val="414287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8719243-81CE-4326-8198-382BA8C88291}"/>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6" name="Rectangle 5">
            <a:extLst>
              <a:ext uri="{FF2B5EF4-FFF2-40B4-BE49-F238E27FC236}">
                <a16:creationId xmlns:a16="http://schemas.microsoft.com/office/drawing/2014/main" id="{A544922B-AD03-4E4E-94EF-BE93A1AB09A2}"/>
              </a:ext>
            </a:extLst>
          </p:cNvPr>
          <p:cNvSpPr>
            <a:spLocks noGrp="1" noChangeArrowheads="1"/>
          </p:cNvSpPr>
          <p:nvPr>
            <p:ph type="ftr" sz="quarter" idx="11"/>
          </p:nvPr>
        </p:nvSpPr>
        <p:spPr>
          <a:ln/>
        </p:spPr>
        <p:txBody>
          <a:bodyPr/>
          <a:lstStyle>
            <a:lvl1pPr>
              <a:defRPr/>
            </a:lvl1pPr>
          </a:lstStyle>
          <a:p>
            <a:pPr>
              <a:defRPr/>
            </a:pPr>
            <a:r>
              <a:rPr lang="en-US"/>
              <a:t>L08.01</a:t>
            </a:r>
          </a:p>
        </p:txBody>
      </p:sp>
      <p:sp>
        <p:nvSpPr>
          <p:cNvPr id="7" name="Rectangle 6">
            <a:extLst>
              <a:ext uri="{FF2B5EF4-FFF2-40B4-BE49-F238E27FC236}">
                <a16:creationId xmlns:a16="http://schemas.microsoft.com/office/drawing/2014/main" id="{7C9C9665-F500-4901-8A65-D60A9BACE5FC}"/>
              </a:ext>
            </a:extLst>
          </p:cNvPr>
          <p:cNvSpPr>
            <a:spLocks noGrp="1" noChangeArrowheads="1"/>
          </p:cNvSpPr>
          <p:nvPr>
            <p:ph type="sldNum" sz="quarter" idx="12"/>
          </p:nvPr>
        </p:nvSpPr>
        <p:spPr>
          <a:ln/>
        </p:spPr>
        <p:txBody>
          <a:bodyPr/>
          <a:lstStyle>
            <a:lvl1pPr>
              <a:defRPr/>
            </a:lvl1pPr>
          </a:lstStyle>
          <a:p>
            <a:fld id="{6623E132-0712-422F-838F-8AAE774E3618}" type="slidenum">
              <a:rPr lang="en-US" altLang="en-US"/>
              <a:pPr/>
              <a:t>‹#›</a:t>
            </a:fld>
            <a:endParaRPr lang="en-US" altLang="en-US"/>
          </a:p>
        </p:txBody>
      </p:sp>
    </p:spTree>
    <p:extLst>
      <p:ext uri="{BB962C8B-B14F-4D97-AF65-F5344CB8AC3E}">
        <p14:creationId xmlns:p14="http://schemas.microsoft.com/office/powerpoint/2010/main" val="1491849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863A1A6-DA42-499F-B74A-4446954AB123}"/>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6" name="Rectangle 5">
            <a:extLst>
              <a:ext uri="{FF2B5EF4-FFF2-40B4-BE49-F238E27FC236}">
                <a16:creationId xmlns:a16="http://schemas.microsoft.com/office/drawing/2014/main" id="{DD893A67-5387-4FC0-BD54-1E74CFE3D527}"/>
              </a:ext>
            </a:extLst>
          </p:cNvPr>
          <p:cNvSpPr>
            <a:spLocks noGrp="1" noChangeArrowheads="1"/>
          </p:cNvSpPr>
          <p:nvPr>
            <p:ph type="ftr" sz="quarter" idx="11"/>
          </p:nvPr>
        </p:nvSpPr>
        <p:spPr>
          <a:ln/>
        </p:spPr>
        <p:txBody>
          <a:bodyPr/>
          <a:lstStyle>
            <a:lvl1pPr>
              <a:defRPr/>
            </a:lvl1pPr>
          </a:lstStyle>
          <a:p>
            <a:pPr>
              <a:defRPr/>
            </a:pPr>
            <a:r>
              <a:rPr lang="en-US"/>
              <a:t>L08.01</a:t>
            </a:r>
          </a:p>
        </p:txBody>
      </p:sp>
      <p:sp>
        <p:nvSpPr>
          <p:cNvPr id="7" name="Rectangle 6">
            <a:extLst>
              <a:ext uri="{FF2B5EF4-FFF2-40B4-BE49-F238E27FC236}">
                <a16:creationId xmlns:a16="http://schemas.microsoft.com/office/drawing/2014/main" id="{5F9A79DF-3A89-44C9-89C8-0001C0FAE022}"/>
              </a:ext>
            </a:extLst>
          </p:cNvPr>
          <p:cNvSpPr>
            <a:spLocks noGrp="1" noChangeArrowheads="1"/>
          </p:cNvSpPr>
          <p:nvPr>
            <p:ph type="sldNum" sz="quarter" idx="12"/>
          </p:nvPr>
        </p:nvSpPr>
        <p:spPr>
          <a:ln/>
        </p:spPr>
        <p:txBody>
          <a:bodyPr/>
          <a:lstStyle>
            <a:lvl1pPr>
              <a:defRPr/>
            </a:lvl1pPr>
          </a:lstStyle>
          <a:p>
            <a:fld id="{821984B8-33CE-4A78-B5B7-8852A2E71D72}" type="slidenum">
              <a:rPr lang="en-US" altLang="en-US"/>
              <a:pPr/>
              <a:t>‹#›</a:t>
            </a:fld>
            <a:endParaRPr lang="en-US" altLang="en-US"/>
          </a:p>
        </p:txBody>
      </p:sp>
    </p:spTree>
    <p:extLst>
      <p:ext uri="{BB962C8B-B14F-4D97-AF65-F5344CB8AC3E}">
        <p14:creationId xmlns:p14="http://schemas.microsoft.com/office/powerpoint/2010/main" val="332168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0EBC51A-B048-4A37-BC1F-97D4890219F4}"/>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4225B7C-A21B-4A5C-BE63-F0E1D1391242}"/>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44B342D-01C5-B64F-B189-17CF42F447E5}"/>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r>
              <a:rPr lang="en-US"/>
              <a:t>LSU rev20211031</a:t>
            </a:r>
          </a:p>
        </p:txBody>
      </p:sp>
      <p:sp>
        <p:nvSpPr>
          <p:cNvPr id="1029" name="Rectangle 5">
            <a:extLst>
              <a:ext uri="{FF2B5EF4-FFF2-40B4-BE49-F238E27FC236}">
                <a16:creationId xmlns:a16="http://schemas.microsoft.com/office/drawing/2014/main" id="{BE058D8D-86C4-8A4B-B1B0-7CA2B0A1E14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r>
              <a:rPr lang="en-US"/>
              <a:t>L08.01</a:t>
            </a:r>
          </a:p>
        </p:txBody>
      </p:sp>
      <p:sp>
        <p:nvSpPr>
          <p:cNvPr id="1030" name="Rectangle 6">
            <a:extLst>
              <a:ext uri="{FF2B5EF4-FFF2-40B4-BE49-F238E27FC236}">
                <a16:creationId xmlns:a16="http://schemas.microsoft.com/office/drawing/2014/main" id="{67BB572C-42C5-9241-B5D0-5FCE6FE54578}"/>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FFC8372-36AF-4158-8F4F-9ED81F48F0E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9F7312B-197C-48E2-9A91-C0754C7EAA93}"/>
              </a:ext>
            </a:extLst>
          </p:cNvPr>
          <p:cNvSpPr>
            <a:spLocks noGrp="1" noChangeArrowheads="1"/>
          </p:cNvSpPr>
          <p:nvPr>
            <p:ph type="ctrTitle"/>
          </p:nvPr>
        </p:nvSpPr>
        <p:spPr>
          <a:xfrm>
            <a:off x="804863" y="1135063"/>
            <a:ext cx="7239000" cy="1447800"/>
          </a:xfrm>
        </p:spPr>
        <p:txBody>
          <a:bodyPr/>
          <a:lstStyle/>
          <a:p>
            <a:pPr eaLnBrk="1" hangingPunct="1"/>
            <a:r>
              <a:rPr lang="en-US" altLang="en-US" sz="4000">
                <a:cs typeface="Times New Roman" panose="02020603050405020304" pitchFamily="18" charset="0"/>
              </a:rPr>
              <a:t>Digital I/O</a:t>
            </a:r>
          </a:p>
        </p:txBody>
      </p:sp>
      <p:sp>
        <p:nvSpPr>
          <p:cNvPr id="4099" name="Rectangle 3">
            <a:extLst>
              <a:ext uri="{FF2B5EF4-FFF2-40B4-BE49-F238E27FC236}">
                <a16:creationId xmlns:a16="http://schemas.microsoft.com/office/drawing/2014/main" id="{40E1A226-9633-4940-A97C-1C86BF82340B}"/>
              </a:ext>
            </a:extLst>
          </p:cNvPr>
          <p:cNvSpPr>
            <a:spLocks noGrp="1" noChangeArrowheads="1"/>
          </p:cNvSpPr>
          <p:nvPr>
            <p:ph type="subTitle" idx="1"/>
          </p:nvPr>
        </p:nvSpPr>
        <p:spPr>
          <a:xfrm>
            <a:off x="2070100" y="3429000"/>
            <a:ext cx="5100638" cy="1239838"/>
          </a:xfrm>
        </p:spPr>
        <p:txBody>
          <a:bodyPr/>
          <a:lstStyle/>
          <a:p>
            <a:pPr eaLnBrk="1" hangingPunct="1"/>
            <a:r>
              <a:rPr lang="en-US" altLang="en-US" sz="2800">
                <a:cs typeface="Times New Roman" panose="02020603050405020304" pitchFamily="18" charset="0"/>
              </a:rPr>
              <a:t>Connecting to the Outside World</a:t>
            </a:r>
          </a:p>
          <a:p>
            <a:pPr eaLnBrk="1" hangingPunct="1"/>
            <a:r>
              <a:rPr lang="en-US" altLang="en-US" sz="2800">
                <a:cs typeface="Times New Roman" panose="02020603050405020304" pitchFamily="18" charset="0"/>
              </a:rPr>
              <a:t>With Digital Signals</a:t>
            </a:r>
          </a:p>
        </p:txBody>
      </p:sp>
      <p:sp>
        <p:nvSpPr>
          <p:cNvPr id="4100" name="Date Placeholder 3">
            <a:extLst>
              <a:ext uri="{FF2B5EF4-FFF2-40B4-BE49-F238E27FC236}">
                <a16:creationId xmlns:a16="http://schemas.microsoft.com/office/drawing/2014/main" id="{8F010AAC-54D7-4820-8AA1-58DD481896E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LSU rev20211031</a:t>
            </a:r>
          </a:p>
        </p:txBody>
      </p:sp>
      <p:sp>
        <p:nvSpPr>
          <p:cNvPr id="4101" name="Footer Placeholder 4">
            <a:extLst>
              <a:ext uri="{FF2B5EF4-FFF2-40B4-BE49-F238E27FC236}">
                <a16:creationId xmlns:a16="http://schemas.microsoft.com/office/drawing/2014/main" id="{E230076E-C12F-448C-8281-CF8524CCCC4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4102" name="Slide Number Placeholder 5">
            <a:extLst>
              <a:ext uri="{FF2B5EF4-FFF2-40B4-BE49-F238E27FC236}">
                <a16:creationId xmlns:a16="http://schemas.microsoft.com/office/drawing/2014/main" id="{E779E802-B172-459A-9482-EBB7194003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7CF5A5B-EDED-4CEC-AB90-821906583389}" type="slidenum">
              <a:rPr lang="en-US" altLang="en-US" sz="1400">
                <a:cs typeface="Times New Roman" panose="02020603050405020304" pitchFamily="18" charset="0"/>
              </a:rPr>
              <a:pPr>
                <a:spcBef>
                  <a:spcPct val="0"/>
                </a:spcBef>
                <a:buFontTx/>
                <a:buNone/>
              </a:pPr>
              <a:t>1</a:t>
            </a:fld>
            <a:endParaRPr lang="en-US" altLang="en-US" sz="140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6D638485-DB8E-4716-BABB-FA8A2A365A63}"/>
              </a:ext>
            </a:extLst>
          </p:cNvPr>
          <p:cNvSpPr>
            <a:spLocks noGrp="1" noChangeArrowheads="1"/>
          </p:cNvSpPr>
          <p:nvPr>
            <p:ph type="subTitle" idx="1"/>
          </p:nvPr>
        </p:nvSpPr>
        <p:spPr>
          <a:xfrm>
            <a:off x="838200" y="1257300"/>
            <a:ext cx="7391400" cy="1597025"/>
          </a:xfrm>
        </p:spPr>
        <p:txBody>
          <a:bodyPr/>
          <a:lstStyle/>
          <a:p>
            <a:pPr algn="l" eaLnBrk="1" hangingPunct="1"/>
            <a:r>
              <a:rPr lang="en-US" altLang="en-US" sz="2400">
                <a:cs typeface="Times New Roman" panose="02020603050405020304" pitchFamily="18" charset="0"/>
              </a:rPr>
              <a:t>Digital AC components use１of 2 types of </a:t>
            </a:r>
            <a:r>
              <a:rPr lang="en-US" altLang="en-US" sz="2400" i="1">
                <a:cs typeface="Times New Roman" panose="02020603050405020304" pitchFamily="18" charset="0"/>
              </a:rPr>
              <a:t>bipolar</a:t>
            </a:r>
            <a:r>
              <a:rPr lang="en-US" altLang="en-US" sz="2400">
                <a:cs typeface="Times New Roman" panose="02020603050405020304" pitchFamily="18" charset="0"/>
              </a:rPr>
              <a:t> signals. One </a:t>
            </a:r>
            <a:r>
              <a:rPr lang="en-US" altLang="en-US" sz="2400" i="1">
                <a:cs typeface="Times New Roman" panose="02020603050405020304" pitchFamily="18" charset="0"/>
              </a:rPr>
              <a:t>skips</a:t>
            </a:r>
            <a:r>
              <a:rPr lang="en-US" altLang="en-US" sz="2400">
                <a:cs typeface="Times New Roman" panose="02020603050405020304" pitchFamily="18" charset="0"/>
              </a:rPr>
              <a:t> </a:t>
            </a:r>
            <a:r>
              <a:rPr lang="en-US" altLang="en-US" sz="2400" i="1">
                <a:cs typeface="Times New Roman" panose="02020603050405020304" pitchFamily="18" charset="0"/>
              </a:rPr>
              <a:t>over </a:t>
            </a:r>
            <a:r>
              <a:rPr lang="en-US" altLang="en-US" sz="2400">
                <a:cs typeface="Times New Roman" panose="02020603050405020304" pitchFamily="18" charset="0"/>
              </a:rPr>
              <a:t>0 volts while the other doesn’t. Note the negative voltage represents the reverse of the current. </a:t>
            </a:r>
          </a:p>
        </p:txBody>
      </p:sp>
      <p:sp>
        <p:nvSpPr>
          <p:cNvPr id="19459" name="Date Placeholder 3">
            <a:extLst>
              <a:ext uri="{FF2B5EF4-FFF2-40B4-BE49-F238E27FC236}">
                <a16:creationId xmlns:a16="http://schemas.microsoft.com/office/drawing/2014/main" id="{FB8EF1ED-74F6-4080-B70B-33BA6F71B4B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LSU rev20211031</a:t>
            </a:r>
          </a:p>
        </p:txBody>
      </p:sp>
      <p:sp>
        <p:nvSpPr>
          <p:cNvPr id="19460" name="Footer Placeholder 4">
            <a:extLst>
              <a:ext uri="{FF2B5EF4-FFF2-40B4-BE49-F238E27FC236}">
                <a16:creationId xmlns:a16="http://schemas.microsoft.com/office/drawing/2014/main" id="{34699E4D-A63B-4D4F-BDC5-461AD1784AC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19461" name="Slide Number Placeholder 5">
            <a:extLst>
              <a:ext uri="{FF2B5EF4-FFF2-40B4-BE49-F238E27FC236}">
                <a16:creationId xmlns:a16="http://schemas.microsoft.com/office/drawing/2014/main" id="{CCF38595-1F1A-4B53-9FE4-B8B3989B80C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CA3F456-EA1C-43B3-91CA-E55A2DB204CD}" type="slidenum">
              <a:rPr lang="en-US" altLang="en-US" sz="1400">
                <a:cs typeface="Times New Roman" panose="02020603050405020304" pitchFamily="18" charset="0"/>
              </a:rPr>
              <a:pPr>
                <a:spcBef>
                  <a:spcPct val="0"/>
                </a:spcBef>
                <a:buFontTx/>
                <a:buNone/>
              </a:pPr>
              <a:t>10</a:t>
            </a:fld>
            <a:endParaRPr lang="en-US" altLang="en-US" sz="1400">
              <a:cs typeface="Times New Roman" panose="02020603050405020304" pitchFamily="18" charset="0"/>
            </a:endParaRPr>
          </a:p>
        </p:txBody>
      </p:sp>
      <p:sp>
        <p:nvSpPr>
          <p:cNvPr id="19462" name="TextBox 1">
            <a:extLst>
              <a:ext uri="{FF2B5EF4-FFF2-40B4-BE49-F238E27FC236}">
                <a16:creationId xmlns:a16="http://schemas.microsoft.com/office/drawing/2014/main" id="{B77DB29E-663C-4431-9C6B-482EAAD23DDE}"/>
              </a:ext>
            </a:extLst>
          </p:cNvPr>
          <p:cNvSpPr txBox="1">
            <a:spLocks noChangeArrowheads="1"/>
          </p:cNvSpPr>
          <p:nvPr/>
        </p:nvSpPr>
        <p:spPr bwMode="auto">
          <a:xfrm>
            <a:off x="2552700" y="381000"/>
            <a:ext cx="3962400" cy="646113"/>
          </a:xfrm>
          <a:prstGeom prst="rect">
            <a:avLst/>
          </a:prstGeom>
          <a:solidFill>
            <a:schemeClr val="bg1"/>
          </a:solidFill>
          <a:ln w="9525">
            <a:solidFill>
              <a:schemeClr val="bg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a:cs typeface="Times New Roman" panose="02020603050405020304" pitchFamily="18" charset="0"/>
              </a:rPr>
              <a:t>Types of Digital I/O</a:t>
            </a:r>
          </a:p>
        </p:txBody>
      </p:sp>
      <p:pic>
        <p:nvPicPr>
          <p:cNvPr id="19463" name="Picture 2">
            <a:extLst>
              <a:ext uri="{FF2B5EF4-FFF2-40B4-BE49-F238E27FC236}">
                <a16:creationId xmlns:a16="http://schemas.microsoft.com/office/drawing/2014/main" id="{4E56AE63-A309-44CB-8362-16AF7EDD9084}"/>
              </a:ext>
            </a:extLst>
          </p:cNvPr>
          <p:cNvPicPr>
            <a:picLocks noChangeAspect="1"/>
          </p:cNvPicPr>
          <p:nvPr/>
        </p:nvPicPr>
        <p:blipFill>
          <a:blip r:embed="rId3">
            <a:extLst>
              <a:ext uri="{28A0092B-C50C-407E-A947-70E740481C1C}">
                <a14:useLocalDpi xmlns:a14="http://schemas.microsoft.com/office/drawing/2010/main" val="0"/>
              </a:ext>
            </a:extLst>
          </a:blip>
          <a:srcRect l="-174" t="25024" r="142" b="22597"/>
          <a:stretch>
            <a:fillRect/>
          </a:stretch>
        </p:blipFill>
        <p:spPr bwMode="auto">
          <a:xfrm>
            <a:off x="838200" y="2667000"/>
            <a:ext cx="7467600" cy="3314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a:extLst>
              <a:ext uri="{FF2B5EF4-FFF2-40B4-BE49-F238E27FC236}">
                <a16:creationId xmlns:a16="http://schemas.microsoft.com/office/drawing/2014/main" id="{8161452A-E0E6-4084-A4F1-C1B831726E5E}"/>
              </a:ext>
            </a:extLst>
          </p:cNvPr>
          <p:cNvSpPr>
            <a:spLocks noGrp="1" noChangeArrowheads="1"/>
          </p:cNvSpPr>
          <p:nvPr>
            <p:ph type="ctrTitle"/>
          </p:nvPr>
        </p:nvSpPr>
        <p:spPr>
          <a:xfrm>
            <a:off x="1219200" y="268288"/>
            <a:ext cx="7475538" cy="1384300"/>
          </a:xfrm>
        </p:spPr>
        <p:txBody>
          <a:bodyPr/>
          <a:lstStyle/>
          <a:p>
            <a:pPr eaLnBrk="1" hangingPunct="1"/>
            <a:r>
              <a:rPr lang="en-US" altLang="en-US" sz="3200" dirty="0">
                <a:cs typeface="Times New Roman" panose="02020603050405020304" pitchFamily="18" charset="0"/>
              </a:rPr>
              <a:t>Pulse Width Modulation (PWM)</a:t>
            </a:r>
          </a:p>
        </p:txBody>
      </p:sp>
      <p:sp>
        <p:nvSpPr>
          <p:cNvPr id="21507" name="Subtitle 5">
            <a:extLst>
              <a:ext uri="{FF2B5EF4-FFF2-40B4-BE49-F238E27FC236}">
                <a16:creationId xmlns:a16="http://schemas.microsoft.com/office/drawing/2014/main" id="{B657FD0D-0613-48DC-A735-67A521811700}"/>
              </a:ext>
            </a:extLst>
          </p:cNvPr>
          <p:cNvSpPr>
            <a:spLocks noGrp="1" noChangeArrowheads="1"/>
          </p:cNvSpPr>
          <p:nvPr>
            <p:ph type="subTitle" idx="1"/>
          </p:nvPr>
        </p:nvSpPr>
        <p:spPr>
          <a:xfrm>
            <a:off x="382588" y="1828800"/>
            <a:ext cx="8423275" cy="1703388"/>
          </a:xfrm>
        </p:spPr>
        <p:txBody>
          <a:bodyPr/>
          <a:lstStyle/>
          <a:p>
            <a:pPr algn="l" eaLnBrk="1" hangingPunct="1"/>
            <a:r>
              <a:rPr lang="en-US" altLang="en-US" sz="2400" dirty="0">
                <a:cs typeface="Times New Roman" panose="02020603050405020304" pitchFamily="18" charset="0"/>
              </a:rPr>
              <a:t>PWM is a method of generating an analog-like signal using digital signals. This new voltage can be used in a variety of way. A few examples are provided below:</a:t>
            </a:r>
          </a:p>
        </p:txBody>
      </p:sp>
      <p:sp>
        <p:nvSpPr>
          <p:cNvPr id="21508" name="Date Placeholder 3">
            <a:extLst>
              <a:ext uri="{FF2B5EF4-FFF2-40B4-BE49-F238E27FC236}">
                <a16:creationId xmlns:a16="http://schemas.microsoft.com/office/drawing/2014/main" id="{18645D03-3C25-4355-8A49-6F1F72FB524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LSU rev20211031</a:t>
            </a:r>
          </a:p>
        </p:txBody>
      </p:sp>
      <p:sp>
        <p:nvSpPr>
          <p:cNvPr id="21509" name="Footer Placeholder 4">
            <a:extLst>
              <a:ext uri="{FF2B5EF4-FFF2-40B4-BE49-F238E27FC236}">
                <a16:creationId xmlns:a16="http://schemas.microsoft.com/office/drawing/2014/main" id="{506C5291-4286-4AE6-AB19-7ED94930B4A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21510" name="Slide Number Placeholder 5">
            <a:extLst>
              <a:ext uri="{FF2B5EF4-FFF2-40B4-BE49-F238E27FC236}">
                <a16:creationId xmlns:a16="http://schemas.microsoft.com/office/drawing/2014/main" id="{B6A89488-99DB-4B13-BA52-1ACBC3088C9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57C3C11-7F01-40C3-96E0-246F050ADC9E}" type="slidenum">
              <a:rPr lang="en-US" altLang="en-US" sz="1400">
                <a:cs typeface="Times New Roman" panose="02020603050405020304" pitchFamily="18" charset="0"/>
              </a:rPr>
              <a:pPr>
                <a:spcBef>
                  <a:spcPct val="0"/>
                </a:spcBef>
                <a:buFontTx/>
                <a:buNone/>
              </a:pPr>
              <a:t>11</a:t>
            </a:fld>
            <a:endParaRPr lang="en-US" altLang="en-US" sz="1400">
              <a:cs typeface="Times New Roman" panose="02020603050405020304" pitchFamily="18" charset="0"/>
            </a:endParaRPr>
          </a:p>
        </p:txBody>
      </p:sp>
      <p:pic>
        <p:nvPicPr>
          <p:cNvPr id="21511" name="TextBox 9">
            <a:extLst>
              <a:ext uri="{FF2B5EF4-FFF2-40B4-BE49-F238E27FC236}">
                <a16:creationId xmlns:a16="http://schemas.microsoft.com/office/drawing/2014/main" id="{B37D435C-3932-400C-8687-FEA714073BA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 y="3937000"/>
            <a:ext cx="85598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4414E74A-F405-4058-82E2-D3C1298729F7}"/>
              </a:ext>
            </a:extLst>
          </p:cNvPr>
          <p:cNvSpPr>
            <a:spLocks noGrp="1" noChangeArrowheads="1"/>
          </p:cNvSpPr>
          <p:nvPr>
            <p:ph type="ctrTitle"/>
          </p:nvPr>
        </p:nvSpPr>
        <p:spPr>
          <a:xfrm>
            <a:off x="1087438" y="203200"/>
            <a:ext cx="6938962" cy="838200"/>
          </a:xfrm>
        </p:spPr>
        <p:txBody>
          <a:bodyPr/>
          <a:lstStyle/>
          <a:p>
            <a:pPr eaLnBrk="1" hangingPunct="1"/>
            <a:r>
              <a:rPr lang="en-US" altLang="en-US">
                <a:cs typeface="Times New Roman" panose="02020603050405020304" pitchFamily="18" charset="0"/>
              </a:rPr>
              <a:t>How PWM Works</a:t>
            </a:r>
          </a:p>
        </p:txBody>
      </p:sp>
      <p:sp>
        <p:nvSpPr>
          <p:cNvPr id="22531" name="Subtitle 3">
            <a:extLst>
              <a:ext uri="{FF2B5EF4-FFF2-40B4-BE49-F238E27FC236}">
                <a16:creationId xmlns:a16="http://schemas.microsoft.com/office/drawing/2014/main" id="{7B70BA3D-11A3-4640-A89D-DD7EB9D611EF}"/>
              </a:ext>
            </a:extLst>
          </p:cNvPr>
          <p:cNvSpPr>
            <a:spLocks noGrp="1" noChangeArrowheads="1"/>
          </p:cNvSpPr>
          <p:nvPr>
            <p:ph type="subTitle" idx="1"/>
          </p:nvPr>
        </p:nvSpPr>
        <p:spPr>
          <a:xfrm>
            <a:off x="569913" y="1377950"/>
            <a:ext cx="7753350" cy="3111500"/>
          </a:xfrm>
        </p:spPr>
        <p:txBody>
          <a:bodyPr/>
          <a:lstStyle/>
          <a:p>
            <a:pPr algn="l" eaLnBrk="1" hangingPunct="1"/>
            <a:r>
              <a:rPr lang="en-US" altLang="en-US" sz="2000" dirty="0">
                <a:cs typeface="Times New Roman" panose="02020603050405020304" pitchFamily="18" charset="0"/>
              </a:rPr>
              <a:t>In PWM you have a signal that repeats at some predefined period.</a:t>
            </a:r>
          </a:p>
          <a:p>
            <a:pPr algn="l" eaLnBrk="1" hangingPunct="1"/>
            <a:r>
              <a:rPr lang="en-US" altLang="en-US" sz="2000" dirty="0">
                <a:cs typeface="Times New Roman" panose="02020603050405020304" pitchFamily="18" charset="0"/>
              </a:rPr>
              <a:t>Over the that period that signal can only take values of on or off just like any digital signal.</a:t>
            </a:r>
          </a:p>
          <a:p>
            <a:pPr algn="l" eaLnBrk="1" hangingPunct="1"/>
            <a:r>
              <a:rPr lang="en-US" altLang="en-US" sz="2000" dirty="0">
                <a:cs typeface="Times New Roman" panose="02020603050405020304" pitchFamily="18" charset="0"/>
              </a:rPr>
              <a:t>What is varied is the amount of time that the signal is on or off in an individual period.</a:t>
            </a:r>
          </a:p>
        </p:txBody>
      </p:sp>
      <p:sp>
        <p:nvSpPr>
          <p:cNvPr id="22532" name="Date Placeholder 3">
            <a:extLst>
              <a:ext uri="{FF2B5EF4-FFF2-40B4-BE49-F238E27FC236}">
                <a16:creationId xmlns:a16="http://schemas.microsoft.com/office/drawing/2014/main" id="{5D68373B-B6B2-4618-80D4-206C63281A5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LSU rev20211031</a:t>
            </a:r>
          </a:p>
        </p:txBody>
      </p:sp>
      <p:sp>
        <p:nvSpPr>
          <p:cNvPr id="22533" name="Footer Placeholder 4">
            <a:extLst>
              <a:ext uri="{FF2B5EF4-FFF2-40B4-BE49-F238E27FC236}">
                <a16:creationId xmlns:a16="http://schemas.microsoft.com/office/drawing/2014/main" id="{1B40832C-B2E5-426A-B9CB-C5108A950C7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22534" name="Slide Number Placeholder 5">
            <a:extLst>
              <a:ext uri="{FF2B5EF4-FFF2-40B4-BE49-F238E27FC236}">
                <a16:creationId xmlns:a16="http://schemas.microsoft.com/office/drawing/2014/main" id="{BB89EB25-6755-4D6C-AFFA-DE438CAC66D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6ED63A3-F3AE-440F-AD48-EAE39F0C4C2D}" type="slidenum">
              <a:rPr lang="en-US" altLang="en-US" sz="1400">
                <a:cs typeface="Times New Roman" panose="02020603050405020304" pitchFamily="18" charset="0"/>
              </a:rPr>
              <a:pPr>
                <a:spcBef>
                  <a:spcPct val="0"/>
                </a:spcBef>
                <a:buFontTx/>
                <a:buNone/>
              </a:pPr>
              <a:t>12</a:t>
            </a:fld>
            <a:endParaRPr lang="en-US" altLang="en-US" sz="1400">
              <a:cs typeface="Times New Roman" panose="02020603050405020304" pitchFamily="18" charset="0"/>
            </a:endParaRPr>
          </a:p>
        </p:txBody>
      </p:sp>
      <p:sp>
        <p:nvSpPr>
          <p:cNvPr id="22535" name="Rectangle 4">
            <a:extLst>
              <a:ext uri="{FF2B5EF4-FFF2-40B4-BE49-F238E27FC236}">
                <a16:creationId xmlns:a16="http://schemas.microsoft.com/office/drawing/2014/main" id="{8901DFCB-EADF-404A-AE3B-6DFDDE6C0A87}"/>
              </a:ext>
            </a:extLst>
          </p:cNvPr>
          <p:cNvSpPr>
            <a:spLocks noChangeArrowheads="1"/>
          </p:cNvSpPr>
          <p:nvPr/>
        </p:nvSpPr>
        <p:spPr bwMode="auto">
          <a:xfrm>
            <a:off x="1371600" y="3810000"/>
            <a:ext cx="6324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endParaRPr lang="en-US" altLang="en-US" sz="2000">
              <a:cs typeface="Times New Roman" panose="02020603050405020304" pitchFamily="18" charset="0"/>
            </a:endParaRPr>
          </a:p>
        </p:txBody>
      </p:sp>
      <p:pic>
        <p:nvPicPr>
          <p:cNvPr id="22536" name="Picture 6">
            <a:extLst>
              <a:ext uri="{FF2B5EF4-FFF2-40B4-BE49-F238E27FC236}">
                <a16:creationId xmlns:a16="http://schemas.microsoft.com/office/drawing/2014/main" id="{FC5B3094-120A-4D14-8329-CB55D3CD6706}"/>
              </a:ext>
            </a:extLst>
          </p:cNvPr>
          <p:cNvPicPr>
            <a:picLocks noChangeAspect="1"/>
          </p:cNvPicPr>
          <p:nvPr/>
        </p:nvPicPr>
        <p:blipFill>
          <a:blip r:embed="rId2">
            <a:extLst>
              <a:ext uri="{28A0092B-C50C-407E-A947-70E740481C1C}">
                <a14:useLocalDpi xmlns:a14="http://schemas.microsoft.com/office/drawing/2010/main" val="0"/>
              </a:ext>
            </a:extLst>
          </a:blip>
          <a:srcRect t="63602" r="10074" b="3148"/>
          <a:stretch>
            <a:fillRect/>
          </a:stretch>
        </p:blipFill>
        <p:spPr bwMode="auto">
          <a:xfrm>
            <a:off x="742950" y="3954463"/>
            <a:ext cx="7581900" cy="205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621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4414E74A-F405-4058-82E2-D3C1298729F7}"/>
              </a:ext>
            </a:extLst>
          </p:cNvPr>
          <p:cNvSpPr>
            <a:spLocks noGrp="1" noChangeArrowheads="1"/>
          </p:cNvSpPr>
          <p:nvPr>
            <p:ph type="ctrTitle"/>
          </p:nvPr>
        </p:nvSpPr>
        <p:spPr>
          <a:xfrm>
            <a:off x="1087438" y="203200"/>
            <a:ext cx="6938962" cy="838200"/>
          </a:xfrm>
        </p:spPr>
        <p:txBody>
          <a:bodyPr/>
          <a:lstStyle/>
          <a:p>
            <a:pPr eaLnBrk="1" hangingPunct="1"/>
            <a:r>
              <a:rPr lang="en-US" altLang="en-US">
                <a:cs typeface="Times New Roman" panose="02020603050405020304" pitchFamily="18" charset="0"/>
              </a:rPr>
              <a:t>How PWM Works</a:t>
            </a:r>
          </a:p>
        </p:txBody>
      </p:sp>
      <p:sp>
        <p:nvSpPr>
          <p:cNvPr id="22531" name="Subtitle 3">
            <a:extLst>
              <a:ext uri="{FF2B5EF4-FFF2-40B4-BE49-F238E27FC236}">
                <a16:creationId xmlns:a16="http://schemas.microsoft.com/office/drawing/2014/main" id="{7B70BA3D-11A3-4640-A89D-DD7EB9D611EF}"/>
              </a:ext>
            </a:extLst>
          </p:cNvPr>
          <p:cNvSpPr>
            <a:spLocks noGrp="1" noChangeArrowheads="1"/>
          </p:cNvSpPr>
          <p:nvPr>
            <p:ph type="subTitle" idx="1"/>
          </p:nvPr>
        </p:nvSpPr>
        <p:spPr>
          <a:xfrm>
            <a:off x="569913" y="1377950"/>
            <a:ext cx="7753350" cy="3111500"/>
          </a:xfrm>
        </p:spPr>
        <p:txBody>
          <a:bodyPr/>
          <a:lstStyle/>
          <a:p>
            <a:pPr algn="l" eaLnBrk="1" hangingPunct="1"/>
            <a:r>
              <a:rPr lang="en-US" altLang="en-US" sz="2000">
                <a:cs typeface="Times New Roman" panose="02020603050405020304" pitchFamily="18" charset="0"/>
              </a:rPr>
              <a:t>Say you have a potential of 5 volts(V), and this potential is available for a preset amount of time called “ 𝙩 ”.  Now say you only want 5V for 50% of 𝙩 to control the brightness of a light. This is accomplished by sending a signal of 5V for 50% of 𝙩 and a signal of 0V for the remainder of 𝙩 .  </a:t>
            </a:r>
          </a:p>
          <a:p>
            <a:pPr algn="l" eaLnBrk="1" hangingPunct="1"/>
            <a:r>
              <a:rPr lang="en-US" altLang="en-US" sz="2000">
                <a:cs typeface="Times New Roman" panose="02020603050405020304" pitchFamily="18" charset="0"/>
              </a:rPr>
              <a:t>The result of this repeated signal change looks like the graph below. What you get is a </a:t>
            </a:r>
            <a:r>
              <a:rPr lang="en-US" altLang="en-US" sz="2000" i="1">
                <a:cs typeface="Times New Roman" panose="02020603050405020304" pitchFamily="18" charset="0"/>
              </a:rPr>
              <a:t>square wave </a:t>
            </a:r>
            <a:r>
              <a:rPr lang="en-US" altLang="en-US" sz="2000">
                <a:cs typeface="Times New Roman" panose="02020603050405020304" pitchFamily="18" charset="0"/>
              </a:rPr>
              <a:t>and the high voltage signal time is called the </a:t>
            </a:r>
            <a:r>
              <a:rPr lang="en-US" altLang="en-US" sz="2000" i="1">
                <a:cs typeface="Times New Roman" panose="02020603050405020304" pitchFamily="18" charset="0"/>
              </a:rPr>
              <a:t>duty cycle. </a:t>
            </a:r>
            <a:endParaRPr lang="en-US" altLang="en-US" sz="2000" b="1" i="1">
              <a:cs typeface="Times New Roman" panose="02020603050405020304" pitchFamily="18" charset="0"/>
            </a:endParaRPr>
          </a:p>
        </p:txBody>
      </p:sp>
      <p:sp>
        <p:nvSpPr>
          <p:cNvPr id="22532" name="Date Placeholder 3">
            <a:extLst>
              <a:ext uri="{FF2B5EF4-FFF2-40B4-BE49-F238E27FC236}">
                <a16:creationId xmlns:a16="http://schemas.microsoft.com/office/drawing/2014/main" id="{5D68373B-B6B2-4618-80D4-206C63281A5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LSU rev20211031</a:t>
            </a:r>
          </a:p>
        </p:txBody>
      </p:sp>
      <p:sp>
        <p:nvSpPr>
          <p:cNvPr id="22533" name="Footer Placeholder 4">
            <a:extLst>
              <a:ext uri="{FF2B5EF4-FFF2-40B4-BE49-F238E27FC236}">
                <a16:creationId xmlns:a16="http://schemas.microsoft.com/office/drawing/2014/main" id="{1B40832C-B2E5-426A-B9CB-C5108A950C7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22534" name="Slide Number Placeholder 5">
            <a:extLst>
              <a:ext uri="{FF2B5EF4-FFF2-40B4-BE49-F238E27FC236}">
                <a16:creationId xmlns:a16="http://schemas.microsoft.com/office/drawing/2014/main" id="{BB89EB25-6755-4D6C-AFFA-DE438CAC66D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6ED63A3-F3AE-440F-AD48-EAE39F0C4C2D}" type="slidenum">
              <a:rPr lang="en-US" altLang="en-US" sz="1400">
                <a:cs typeface="Times New Roman" panose="02020603050405020304" pitchFamily="18" charset="0"/>
              </a:rPr>
              <a:pPr>
                <a:spcBef>
                  <a:spcPct val="0"/>
                </a:spcBef>
                <a:buFontTx/>
                <a:buNone/>
              </a:pPr>
              <a:t>13</a:t>
            </a:fld>
            <a:endParaRPr lang="en-US" altLang="en-US" sz="1400">
              <a:cs typeface="Times New Roman" panose="02020603050405020304" pitchFamily="18" charset="0"/>
            </a:endParaRPr>
          </a:p>
        </p:txBody>
      </p:sp>
      <p:sp>
        <p:nvSpPr>
          <p:cNvPr id="22535" name="Rectangle 4">
            <a:extLst>
              <a:ext uri="{FF2B5EF4-FFF2-40B4-BE49-F238E27FC236}">
                <a16:creationId xmlns:a16="http://schemas.microsoft.com/office/drawing/2014/main" id="{8901DFCB-EADF-404A-AE3B-6DFDDE6C0A87}"/>
              </a:ext>
            </a:extLst>
          </p:cNvPr>
          <p:cNvSpPr>
            <a:spLocks noChangeArrowheads="1"/>
          </p:cNvSpPr>
          <p:nvPr/>
        </p:nvSpPr>
        <p:spPr bwMode="auto">
          <a:xfrm>
            <a:off x="1371600" y="3810000"/>
            <a:ext cx="6324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endParaRPr lang="en-US" altLang="en-US" sz="2000">
              <a:cs typeface="Times New Roman" panose="02020603050405020304" pitchFamily="18" charset="0"/>
            </a:endParaRPr>
          </a:p>
        </p:txBody>
      </p:sp>
      <p:pic>
        <p:nvPicPr>
          <p:cNvPr id="22536" name="Picture 6">
            <a:extLst>
              <a:ext uri="{FF2B5EF4-FFF2-40B4-BE49-F238E27FC236}">
                <a16:creationId xmlns:a16="http://schemas.microsoft.com/office/drawing/2014/main" id="{FC5B3094-120A-4D14-8329-CB55D3CD6706}"/>
              </a:ext>
            </a:extLst>
          </p:cNvPr>
          <p:cNvPicPr>
            <a:picLocks noChangeAspect="1"/>
          </p:cNvPicPr>
          <p:nvPr/>
        </p:nvPicPr>
        <p:blipFill>
          <a:blip r:embed="rId2">
            <a:extLst>
              <a:ext uri="{28A0092B-C50C-407E-A947-70E740481C1C}">
                <a14:useLocalDpi xmlns:a14="http://schemas.microsoft.com/office/drawing/2010/main" val="0"/>
              </a:ext>
            </a:extLst>
          </a:blip>
          <a:srcRect t="63602" r="10074" b="3148"/>
          <a:stretch>
            <a:fillRect/>
          </a:stretch>
        </p:blipFill>
        <p:spPr bwMode="auto">
          <a:xfrm>
            <a:off x="742950" y="3954463"/>
            <a:ext cx="7581900" cy="205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a:extLst>
              <a:ext uri="{FF2B5EF4-FFF2-40B4-BE49-F238E27FC236}">
                <a16:creationId xmlns:a16="http://schemas.microsoft.com/office/drawing/2014/main" id="{B8964B5A-5F63-44F6-BD96-6AB16BF01B0B}"/>
              </a:ext>
            </a:extLst>
          </p:cNvPr>
          <p:cNvSpPr>
            <a:spLocks noGrp="1" noChangeArrowheads="1"/>
          </p:cNvSpPr>
          <p:nvPr>
            <p:ph type="ctrTitle"/>
          </p:nvPr>
        </p:nvSpPr>
        <p:spPr>
          <a:xfrm>
            <a:off x="1065213" y="322263"/>
            <a:ext cx="6937375" cy="838200"/>
          </a:xfrm>
        </p:spPr>
        <p:txBody>
          <a:bodyPr/>
          <a:lstStyle/>
          <a:p>
            <a:pPr eaLnBrk="1" hangingPunct="1"/>
            <a:r>
              <a:rPr lang="en-US" altLang="en-US">
                <a:cs typeface="Times New Roman" panose="02020603050405020304" pitchFamily="18" charset="0"/>
              </a:rPr>
              <a:t>How PWM Works</a:t>
            </a:r>
          </a:p>
        </p:txBody>
      </p:sp>
      <p:sp>
        <p:nvSpPr>
          <p:cNvPr id="23555" name="Subtitle 3">
            <a:extLst>
              <a:ext uri="{FF2B5EF4-FFF2-40B4-BE49-F238E27FC236}">
                <a16:creationId xmlns:a16="http://schemas.microsoft.com/office/drawing/2014/main" id="{CF37F4E7-1D2C-4A49-8B29-FBD1F6D86C0E}"/>
              </a:ext>
            </a:extLst>
          </p:cNvPr>
          <p:cNvSpPr>
            <a:spLocks noGrp="1" noChangeArrowheads="1"/>
          </p:cNvSpPr>
          <p:nvPr>
            <p:ph type="subTitle" idx="1"/>
          </p:nvPr>
        </p:nvSpPr>
        <p:spPr>
          <a:xfrm>
            <a:off x="657225" y="1720850"/>
            <a:ext cx="7753350" cy="2119313"/>
          </a:xfrm>
        </p:spPr>
        <p:txBody>
          <a:bodyPr/>
          <a:lstStyle/>
          <a:p>
            <a:pPr marL="342900" indent="-342900" algn="l" eaLnBrk="1" hangingPunct="1">
              <a:buClr>
                <a:schemeClr val="tx1"/>
              </a:buClr>
              <a:buFontTx/>
              <a:buChar char="•"/>
            </a:pPr>
            <a:r>
              <a:rPr lang="en-US" altLang="en-US" sz="2000" dirty="0">
                <a:cs typeface="Times New Roman" panose="02020603050405020304" pitchFamily="18" charset="0"/>
              </a:rPr>
              <a:t>The average voltage received is 2.5V, because 5V x 0.5 = 2.5 </a:t>
            </a:r>
          </a:p>
          <a:p>
            <a:pPr marL="342900" indent="-342900" algn="l" eaLnBrk="1" hangingPunct="1">
              <a:buClr>
                <a:schemeClr val="tx1"/>
              </a:buClr>
              <a:buFontTx/>
              <a:buChar char="•"/>
            </a:pPr>
            <a:r>
              <a:rPr lang="en-US" altLang="en-US" sz="2000" dirty="0">
                <a:cs typeface="Times New Roman" panose="02020603050405020304" pitchFamily="18" charset="0"/>
              </a:rPr>
              <a:t>By</a:t>
            </a:r>
            <a:r>
              <a:rPr lang="en-US" altLang="en-US" sz="2000" i="1" dirty="0">
                <a:cs typeface="Times New Roman" panose="02020603050405020304" pitchFamily="18" charset="0"/>
              </a:rPr>
              <a:t> </a:t>
            </a:r>
            <a:r>
              <a:rPr lang="en-US" altLang="en-US" sz="2000" dirty="0">
                <a:cs typeface="Times New Roman" panose="02020603050405020304" pitchFamily="18" charset="0"/>
              </a:rPr>
              <a:t>changing the duty cycle we can get an average value (</a:t>
            </a:r>
            <a:r>
              <a:rPr lang="en-US" altLang="en-US" sz="2000" b="1" i="1" dirty="0">
                <a:cs typeface="Times New Roman" panose="02020603050405020304" pitchFamily="18" charset="0"/>
              </a:rPr>
              <a:t>f </a:t>
            </a:r>
            <a:r>
              <a:rPr lang="en-US" altLang="en-US" sz="2000" dirty="0">
                <a:cs typeface="Times New Roman" panose="02020603050405020304" pitchFamily="18" charset="0"/>
              </a:rPr>
              <a:t>) of the square wave from 0 to 5V.</a:t>
            </a:r>
          </a:p>
          <a:p>
            <a:pPr marL="342900" indent="-342900" algn="l" eaLnBrk="1" hangingPunct="1">
              <a:buClr>
                <a:schemeClr val="tx1"/>
              </a:buClr>
              <a:buFontTx/>
              <a:buChar char="•"/>
            </a:pPr>
            <a:r>
              <a:rPr lang="en-US" altLang="en-US" sz="2000" dirty="0">
                <a:cs typeface="Times New Roman" panose="02020603050405020304" pitchFamily="18" charset="0"/>
              </a:rPr>
              <a:t>The light’s brightness is controlled by </a:t>
            </a:r>
            <a:r>
              <a:rPr lang="en-US" altLang="en-US" sz="2000" b="1" i="1" dirty="0">
                <a:cs typeface="Times New Roman" panose="02020603050405020304" pitchFamily="18" charset="0"/>
              </a:rPr>
              <a:t>f </a:t>
            </a:r>
            <a:r>
              <a:rPr lang="en-US" altLang="en-US" sz="2000" dirty="0">
                <a:cs typeface="Times New Roman" panose="02020603050405020304" pitchFamily="18" charset="0"/>
              </a:rPr>
              <a:t>, and </a:t>
            </a:r>
            <a:r>
              <a:rPr lang="en-US" altLang="en-US" sz="2000" b="1" i="1" dirty="0">
                <a:cs typeface="Times New Roman" panose="02020603050405020304" pitchFamily="18" charset="0"/>
              </a:rPr>
              <a:t>f </a:t>
            </a:r>
            <a:r>
              <a:rPr lang="en-US" altLang="en-US" sz="2000" dirty="0">
                <a:cs typeface="Times New Roman" panose="02020603050405020304" pitchFamily="18" charset="0"/>
              </a:rPr>
              <a:t>is dependent on the duty cycle so to alter the brightness of the light you change the duty cycle. </a:t>
            </a:r>
            <a:endParaRPr lang="en-US" altLang="en-US" sz="2000" b="1" i="1" dirty="0">
              <a:cs typeface="Times New Roman" panose="02020603050405020304" pitchFamily="18" charset="0"/>
            </a:endParaRPr>
          </a:p>
        </p:txBody>
      </p:sp>
      <p:sp>
        <p:nvSpPr>
          <p:cNvPr id="23556" name="Date Placeholder 3">
            <a:extLst>
              <a:ext uri="{FF2B5EF4-FFF2-40B4-BE49-F238E27FC236}">
                <a16:creationId xmlns:a16="http://schemas.microsoft.com/office/drawing/2014/main" id="{F2768DE3-D578-45F0-B388-CD78EDD0C3D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LSU rev20211031</a:t>
            </a:r>
          </a:p>
        </p:txBody>
      </p:sp>
      <p:sp>
        <p:nvSpPr>
          <p:cNvPr id="23557" name="Footer Placeholder 4">
            <a:extLst>
              <a:ext uri="{FF2B5EF4-FFF2-40B4-BE49-F238E27FC236}">
                <a16:creationId xmlns:a16="http://schemas.microsoft.com/office/drawing/2014/main" id="{48A04116-37F0-458A-AB58-5065C32C0F0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23558" name="Slide Number Placeholder 5">
            <a:extLst>
              <a:ext uri="{FF2B5EF4-FFF2-40B4-BE49-F238E27FC236}">
                <a16:creationId xmlns:a16="http://schemas.microsoft.com/office/drawing/2014/main" id="{0768AA54-D002-492B-BE2F-D20A327F1B0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B0B3720-9738-4156-A594-19870CC9D7BE}" type="slidenum">
              <a:rPr lang="en-US" altLang="en-US" sz="1400">
                <a:cs typeface="Times New Roman" panose="02020603050405020304" pitchFamily="18" charset="0"/>
              </a:rPr>
              <a:pPr>
                <a:spcBef>
                  <a:spcPct val="0"/>
                </a:spcBef>
                <a:buFontTx/>
                <a:buNone/>
              </a:pPr>
              <a:t>14</a:t>
            </a:fld>
            <a:endParaRPr lang="en-US" altLang="en-US" sz="1400">
              <a:cs typeface="Times New Roman" panose="02020603050405020304" pitchFamily="18" charset="0"/>
            </a:endParaRPr>
          </a:p>
        </p:txBody>
      </p:sp>
      <p:sp>
        <p:nvSpPr>
          <p:cNvPr id="23559" name="Rectangle 4">
            <a:extLst>
              <a:ext uri="{FF2B5EF4-FFF2-40B4-BE49-F238E27FC236}">
                <a16:creationId xmlns:a16="http://schemas.microsoft.com/office/drawing/2014/main" id="{8C9F7817-5C1C-4346-87F7-042B6D3D5655}"/>
              </a:ext>
            </a:extLst>
          </p:cNvPr>
          <p:cNvSpPr>
            <a:spLocks noChangeArrowheads="1"/>
          </p:cNvSpPr>
          <p:nvPr/>
        </p:nvSpPr>
        <p:spPr bwMode="auto">
          <a:xfrm>
            <a:off x="1371600" y="3810000"/>
            <a:ext cx="6324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endParaRPr lang="en-US" altLang="en-US" sz="2000">
              <a:cs typeface="Times New Roman" panose="02020603050405020304" pitchFamily="18" charset="0"/>
            </a:endParaRPr>
          </a:p>
        </p:txBody>
      </p:sp>
      <p:pic>
        <p:nvPicPr>
          <p:cNvPr id="23560" name="Picture 6">
            <a:extLst>
              <a:ext uri="{FF2B5EF4-FFF2-40B4-BE49-F238E27FC236}">
                <a16:creationId xmlns:a16="http://schemas.microsoft.com/office/drawing/2014/main" id="{450D800D-78FA-47E6-8638-063B6DC465B0}"/>
              </a:ext>
            </a:extLst>
          </p:cNvPr>
          <p:cNvPicPr>
            <a:picLocks noChangeAspect="1"/>
          </p:cNvPicPr>
          <p:nvPr/>
        </p:nvPicPr>
        <p:blipFill>
          <a:blip r:embed="rId2">
            <a:extLst>
              <a:ext uri="{28A0092B-C50C-407E-A947-70E740481C1C}">
                <a14:useLocalDpi xmlns:a14="http://schemas.microsoft.com/office/drawing/2010/main" val="0"/>
              </a:ext>
            </a:extLst>
          </a:blip>
          <a:srcRect t="63602" r="10074" b="3148"/>
          <a:stretch>
            <a:fillRect/>
          </a:stretch>
        </p:blipFill>
        <p:spPr bwMode="auto">
          <a:xfrm>
            <a:off x="742950" y="4192588"/>
            <a:ext cx="7581900" cy="205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a:extLst>
              <a:ext uri="{FF2B5EF4-FFF2-40B4-BE49-F238E27FC236}">
                <a16:creationId xmlns:a16="http://schemas.microsoft.com/office/drawing/2014/main" id="{9497575C-11AD-4947-9097-9188F0B19CFC}"/>
              </a:ext>
            </a:extLst>
          </p:cNvPr>
          <p:cNvSpPr>
            <a:spLocks noGrp="1" noChangeArrowheads="1"/>
          </p:cNvSpPr>
          <p:nvPr>
            <p:ph type="ctrTitle"/>
          </p:nvPr>
        </p:nvSpPr>
        <p:spPr>
          <a:xfrm>
            <a:off x="1066800" y="225425"/>
            <a:ext cx="7280275" cy="966788"/>
          </a:xfrm>
        </p:spPr>
        <p:txBody>
          <a:bodyPr/>
          <a:lstStyle/>
          <a:p>
            <a:pPr eaLnBrk="1" hangingPunct="1"/>
            <a:r>
              <a:rPr lang="en-US" altLang="en-US">
                <a:cs typeface="Times New Roman" panose="02020603050405020304" pitchFamily="18" charset="0"/>
              </a:rPr>
              <a:t>Lets take a step back </a:t>
            </a:r>
          </a:p>
        </p:txBody>
      </p:sp>
      <p:sp>
        <p:nvSpPr>
          <p:cNvPr id="24579" name="Rectangle 1027">
            <a:extLst>
              <a:ext uri="{FF2B5EF4-FFF2-40B4-BE49-F238E27FC236}">
                <a16:creationId xmlns:a16="http://schemas.microsoft.com/office/drawing/2014/main" id="{EE83D213-CBE4-40D3-AE8D-8A684E7BB0E3}"/>
              </a:ext>
            </a:extLst>
          </p:cNvPr>
          <p:cNvSpPr>
            <a:spLocks noGrp="1" noChangeArrowheads="1"/>
          </p:cNvSpPr>
          <p:nvPr>
            <p:ph type="subTitle" idx="1"/>
          </p:nvPr>
        </p:nvSpPr>
        <p:spPr>
          <a:xfrm>
            <a:off x="381000" y="1676400"/>
            <a:ext cx="6096000" cy="2133600"/>
          </a:xfrm>
          <a:ln>
            <a:solidFill>
              <a:schemeClr val="bg1"/>
            </a:solidFill>
            <a:miter lim="800000"/>
            <a:headEnd/>
            <a:tailEnd/>
          </a:ln>
        </p:spPr>
        <p:txBody>
          <a:bodyPr/>
          <a:lstStyle/>
          <a:p>
            <a:pPr algn="l" eaLnBrk="1" hangingPunct="1">
              <a:buClr>
                <a:schemeClr val="tx1"/>
              </a:buClr>
            </a:pPr>
            <a:r>
              <a:rPr lang="en-US" altLang="en-US" sz="1900" dirty="0">
                <a:cs typeface="Times New Roman" panose="02020603050405020304" pitchFamily="18" charset="0"/>
              </a:rPr>
              <a:t>Remember a whole 5 slides ago when I told you that the lack of a voltage is just as important as the presence of voltage? </a:t>
            </a:r>
          </a:p>
          <a:p>
            <a:pPr algn="l" eaLnBrk="1" hangingPunct="1"/>
            <a:r>
              <a:rPr lang="en-US" altLang="en-US" sz="1900" dirty="0">
                <a:cs typeface="Times New Roman" panose="02020603050405020304" pitchFamily="18" charset="0"/>
              </a:rPr>
              <a:t>Another question, are unused pins on the Arduino Mega sending information to the CPU?</a:t>
            </a:r>
          </a:p>
          <a:p>
            <a:pPr algn="l" eaLnBrk="1" hangingPunct="1"/>
            <a:r>
              <a:rPr lang="en-US" altLang="en-US" sz="1900" dirty="0">
                <a:cs typeface="Times New Roman" panose="02020603050405020304" pitchFamily="18" charset="0"/>
              </a:rPr>
              <a:t>The answer is yes, they are sending </a:t>
            </a:r>
            <a:r>
              <a:rPr lang="en-US" altLang="en-US" sz="1900" i="1" dirty="0">
                <a:cs typeface="Times New Roman" panose="02020603050405020304" pitchFamily="18" charset="0"/>
              </a:rPr>
              <a:t>rogue</a:t>
            </a:r>
            <a:r>
              <a:rPr lang="en-US" altLang="en-US" sz="1900" dirty="0">
                <a:cs typeface="Times New Roman" panose="02020603050405020304" pitchFamily="18" charset="0"/>
              </a:rPr>
              <a:t> zeros! How are we going to fix this?</a:t>
            </a:r>
          </a:p>
        </p:txBody>
      </p:sp>
      <p:sp>
        <p:nvSpPr>
          <p:cNvPr id="24580" name="Date Placeholder 3">
            <a:extLst>
              <a:ext uri="{FF2B5EF4-FFF2-40B4-BE49-F238E27FC236}">
                <a16:creationId xmlns:a16="http://schemas.microsoft.com/office/drawing/2014/main" id="{D708D06E-73E9-4836-9969-2955D3720B1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LSU rev20211031</a:t>
            </a:r>
          </a:p>
        </p:txBody>
      </p:sp>
      <p:sp>
        <p:nvSpPr>
          <p:cNvPr id="24581" name="Footer Placeholder 4">
            <a:extLst>
              <a:ext uri="{FF2B5EF4-FFF2-40B4-BE49-F238E27FC236}">
                <a16:creationId xmlns:a16="http://schemas.microsoft.com/office/drawing/2014/main" id="{36BD4C61-FA28-4E86-9FE3-91AEE13CCEA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24582" name="Slide Number Placeholder 5">
            <a:extLst>
              <a:ext uri="{FF2B5EF4-FFF2-40B4-BE49-F238E27FC236}">
                <a16:creationId xmlns:a16="http://schemas.microsoft.com/office/drawing/2014/main" id="{6A7C7A25-1D2C-48DF-A7D4-B0DAC36F2F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B78D329-C194-49AF-9C6F-28DC3CE7567B}" type="slidenum">
              <a:rPr lang="en-US" altLang="en-US" sz="1400">
                <a:cs typeface="Times New Roman" panose="02020603050405020304" pitchFamily="18" charset="0"/>
              </a:rPr>
              <a:pPr>
                <a:spcBef>
                  <a:spcPct val="0"/>
                </a:spcBef>
                <a:buFontTx/>
                <a:buNone/>
              </a:pPr>
              <a:t>15</a:t>
            </a:fld>
            <a:endParaRPr lang="en-US" altLang="en-US" sz="1400">
              <a:cs typeface="Times New Roman" panose="02020603050405020304" pitchFamily="18" charset="0"/>
            </a:endParaRPr>
          </a:p>
        </p:txBody>
      </p:sp>
      <p:sp>
        <p:nvSpPr>
          <p:cNvPr id="24583" name="TextBox 3">
            <a:extLst>
              <a:ext uri="{FF2B5EF4-FFF2-40B4-BE49-F238E27FC236}">
                <a16:creationId xmlns:a16="http://schemas.microsoft.com/office/drawing/2014/main" id="{3FCE8F2E-2B63-4701-9059-47F2A5E4B857}"/>
              </a:ext>
            </a:extLst>
          </p:cNvPr>
          <p:cNvSpPr txBox="1">
            <a:spLocks noChangeArrowheads="1"/>
          </p:cNvSpPr>
          <p:nvPr/>
        </p:nvSpPr>
        <p:spPr bwMode="auto">
          <a:xfrm>
            <a:off x="3141663" y="3976688"/>
            <a:ext cx="5508625" cy="21034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ts val="1000"/>
              </a:spcBef>
              <a:buFontTx/>
              <a:buNone/>
            </a:pPr>
            <a:r>
              <a:rPr lang="en-US" altLang="en-US" sz="1900" dirty="0"/>
              <a:t>Here is another thing to ponder, do you think the voltage being supplied is always a perfect 5V? </a:t>
            </a:r>
          </a:p>
          <a:p>
            <a:pPr eaLnBrk="1" hangingPunct="1">
              <a:spcBef>
                <a:spcPts val="1000"/>
              </a:spcBef>
              <a:buFontTx/>
              <a:buNone/>
            </a:pPr>
            <a:r>
              <a:rPr lang="en-US" altLang="en-US" sz="1900" dirty="0"/>
              <a:t>The answer is no, in the real world things are never perfect. </a:t>
            </a:r>
          </a:p>
          <a:p>
            <a:pPr eaLnBrk="1" hangingPunct="1">
              <a:spcBef>
                <a:spcPts val="1000"/>
              </a:spcBef>
              <a:buFontTx/>
              <a:buNone/>
            </a:pPr>
            <a:r>
              <a:rPr lang="en-US" altLang="en-US" sz="1900" dirty="0"/>
              <a:t>So what is there to stop a </a:t>
            </a:r>
            <a:r>
              <a:rPr lang="en-US" altLang="en-US" sz="1900" i="1" dirty="0"/>
              <a:t>rogue</a:t>
            </a:r>
            <a:r>
              <a:rPr lang="en-US" altLang="en-US" sz="1900" dirty="0"/>
              <a:t> 1 or 0 being generated by a not so perfect voltage?</a:t>
            </a:r>
          </a:p>
        </p:txBody>
      </p:sp>
      <p:pic>
        <p:nvPicPr>
          <p:cNvPr id="24584" name="Picture 4">
            <a:extLst>
              <a:ext uri="{FF2B5EF4-FFF2-40B4-BE49-F238E27FC236}">
                <a16:creationId xmlns:a16="http://schemas.microsoft.com/office/drawing/2014/main" id="{C73188BC-FEA3-43C5-9F36-B7C57A2351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792288"/>
            <a:ext cx="2239963" cy="16716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4585" name="Picture 5">
            <a:extLst>
              <a:ext uri="{FF2B5EF4-FFF2-40B4-BE49-F238E27FC236}">
                <a16:creationId xmlns:a16="http://schemas.microsoft.com/office/drawing/2014/main" id="{38ACEB18-C3F8-4B2D-A5D5-1B6C5C5CA29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025" y="3986213"/>
            <a:ext cx="2425700" cy="21351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F9270835-3328-456F-90FD-C002DEB001CA}"/>
              </a:ext>
            </a:extLst>
          </p:cNvPr>
          <p:cNvSpPr>
            <a:spLocks noGrp="1" noChangeArrowheads="1"/>
          </p:cNvSpPr>
          <p:nvPr>
            <p:ph type="ctrTitle"/>
          </p:nvPr>
        </p:nvSpPr>
        <p:spPr>
          <a:xfrm>
            <a:off x="1430338" y="254000"/>
            <a:ext cx="6707187" cy="1219200"/>
          </a:xfrm>
        </p:spPr>
        <p:txBody>
          <a:bodyPr/>
          <a:lstStyle/>
          <a:p>
            <a:pPr eaLnBrk="1" hangingPunct="1"/>
            <a:r>
              <a:rPr lang="en-US" altLang="en-US">
                <a:cs typeface="Times New Roman" panose="02020603050405020304" pitchFamily="18" charset="0"/>
              </a:rPr>
              <a:t>Resistors to the Rescue</a:t>
            </a:r>
          </a:p>
        </p:txBody>
      </p:sp>
      <p:sp>
        <p:nvSpPr>
          <p:cNvPr id="26627" name="Subtitle 2">
            <a:extLst>
              <a:ext uri="{FF2B5EF4-FFF2-40B4-BE49-F238E27FC236}">
                <a16:creationId xmlns:a16="http://schemas.microsoft.com/office/drawing/2014/main" id="{84717FEF-C335-4FF6-AA9C-BF2D03B72B3A}"/>
              </a:ext>
            </a:extLst>
          </p:cNvPr>
          <p:cNvSpPr>
            <a:spLocks noGrp="1" noChangeArrowheads="1"/>
          </p:cNvSpPr>
          <p:nvPr>
            <p:ph type="subTitle" idx="1"/>
          </p:nvPr>
        </p:nvSpPr>
        <p:spPr>
          <a:xfrm>
            <a:off x="954088" y="1587500"/>
            <a:ext cx="6818312" cy="1239838"/>
          </a:xfrm>
        </p:spPr>
        <p:txBody>
          <a:bodyPr/>
          <a:lstStyle/>
          <a:p>
            <a:pPr algn="l" eaLnBrk="1" hangingPunct="1"/>
            <a:r>
              <a:rPr lang="en-US" altLang="en-US" sz="2000" dirty="0">
                <a:cs typeface="Times New Roman" panose="02020603050405020304" pitchFamily="18" charset="0"/>
              </a:rPr>
              <a:t>We want to ensure there is always a definite know signal connected to digital inputs. This is accomplished by connected the pin to the high or low value via resistors. These resistors are call </a:t>
            </a:r>
            <a:r>
              <a:rPr lang="en-US" altLang="en-US" sz="2000" i="1" dirty="0">
                <a:cs typeface="Times New Roman" panose="02020603050405020304" pitchFamily="18" charset="0"/>
              </a:rPr>
              <a:t>Pull Up </a:t>
            </a:r>
            <a:r>
              <a:rPr lang="en-US" altLang="en-US" sz="2000" dirty="0">
                <a:cs typeface="Times New Roman" panose="02020603050405020304" pitchFamily="18" charset="0"/>
              </a:rPr>
              <a:t>and </a:t>
            </a:r>
            <a:r>
              <a:rPr lang="en-US" altLang="en-US" sz="2000" i="1" dirty="0">
                <a:cs typeface="Times New Roman" panose="02020603050405020304" pitchFamily="18" charset="0"/>
              </a:rPr>
              <a:t>Pull Down </a:t>
            </a:r>
            <a:r>
              <a:rPr lang="en-US" altLang="en-US" sz="2000" dirty="0">
                <a:cs typeface="Times New Roman" panose="02020603050405020304" pitchFamily="18" charset="0"/>
              </a:rPr>
              <a:t>resistors. </a:t>
            </a:r>
          </a:p>
        </p:txBody>
      </p:sp>
      <p:sp>
        <p:nvSpPr>
          <p:cNvPr id="26628" name="Date Placeholder 3">
            <a:extLst>
              <a:ext uri="{FF2B5EF4-FFF2-40B4-BE49-F238E27FC236}">
                <a16:creationId xmlns:a16="http://schemas.microsoft.com/office/drawing/2014/main" id="{ADC238CE-467A-4E55-96A0-2E4EF7BBD283}"/>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LSU rev20211031</a:t>
            </a:r>
          </a:p>
        </p:txBody>
      </p:sp>
      <p:sp>
        <p:nvSpPr>
          <p:cNvPr id="26629" name="Footer Placeholder 4">
            <a:extLst>
              <a:ext uri="{FF2B5EF4-FFF2-40B4-BE49-F238E27FC236}">
                <a16:creationId xmlns:a16="http://schemas.microsoft.com/office/drawing/2014/main" id="{741185AE-0690-45F3-9AC1-7F0B9DB35CCF}"/>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26630" name="Slide Number Placeholder 5">
            <a:extLst>
              <a:ext uri="{FF2B5EF4-FFF2-40B4-BE49-F238E27FC236}">
                <a16:creationId xmlns:a16="http://schemas.microsoft.com/office/drawing/2014/main" id="{69E23384-A02E-4C14-845A-4CA5B9BE1EFD}"/>
              </a:ext>
            </a:extLst>
          </p:cNvPr>
          <p:cNvSpPr>
            <a:spLocks noGrp="1" noChangeArrowheads="1"/>
          </p:cNvSpPr>
          <p:nvPr>
            <p:ph type="sldNum" sz="quarter" idx="12"/>
          </p:nvPr>
        </p:nvSpPr>
        <p:spPr>
          <a:solidFill>
            <a:schemeClr val="bg1">
              <a:alpha val="69803"/>
            </a:schemeClr>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EA4D20A-C727-423D-A281-4AA148E6428D}" type="slidenum">
              <a:rPr lang="en-US" altLang="en-US" sz="1100">
                <a:cs typeface="Times New Roman" panose="02020603050405020304" pitchFamily="18" charset="0"/>
              </a:rPr>
              <a:pPr>
                <a:spcBef>
                  <a:spcPct val="0"/>
                </a:spcBef>
                <a:buFontTx/>
                <a:buNone/>
              </a:pPr>
              <a:t>16</a:t>
            </a:fld>
            <a:endParaRPr lang="en-US" altLang="en-US" sz="1100">
              <a:cs typeface="Times New Roman" panose="02020603050405020304" pitchFamily="18" charset="0"/>
            </a:endParaRPr>
          </a:p>
        </p:txBody>
      </p:sp>
      <p:sp>
        <p:nvSpPr>
          <p:cNvPr id="7" name="TextBox 6">
            <a:extLst>
              <a:ext uri="{FF2B5EF4-FFF2-40B4-BE49-F238E27FC236}">
                <a16:creationId xmlns:a16="http://schemas.microsoft.com/office/drawing/2014/main" id="{B3CB5C14-79BC-E14F-A122-EAB594497A13}"/>
              </a:ext>
            </a:extLst>
          </p:cNvPr>
          <p:cNvSpPr txBox="1"/>
          <p:nvPr/>
        </p:nvSpPr>
        <p:spPr>
          <a:xfrm>
            <a:off x="504825" y="3044825"/>
            <a:ext cx="3830638" cy="1323975"/>
          </a:xfrm>
          <a:prstGeom prst="rect">
            <a:avLst/>
          </a:prstGeom>
          <a:noFill/>
        </p:spPr>
        <p:txBody>
          <a:bodyPr>
            <a:spAutoFit/>
          </a:bodyPr>
          <a:lstStyle/>
          <a:p>
            <a:pPr marL="342900" indent="-342900" eaLnBrk="1" hangingPunct="1">
              <a:buFont typeface="Arial" panose="020B0604020202020204" pitchFamily="34" charset="0"/>
              <a:buChar char="•"/>
              <a:defRPr/>
            </a:pPr>
            <a:r>
              <a:rPr lang="en-US" sz="2000" dirty="0"/>
              <a:t>Pull Up resistors:</a:t>
            </a:r>
          </a:p>
          <a:p>
            <a:pPr eaLnBrk="1" hangingPunct="1">
              <a:defRPr/>
            </a:pPr>
            <a:r>
              <a:rPr lang="en-US" sz="2000" dirty="0"/>
              <a:t>They are placed along the pathways on the circuit board to “pull up” the voltage to the recognized 1 value.</a:t>
            </a:r>
            <a:endParaRPr lang="en-US" dirty="0"/>
          </a:p>
        </p:txBody>
      </p:sp>
      <p:sp>
        <p:nvSpPr>
          <p:cNvPr id="10" name="TextBox 9">
            <a:extLst>
              <a:ext uri="{FF2B5EF4-FFF2-40B4-BE49-F238E27FC236}">
                <a16:creationId xmlns:a16="http://schemas.microsoft.com/office/drawing/2014/main" id="{31EA7F95-7684-0B47-BEA9-566E7422862F}"/>
              </a:ext>
            </a:extLst>
          </p:cNvPr>
          <p:cNvSpPr txBox="1"/>
          <p:nvPr/>
        </p:nvSpPr>
        <p:spPr>
          <a:xfrm>
            <a:off x="4784725" y="3030538"/>
            <a:ext cx="3829050" cy="1631950"/>
          </a:xfrm>
          <a:prstGeom prst="rect">
            <a:avLst/>
          </a:prstGeom>
          <a:noFill/>
        </p:spPr>
        <p:txBody>
          <a:bodyPr>
            <a:spAutoFit/>
          </a:bodyPr>
          <a:lstStyle/>
          <a:p>
            <a:pPr marL="342900" indent="-342900" eaLnBrk="1" hangingPunct="1">
              <a:buFont typeface="Arial" panose="020B0604020202020204" pitchFamily="34" charset="0"/>
              <a:buChar char="•"/>
              <a:defRPr/>
            </a:pPr>
            <a:r>
              <a:rPr lang="en-US" sz="2000" dirty="0"/>
              <a:t>Pull Down resistors:</a:t>
            </a:r>
          </a:p>
          <a:p>
            <a:pPr eaLnBrk="1" hangingPunct="1">
              <a:defRPr/>
            </a:pPr>
            <a:r>
              <a:rPr lang="en-US" sz="2000" dirty="0"/>
              <a:t>They are placed along the pathways on the circuit board to “pull down” the voltage to the recognized 0 value.</a:t>
            </a:r>
            <a:endParaRPr lang="en-US" dirty="0"/>
          </a:p>
        </p:txBody>
      </p:sp>
      <p:pic>
        <p:nvPicPr>
          <p:cNvPr id="26633" name="Picture 6">
            <a:extLst>
              <a:ext uri="{FF2B5EF4-FFF2-40B4-BE49-F238E27FC236}">
                <a16:creationId xmlns:a16="http://schemas.microsoft.com/office/drawing/2014/main" id="{B879E38C-F00C-420C-9074-58B687670E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0715" b="16399"/>
          <a:stretch>
            <a:fillRect/>
          </a:stretch>
        </p:blipFill>
        <p:spPr bwMode="auto">
          <a:xfrm>
            <a:off x="5956300" y="4421188"/>
            <a:ext cx="1905000" cy="16176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6634" name="Picture 5">
            <a:extLst>
              <a:ext uri="{FF2B5EF4-FFF2-40B4-BE49-F238E27FC236}">
                <a16:creationId xmlns:a16="http://schemas.microsoft.com/office/drawing/2014/main" id="{A108A086-F7B5-4918-A268-C552BFDF13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129" r="10715"/>
          <a:stretch>
            <a:fillRect/>
          </a:stretch>
        </p:blipFill>
        <p:spPr bwMode="auto">
          <a:xfrm>
            <a:off x="1341438" y="4451350"/>
            <a:ext cx="1905000" cy="15827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7AD9192-575F-4D4C-ABB7-36F8ED238B3D}"/>
              </a:ext>
            </a:extLst>
          </p:cNvPr>
          <p:cNvSpPr>
            <a:spLocks noGrp="1" noChangeArrowheads="1"/>
          </p:cNvSpPr>
          <p:nvPr>
            <p:ph type="ctrTitle"/>
          </p:nvPr>
        </p:nvSpPr>
        <p:spPr>
          <a:xfrm>
            <a:off x="1612900" y="457200"/>
            <a:ext cx="6324600" cy="762000"/>
          </a:xfrm>
        </p:spPr>
        <p:txBody>
          <a:bodyPr/>
          <a:lstStyle/>
          <a:p>
            <a:pPr eaLnBrk="1" hangingPunct="1"/>
            <a:r>
              <a:rPr lang="en-US" altLang="en-US" sz="2800">
                <a:cs typeface="Times New Roman" panose="02020603050405020304" pitchFamily="18" charset="0"/>
              </a:rPr>
              <a:t>Pull Up and Pull Down Resistors</a:t>
            </a:r>
            <a:endParaRPr lang="en-US" altLang="en-US">
              <a:cs typeface="Times New Roman" panose="02020603050405020304" pitchFamily="18" charset="0"/>
            </a:endParaRPr>
          </a:p>
        </p:txBody>
      </p:sp>
      <p:sp>
        <p:nvSpPr>
          <p:cNvPr id="27651" name="Rectangle 3">
            <a:extLst>
              <a:ext uri="{FF2B5EF4-FFF2-40B4-BE49-F238E27FC236}">
                <a16:creationId xmlns:a16="http://schemas.microsoft.com/office/drawing/2014/main" id="{5B67CBA7-4D69-4CFD-9F10-2A338B0C6110}"/>
              </a:ext>
            </a:extLst>
          </p:cNvPr>
          <p:cNvSpPr>
            <a:spLocks noGrp="1" noChangeArrowheads="1"/>
          </p:cNvSpPr>
          <p:nvPr>
            <p:ph type="subTitle" idx="1"/>
          </p:nvPr>
        </p:nvSpPr>
        <p:spPr>
          <a:xfrm>
            <a:off x="762000" y="1524000"/>
            <a:ext cx="7391400" cy="3886200"/>
          </a:xfrm>
        </p:spPr>
        <p:txBody>
          <a:bodyPr/>
          <a:lstStyle/>
          <a:p>
            <a:pPr algn="l" eaLnBrk="1" hangingPunct="1">
              <a:buClr>
                <a:schemeClr val="tx1"/>
              </a:buClr>
              <a:buFontTx/>
              <a:buChar char="•"/>
            </a:pPr>
            <a:r>
              <a:rPr lang="en-US" altLang="en-US" sz="2200">
                <a:cs typeface="Times New Roman" panose="02020603050405020304" pitchFamily="18" charset="0"/>
              </a:rPr>
              <a:t>Pins can be in an unpredictable HIGH or LOW state when charged and are discharged by leakage paths on the printed circuit board.</a:t>
            </a:r>
          </a:p>
          <a:p>
            <a:pPr algn="l" eaLnBrk="1" hangingPunct="1">
              <a:buClr>
                <a:schemeClr val="tx1"/>
              </a:buClr>
              <a:buFontTx/>
              <a:buChar char="•"/>
            </a:pPr>
            <a:r>
              <a:rPr lang="en-US" altLang="en-US" sz="2200">
                <a:cs typeface="Times New Roman" panose="02020603050405020304" pitchFamily="18" charset="0"/>
              </a:rPr>
              <a:t>Many misbehaving circuits or micro-controller programs can be traced to unconnected input pins.</a:t>
            </a:r>
          </a:p>
          <a:p>
            <a:pPr algn="l" eaLnBrk="1" hangingPunct="1">
              <a:buClr>
                <a:schemeClr val="tx1"/>
              </a:buClr>
              <a:buFontTx/>
              <a:buChar char="•"/>
            </a:pPr>
            <a:r>
              <a:rPr lang="en-US" altLang="en-US" sz="2200">
                <a:cs typeface="Times New Roman" panose="02020603050405020304" pitchFamily="18" charset="0"/>
              </a:rPr>
              <a:t>All inputs should be properly terminated with a high value resistor to either VCC (a pull up) or GND (pull down). Termination to VCC with a pull up resistor is usually the preferred method. </a:t>
            </a:r>
          </a:p>
          <a:p>
            <a:pPr algn="l" eaLnBrk="1" hangingPunct="1">
              <a:buClr>
                <a:schemeClr val="tx1"/>
              </a:buClr>
              <a:buFontTx/>
              <a:buChar char="•"/>
            </a:pPr>
            <a:r>
              <a:rPr lang="en-US" altLang="en-US" sz="2200">
                <a:cs typeface="Times New Roman" panose="02020603050405020304" pitchFamily="18" charset="0"/>
              </a:rPr>
              <a:t>The resistance value for these resistors is not usually critical. 10k ohms is common but can be from 1k to 100k ohms.</a:t>
            </a:r>
          </a:p>
          <a:p>
            <a:pPr algn="l" eaLnBrk="1" hangingPunct="1">
              <a:buFontTx/>
              <a:buChar char="•"/>
            </a:pPr>
            <a:endParaRPr lang="en-US" altLang="en-US" sz="2000">
              <a:cs typeface="Times New Roman" panose="02020603050405020304" pitchFamily="18" charset="0"/>
            </a:endParaRPr>
          </a:p>
        </p:txBody>
      </p:sp>
      <p:sp>
        <p:nvSpPr>
          <p:cNvPr id="27652" name="Date Placeholder 3">
            <a:extLst>
              <a:ext uri="{FF2B5EF4-FFF2-40B4-BE49-F238E27FC236}">
                <a16:creationId xmlns:a16="http://schemas.microsoft.com/office/drawing/2014/main" id="{E2161BF6-B593-4C97-BE52-1CF5E9A0A00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LSU rev20211031</a:t>
            </a:r>
          </a:p>
        </p:txBody>
      </p:sp>
      <p:sp>
        <p:nvSpPr>
          <p:cNvPr id="27653" name="Footer Placeholder 4">
            <a:extLst>
              <a:ext uri="{FF2B5EF4-FFF2-40B4-BE49-F238E27FC236}">
                <a16:creationId xmlns:a16="http://schemas.microsoft.com/office/drawing/2014/main" id="{00BDE95B-2FFA-4EC8-8AA6-433ADB1EF9B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27654" name="Slide Number Placeholder 5">
            <a:extLst>
              <a:ext uri="{FF2B5EF4-FFF2-40B4-BE49-F238E27FC236}">
                <a16:creationId xmlns:a16="http://schemas.microsoft.com/office/drawing/2014/main" id="{E64EEC56-8409-4AC7-913E-B6C1AABE251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00DB511-24EF-44D2-9C54-44872C874588}" type="slidenum">
              <a:rPr lang="en-US" altLang="en-US" sz="1400">
                <a:cs typeface="Times New Roman" panose="02020603050405020304" pitchFamily="18" charset="0"/>
              </a:rPr>
              <a:pPr>
                <a:spcBef>
                  <a:spcPct val="0"/>
                </a:spcBef>
                <a:buFontTx/>
                <a:buNone/>
              </a:pPr>
              <a:t>17</a:t>
            </a:fld>
            <a:endParaRPr lang="en-US" altLang="en-US" sz="140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a:extLst>
              <a:ext uri="{FF2B5EF4-FFF2-40B4-BE49-F238E27FC236}">
                <a16:creationId xmlns:a16="http://schemas.microsoft.com/office/drawing/2014/main" id="{B5B1C2AA-708D-4DFC-90EA-961462816A0A}"/>
              </a:ext>
            </a:extLst>
          </p:cNvPr>
          <p:cNvSpPr>
            <a:spLocks noGrp="1" noChangeArrowheads="1"/>
          </p:cNvSpPr>
          <p:nvPr>
            <p:ph type="ctrTitle"/>
          </p:nvPr>
        </p:nvSpPr>
        <p:spPr>
          <a:xfrm>
            <a:off x="1957388" y="252413"/>
            <a:ext cx="7138987" cy="762000"/>
          </a:xfrm>
        </p:spPr>
        <p:txBody>
          <a:bodyPr/>
          <a:lstStyle/>
          <a:p>
            <a:pPr algn="l" eaLnBrk="1" hangingPunct="1"/>
            <a:r>
              <a:rPr lang="en-US" altLang="en-US">
                <a:cs typeface="Times New Roman" panose="02020603050405020304" pitchFamily="18" charset="0"/>
              </a:rPr>
              <a:t>Arduino Mega Pin Layout</a:t>
            </a:r>
          </a:p>
        </p:txBody>
      </p:sp>
      <p:sp>
        <p:nvSpPr>
          <p:cNvPr id="29699" name="Date Placeholder 3">
            <a:extLst>
              <a:ext uri="{FF2B5EF4-FFF2-40B4-BE49-F238E27FC236}">
                <a16:creationId xmlns:a16="http://schemas.microsoft.com/office/drawing/2014/main" id="{2F43CCBA-5E23-4E8C-876A-2A2EE86C6A3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rev20211031</a:t>
            </a:r>
          </a:p>
        </p:txBody>
      </p:sp>
      <p:sp>
        <p:nvSpPr>
          <p:cNvPr id="29700" name="Footer Placeholder 4">
            <a:extLst>
              <a:ext uri="{FF2B5EF4-FFF2-40B4-BE49-F238E27FC236}">
                <a16:creationId xmlns:a16="http://schemas.microsoft.com/office/drawing/2014/main" id="{28995160-B55C-4FF0-ADFC-89FC8672EFB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L08.01</a:t>
            </a:r>
          </a:p>
        </p:txBody>
      </p:sp>
      <p:sp>
        <p:nvSpPr>
          <p:cNvPr id="29701" name="Slide Number Placeholder 5">
            <a:extLst>
              <a:ext uri="{FF2B5EF4-FFF2-40B4-BE49-F238E27FC236}">
                <a16:creationId xmlns:a16="http://schemas.microsoft.com/office/drawing/2014/main" id="{0818814F-FEE7-4CD7-94AC-727B30D5830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488216E-F239-4DAF-9A13-29BD5EA34995}" type="slidenum">
              <a:rPr lang="en-US" altLang="en-US" sz="1400"/>
              <a:pPr>
                <a:spcBef>
                  <a:spcPct val="0"/>
                </a:spcBef>
                <a:buFontTx/>
                <a:buNone/>
              </a:pPr>
              <a:t>18</a:t>
            </a:fld>
            <a:endParaRPr lang="en-US" altLang="en-US" sz="1400"/>
          </a:p>
        </p:txBody>
      </p:sp>
      <p:pic>
        <p:nvPicPr>
          <p:cNvPr id="29702" name="Picture 1">
            <a:extLst>
              <a:ext uri="{FF2B5EF4-FFF2-40B4-BE49-F238E27FC236}">
                <a16:creationId xmlns:a16="http://schemas.microsoft.com/office/drawing/2014/main" id="{35108232-D8FE-43CC-807C-1E4FE4E6F6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52538"/>
            <a:ext cx="8855075"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a:extLst>
              <a:ext uri="{FF2B5EF4-FFF2-40B4-BE49-F238E27FC236}">
                <a16:creationId xmlns:a16="http://schemas.microsoft.com/office/drawing/2014/main" id="{9F084721-C50D-42EC-B8E5-DF1A747C9EDB}"/>
              </a:ext>
            </a:extLst>
          </p:cNvPr>
          <p:cNvSpPr>
            <a:spLocks noGrp="1" noChangeArrowheads="1"/>
          </p:cNvSpPr>
          <p:nvPr>
            <p:ph type="ctrTitle"/>
          </p:nvPr>
        </p:nvSpPr>
        <p:spPr>
          <a:xfrm>
            <a:off x="2762250" y="508000"/>
            <a:ext cx="7138988" cy="762000"/>
          </a:xfrm>
        </p:spPr>
        <p:txBody>
          <a:bodyPr/>
          <a:lstStyle/>
          <a:p>
            <a:pPr algn="l" eaLnBrk="1" hangingPunct="1"/>
            <a:r>
              <a:rPr lang="en-US" altLang="en-US">
                <a:cs typeface="Times New Roman" panose="02020603050405020304" pitchFamily="18" charset="0"/>
              </a:rPr>
              <a:t>Lets talk Pins</a:t>
            </a:r>
          </a:p>
        </p:txBody>
      </p:sp>
      <p:sp>
        <p:nvSpPr>
          <p:cNvPr id="31747" name="Date Placeholder 3">
            <a:extLst>
              <a:ext uri="{FF2B5EF4-FFF2-40B4-BE49-F238E27FC236}">
                <a16:creationId xmlns:a16="http://schemas.microsoft.com/office/drawing/2014/main" id="{135DB9AB-C9F7-435F-BB0D-01DCE5A6CE7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rev20211031</a:t>
            </a:r>
          </a:p>
        </p:txBody>
      </p:sp>
      <p:sp>
        <p:nvSpPr>
          <p:cNvPr id="31748" name="Footer Placeholder 4">
            <a:extLst>
              <a:ext uri="{FF2B5EF4-FFF2-40B4-BE49-F238E27FC236}">
                <a16:creationId xmlns:a16="http://schemas.microsoft.com/office/drawing/2014/main" id="{348800AF-253C-4CB0-824A-E1599718ABBD}"/>
              </a:ext>
            </a:extLst>
          </p:cNvPr>
          <p:cNvSpPr>
            <a:spLocks noGrp="1"/>
          </p:cNvSpPr>
          <p:nvPr>
            <p:ph type="ftr" sz="quarter" idx="11"/>
          </p:nvPr>
        </p:nvSpPr>
        <p:spPr>
          <a:xfrm>
            <a:off x="461963" y="6340475"/>
            <a:ext cx="4557712" cy="32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L08.01</a:t>
            </a:r>
          </a:p>
        </p:txBody>
      </p:sp>
      <p:sp>
        <p:nvSpPr>
          <p:cNvPr id="31749" name="Slide Number Placeholder 5">
            <a:extLst>
              <a:ext uri="{FF2B5EF4-FFF2-40B4-BE49-F238E27FC236}">
                <a16:creationId xmlns:a16="http://schemas.microsoft.com/office/drawing/2014/main" id="{A87B013E-22A7-48D8-A7C5-186032E09E7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5290BC6-08F7-4B35-9975-FEF511F2890F}" type="slidenum">
              <a:rPr lang="en-US" altLang="en-US" sz="1400"/>
              <a:pPr>
                <a:spcBef>
                  <a:spcPct val="0"/>
                </a:spcBef>
                <a:buFontTx/>
                <a:buNone/>
              </a:pPr>
              <a:t>19</a:t>
            </a:fld>
            <a:endParaRPr lang="en-US" altLang="en-US" sz="1400"/>
          </a:p>
        </p:txBody>
      </p:sp>
      <p:pic>
        <p:nvPicPr>
          <p:cNvPr id="31750" name="Picture 1">
            <a:extLst>
              <a:ext uri="{FF2B5EF4-FFF2-40B4-BE49-F238E27FC236}">
                <a16:creationId xmlns:a16="http://schemas.microsoft.com/office/drawing/2014/main" id="{08513A32-9BA0-4FB0-941E-FD2151AAF960}"/>
              </a:ext>
            </a:extLst>
          </p:cNvPr>
          <p:cNvPicPr>
            <a:picLocks noChangeAspect="1"/>
          </p:cNvPicPr>
          <p:nvPr/>
        </p:nvPicPr>
        <p:blipFill>
          <a:blip r:embed="rId3">
            <a:extLst>
              <a:ext uri="{28A0092B-C50C-407E-A947-70E740481C1C}">
                <a14:useLocalDpi xmlns:a14="http://schemas.microsoft.com/office/drawing/2010/main" val="0"/>
              </a:ext>
            </a:extLst>
          </a:blip>
          <a:srcRect l="19807" t="18126" r="57002" b="37564"/>
          <a:stretch>
            <a:fillRect/>
          </a:stretch>
        </p:blipFill>
        <p:spPr bwMode="auto">
          <a:xfrm>
            <a:off x="5562600" y="1860550"/>
            <a:ext cx="3200400" cy="3286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1751" name="TextBox 2">
            <a:extLst>
              <a:ext uri="{FF2B5EF4-FFF2-40B4-BE49-F238E27FC236}">
                <a16:creationId xmlns:a16="http://schemas.microsoft.com/office/drawing/2014/main" id="{0D45160B-4596-4CDB-8E10-58CBDE845C44}"/>
              </a:ext>
            </a:extLst>
          </p:cNvPr>
          <p:cNvSpPr txBox="1">
            <a:spLocks noChangeArrowheads="1"/>
          </p:cNvSpPr>
          <p:nvPr/>
        </p:nvSpPr>
        <p:spPr bwMode="auto">
          <a:xfrm>
            <a:off x="304800" y="1860550"/>
            <a:ext cx="5257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
                <a:schemeClr val="tx1"/>
              </a:buClr>
            </a:pPr>
            <a:r>
              <a:rPr lang="en-US" altLang="en-US" sz="2400"/>
              <a:t>GND is ground, there are 5 GND pins on the board.</a:t>
            </a:r>
          </a:p>
          <a:p>
            <a:pPr>
              <a:spcBef>
                <a:spcPct val="0"/>
              </a:spcBef>
              <a:buClr>
                <a:schemeClr val="tx1"/>
              </a:buClr>
            </a:pPr>
            <a:r>
              <a:rPr lang="en-US" altLang="en-US" sz="2400"/>
              <a:t>Vin is the input voltage </a:t>
            </a:r>
          </a:p>
          <a:p>
            <a:pPr>
              <a:spcBef>
                <a:spcPct val="0"/>
              </a:spcBef>
              <a:buClr>
                <a:schemeClr val="tx1"/>
              </a:buClr>
            </a:pPr>
            <a:r>
              <a:rPr lang="en-US" altLang="en-US" sz="2400"/>
              <a:t>3.3V &amp; 5V regulate their respective output voltages.</a:t>
            </a:r>
          </a:p>
          <a:p>
            <a:pPr>
              <a:spcBef>
                <a:spcPct val="0"/>
              </a:spcBef>
              <a:buClr>
                <a:schemeClr val="tx1"/>
              </a:buClr>
            </a:pPr>
            <a:r>
              <a:rPr lang="en-US" altLang="en-US" sz="2400" i="1"/>
              <a:t>Reset</a:t>
            </a:r>
            <a:r>
              <a:rPr lang="en-US" altLang="en-US" sz="2400"/>
              <a:t> resets the board when set to LOW</a:t>
            </a:r>
          </a:p>
          <a:p>
            <a:pPr>
              <a:spcBef>
                <a:spcPct val="0"/>
              </a:spcBef>
              <a:buClr>
                <a:schemeClr val="tx1"/>
              </a:buClr>
            </a:pPr>
            <a:r>
              <a:rPr lang="en-US" altLang="en-US" sz="2400"/>
              <a:t>IOREF is the voltage corresponding to  the I/O of the board.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a:extLst>
              <a:ext uri="{FF2B5EF4-FFF2-40B4-BE49-F238E27FC236}">
                <a16:creationId xmlns:a16="http://schemas.microsoft.com/office/drawing/2014/main" id="{E12D2150-E321-46F9-8FF8-C17FE494318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rev20211031</a:t>
            </a:r>
          </a:p>
        </p:txBody>
      </p:sp>
      <p:sp>
        <p:nvSpPr>
          <p:cNvPr id="5123" name="Footer Placeholder 4">
            <a:extLst>
              <a:ext uri="{FF2B5EF4-FFF2-40B4-BE49-F238E27FC236}">
                <a16:creationId xmlns:a16="http://schemas.microsoft.com/office/drawing/2014/main" id="{01921BEF-44AF-485F-BD57-C8525601428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L08.01</a:t>
            </a:r>
          </a:p>
        </p:txBody>
      </p:sp>
      <p:sp>
        <p:nvSpPr>
          <p:cNvPr id="5124" name="Slide Number Placeholder 5">
            <a:extLst>
              <a:ext uri="{FF2B5EF4-FFF2-40B4-BE49-F238E27FC236}">
                <a16:creationId xmlns:a16="http://schemas.microsoft.com/office/drawing/2014/main" id="{930E1D9C-368E-477F-AAEA-A1ABA85C6D5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48DFBF9-2928-4FDD-9B62-517D730BC779}" type="slidenum">
              <a:rPr lang="en-US" altLang="en-US" sz="1400"/>
              <a:pPr>
                <a:spcBef>
                  <a:spcPct val="0"/>
                </a:spcBef>
                <a:buFontTx/>
                <a:buNone/>
              </a:pPr>
              <a:t>2</a:t>
            </a:fld>
            <a:endParaRPr lang="en-US" altLang="en-US" sz="1400"/>
          </a:p>
        </p:txBody>
      </p:sp>
      <p:sp>
        <p:nvSpPr>
          <p:cNvPr id="5125" name="Rectangle 6">
            <a:extLst>
              <a:ext uri="{FF2B5EF4-FFF2-40B4-BE49-F238E27FC236}">
                <a16:creationId xmlns:a16="http://schemas.microsoft.com/office/drawing/2014/main" id="{71302FDB-AE45-4EC6-A0E5-39641F5E3FC0}"/>
              </a:ext>
            </a:extLst>
          </p:cNvPr>
          <p:cNvSpPr>
            <a:spLocks noChangeArrowheads="1"/>
          </p:cNvSpPr>
          <p:nvPr/>
        </p:nvSpPr>
        <p:spPr bwMode="auto">
          <a:xfrm>
            <a:off x="863600" y="1371600"/>
            <a:ext cx="7315200" cy="1684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	</a:t>
            </a:r>
            <a:r>
              <a:rPr lang="en-US" altLang="en-US" sz="2000" i="1"/>
              <a:t>I/O </a:t>
            </a:r>
            <a:r>
              <a:rPr lang="en-US" altLang="en-US" sz="2000"/>
              <a:t>stands for “input &amp; output” and </a:t>
            </a:r>
            <a:r>
              <a:rPr lang="en-US" altLang="en-US" sz="2000" i="1"/>
              <a:t>digital</a:t>
            </a:r>
            <a:r>
              <a:rPr lang="en-US" altLang="en-US" sz="2000"/>
              <a:t> means the signal wave is square, discontinuous, or stepping. Digital is opposite of </a:t>
            </a:r>
            <a:r>
              <a:rPr lang="en-US" altLang="en-US" sz="2000" i="1"/>
              <a:t>analog </a:t>
            </a:r>
            <a:r>
              <a:rPr lang="en-US" altLang="en-US" sz="2000"/>
              <a:t>which has a smooth, continuous signal wave.  Overall, digital I/O is an essential requirement for most micro-controller applications.</a:t>
            </a:r>
          </a:p>
          <a:p>
            <a:pPr eaLnBrk="1" hangingPunct="1">
              <a:spcBef>
                <a:spcPct val="0"/>
              </a:spcBef>
              <a:buFontTx/>
              <a:buNone/>
            </a:pPr>
            <a:r>
              <a:rPr lang="en-US" altLang="en-US" sz="2000"/>
              <a:t>Digital I/O is used by the CPU to:</a:t>
            </a:r>
          </a:p>
        </p:txBody>
      </p:sp>
      <p:sp>
        <p:nvSpPr>
          <p:cNvPr id="5126" name="Text Box 10">
            <a:extLst>
              <a:ext uri="{FF2B5EF4-FFF2-40B4-BE49-F238E27FC236}">
                <a16:creationId xmlns:a16="http://schemas.microsoft.com/office/drawing/2014/main" id="{F7EBD6DD-B76F-4B3C-8F39-C88B6CDAC530}"/>
              </a:ext>
            </a:extLst>
          </p:cNvPr>
          <p:cNvSpPr txBox="1">
            <a:spLocks noChangeArrowheads="1"/>
          </p:cNvSpPr>
          <p:nvPr/>
        </p:nvSpPr>
        <p:spPr bwMode="auto">
          <a:xfrm>
            <a:off x="2400300" y="582613"/>
            <a:ext cx="4343400" cy="584200"/>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t>What is Digital I/O?</a:t>
            </a:r>
          </a:p>
        </p:txBody>
      </p:sp>
      <p:pic>
        <p:nvPicPr>
          <p:cNvPr id="5127" name="TextBox 2">
            <a:extLst>
              <a:ext uri="{FF2B5EF4-FFF2-40B4-BE49-F238E27FC236}">
                <a16:creationId xmlns:a16="http://schemas.microsoft.com/office/drawing/2014/main" id="{9466BBF0-20D4-4EB2-9CD3-988F4733E23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3225800"/>
            <a:ext cx="89154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a:extLst>
              <a:ext uri="{FF2B5EF4-FFF2-40B4-BE49-F238E27FC236}">
                <a16:creationId xmlns:a16="http://schemas.microsoft.com/office/drawing/2014/main" id="{9A2D0125-0EB0-4851-A91C-1295DACC6BA8}"/>
              </a:ext>
            </a:extLst>
          </p:cNvPr>
          <p:cNvSpPr>
            <a:spLocks noGrp="1" noChangeArrowheads="1"/>
          </p:cNvSpPr>
          <p:nvPr>
            <p:ph type="ctrTitle"/>
          </p:nvPr>
        </p:nvSpPr>
        <p:spPr>
          <a:xfrm>
            <a:off x="2819400" y="196850"/>
            <a:ext cx="7138988" cy="762000"/>
          </a:xfrm>
        </p:spPr>
        <p:txBody>
          <a:bodyPr/>
          <a:lstStyle/>
          <a:p>
            <a:pPr algn="l" eaLnBrk="1" hangingPunct="1"/>
            <a:r>
              <a:rPr lang="en-US" altLang="en-US">
                <a:cs typeface="Times New Roman" panose="02020603050405020304" pitchFamily="18" charset="0"/>
              </a:rPr>
              <a:t>Lets talk Pins</a:t>
            </a:r>
          </a:p>
        </p:txBody>
      </p:sp>
      <p:sp>
        <p:nvSpPr>
          <p:cNvPr id="33795" name="Slide Number Placeholder 5">
            <a:extLst>
              <a:ext uri="{FF2B5EF4-FFF2-40B4-BE49-F238E27FC236}">
                <a16:creationId xmlns:a16="http://schemas.microsoft.com/office/drawing/2014/main" id="{8110943D-2BD5-438A-AF16-25FA2214AFA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BF9A493-A629-4435-9E89-B86F2A440D9C}" type="slidenum">
              <a:rPr lang="en-US" altLang="en-US" sz="1400"/>
              <a:pPr>
                <a:spcBef>
                  <a:spcPct val="0"/>
                </a:spcBef>
                <a:buFontTx/>
                <a:buNone/>
              </a:pPr>
              <a:t>20</a:t>
            </a:fld>
            <a:endParaRPr lang="en-US" altLang="en-US" sz="1400"/>
          </a:p>
        </p:txBody>
      </p:sp>
      <p:pic>
        <p:nvPicPr>
          <p:cNvPr id="33796" name="Picture 1">
            <a:extLst>
              <a:ext uri="{FF2B5EF4-FFF2-40B4-BE49-F238E27FC236}">
                <a16:creationId xmlns:a16="http://schemas.microsoft.com/office/drawing/2014/main" id="{26FAB80F-D73A-41A5-AEDF-5B2917B6DAA4}"/>
              </a:ext>
            </a:extLst>
          </p:cNvPr>
          <p:cNvPicPr>
            <a:picLocks noChangeAspect="1"/>
          </p:cNvPicPr>
          <p:nvPr/>
        </p:nvPicPr>
        <p:blipFill>
          <a:blip r:embed="rId3">
            <a:extLst>
              <a:ext uri="{28A0092B-C50C-407E-A947-70E740481C1C}">
                <a14:useLocalDpi xmlns:a14="http://schemas.microsoft.com/office/drawing/2010/main" val="0"/>
              </a:ext>
            </a:extLst>
          </a:blip>
          <a:srcRect l="43883" t="18513" r="31165" b="11015"/>
          <a:stretch>
            <a:fillRect/>
          </a:stretch>
        </p:blipFill>
        <p:spPr bwMode="auto">
          <a:xfrm>
            <a:off x="5118100" y="1477963"/>
            <a:ext cx="3124200" cy="4740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797" name="TextBox 2">
            <a:extLst>
              <a:ext uri="{FF2B5EF4-FFF2-40B4-BE49-F238E27FC236}">
                <a16:creationId xmlns:a16="http://schemas.microsoft.com/office/drawing/2014/main" id="{27B8ADFB-60EE-474C-947D-102A00C0AD01}"/>
              </a:ext>
            </a:extLst>
          </p:cNvPr>
          <p:cNvSpPr txBox="1">
            <a:spLocks noChangeArrowheads="1"/>
          </p:cNvSpPr>
          <p:nvPr/>
        </p:nvSpPr>
        <p:spPr bwMode="auto">
          <a:xfrm>
            <a:off x="76200" y="1103154"/>
            <a:ext cx="48069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800100" indent="-3429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
                <a:schemeClr val="tx1"/>
              </a:buClr>
            </a:pPr>
            <a:r>
              <a:rPr lang="en-US" altLang="en-US" sz="2200" dirty="0"/>
              <a:t>Pins 2-13 are PWM</a:t>
            </a:r>
          </a:p>
          <a:p>
            <a:pPr>
              <a:spcBef>
                <a:spcPct val="0"/>
              </a:spcBef>
              <a:buClr>
                <a:schemeClr val="tx1"/>
              </a:buClr>
            </a:pPr>
            <a:r>
              <a:rPr lang="en-US" altLang="en-US" sz="2200" dirty="0"/>
              <a:t>Pins 0-1, 14-15 are serial ports</a:t>
            </a:r>
          </a:p>
          <a:p>
            <a:pPr lvl="1">
              <a:spcBef>
                <a:spcPct val="0"/>
              </a:spcBef>
              <a:buClr>
                <a:schemeClr val="tx1"/>
              </a:buClr>
              <a:buFont typeface="System Font Regular"/>
              <a:buChar char="−"/>
            </a:pPr>
            <a:r>
              <a:rPr lang="en-US" altLang="en-US" sz="2200" dirty="0"/>
              <a:t>TX and RX mean transmit and receive respectively</a:t>
            </a:r>
          </a:p>
          <a:p>
            <a:pPr lvl="1">
              <a:spcBef>
                <a:spcPct val="0"/>
              </a:spcBef>
              <a:buClr>
                <a:schemeClr val="tx1"/>
              </a:buClr>
              <a:buFont typeface="System Font Regular"/>
              <a:buChar char="−"/>
            </a:pPr>
            <a:r>
              <a:rPr lang="en-US" altLang="en-US" sz="2200" i="1" dirty="0"/>
              <a:t>Serial</a:t>
            </a:r>
            <a:r>
              <a:rPr lang="en-US" altLang="en-US" sz="2200" dirty="0"/>
              <a:t> means sending 1 bit at a time</a:t>
            </a:r>
            <a:endParaRPr lang="en-US" altLang="en-US" sz="2200" i="1" dirty="0"/>
          </a:p>
          <a:p>
            <a:pPr>
              <a:spcBef>
                <a:spcPct val="0"/>
              </a:spcBef>
              <a:buClr>
                <a:schemeClr val="tx1"/>
              </a:buClr>
            </a:pPr>
            <a:r>
              <a:rPr lang="en-US" altLang="en-US" sz="2200" dirty="0"/>
              <a:t>Pins 20-21 support I2C</a:t>
            </a:r>
          </a:p>
          <a:p>
            <a:pPr lvl="1">
              <a:spcBef>
                <a:spcPct val="0"/>
              </a:spcBef>
              <a:buClr>
                <a:schemeClr val="tx1"/>
              </a:buClr>
              <a:buFont typeface="System Font Regular"/>
              <a:buChar char="−"/>
            </a:pPr>
            <a:r>
              <a:rPr lang="en-US" altLang="en-US" sz="2200" dirty="0"/>
              <a:t>I2C is a type of communication between two devices where one is the “master” and the other is the “slave” .</a:t>
            </a:r>
          </a:p>
          <a:p>
            <a:pPr>
              <a:spcBef>
                <a:spcPct val="0"/>
              </a:spcBef>
              <a:buClr>
                <a:schemeClr val="tx1"/>
              </a:buClr>
            </a:pPr>
            <a:r>
              <a:rPr lang="en-US" altLang="en-US" sz="2200" dirty="0"/>
              <a:t>SCL synchronize the master’s and slave’s clocks for data transfer</a:t>
            </a:r>
          </a:p>
          <a:p>
            <a:pPr>
              <a:spcBef>
                <a:spcPct val="0"/>
              </a:spcBef>
              <a:buClr>
                <a:schemeClr val="tx1"/>
              </a:buClr>
            </a:pPr>
            <a:r>
              <a:rPr lang="en-US" altLang="en-US" sz="2200" dirty="0"/>
              <a:t>SDA is the actual data sharing between the devices.</a:t>
            </a:r>
          </a:p>
        </p:txBody>
      </p:sp>
      <p:sp>
        <p:nvSpPr>
          <p:cNvPr id="33798" name="Date Placeholder 1">
            <a:extLst>
              <a:ext uri="{FF2B5EF4-FFF2-40B4-BE49-F238E27FC236}">
                <a16:creationId xmlns:a16="http://schemas.microsoft.com/office/drawing/2014/main" id="{23B29BFD-A387-4677-99FB-03CA6B365AAF}"/>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LSU rev20211031</a:t>
            </a:r>
          </a:p>
        </p:txBody>
      </p:sp>
      <p:sp>
        <p:nvSpPr>
          <p:cNvPr id="33799" name="Footer Placeholder 2">
            <a:extLst>
              <a:ext uri="{FF2B5EF4-FFF2-40B4-BE49-F238E27FC236}">
                <a16:creationId xmlns:a16="http://schemas.microsoft.com/office/drawing/2014/main" id="{8CF14C42-22D9-417F-85D5-072735317006}"/>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L08.01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a:extLst>
              <a:ext uri="{FF2B5EF4-FFF2-40B4-BE49-F238E27FC236}">
                <a16:creationId xmlns:a16="http://schemas.microsoft.com/office/drawing/2014/main" id="{0F2F2CA5-2EC7-46FB-9123-332CE2D43FC9}"/>
              </a:ext>
            </a:extLst>
          </p:cNvPr>
          <p:cNvSpPr>
            <a:spLocks noGrp="1" noChangeArrowheads="1"/>
          </p:cNvSpPr>
          <p:nvPr>
            <p:ph type="ctrTitle"/>
          </p:nvPr>
        </p:nvSpPr>
        <p:spPr>
          <a:xfrm>
            <a:off x="3044825" y="377825"/>
            <a:ext cx="7138988" cy="762000"/>
          </a:xfrm>
        </p:spPr>
        <p:txBody>
          <a:bodyPr/>
          <a:lstStyle/>
          <a:p>
            <a:pPr algn="l" eaLnBrk="1" hangingPunct="1"/>
            <a:r>
              <a:rPr lang="en-US" altLang="en-US">
                <a:cs typeface="Times New Roman" panose="02020603050405020304" pitchFamily="18" charset="0"/>
              </a:rPr>
              <a:t>Lets talk Pins</a:t>
            </a:r>
          </a:p>
        </p:txBody>
      </p:sp>
      <p:sp>
        <p:nvSpPr>
          <p:cNvPr id="35843" name="Date Placeholder 3">
            <a:extLst>
              <a:ext uri="{FF2B5EF4-FFF2-40B4-BE49-F238E27FC236}">
                <a16:creationId xmlns:a16="http://schemas.microsoft.com/office/drawing/2014/main" id="{96078D7C-58FB-46CE-9BF2-A2B12A4508A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LSU rev20211031</a:t>
            </a:r>
          </a:p>
        </p:txBody>
      </p:sp>
      <p:sp>
        <p:nvSpPr>
          <p:cNvPr id="35844" name="Footer Placeholder 4">
            <a:extLst>
              <a:ext uri="{FF2B5EF4-FFF2-40B4-BE49-F238E27FC236}">
                <a16:creationId xmlns:a16="http://schemas.microsoft.com/office/drawing/2014/main" id="{A050459F-410A-44E6-9CD3-C20B68FDC309}"/>
              </a:ext>
            </a:extLst>
          </p:cNvPr>
          <p:cNvSpPr>
            <a:spLocks noGrp="1"/>
          </p:cNvSpPr>
          <p:nvPr>
            <p:ph type="ftr" sz="quarter" idx="11"/>
          </p:nvPr>
        </p:nvSpPr>
        <p:spPr>
          <a:xfrm>
            <a:off x="461963" y="6340475"/>
            <a:ext cx="4557712" cy="32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L08.01</a:t>
            </a:r>
          </a:p>
        </p:txBody>
      </p:sp>
      <p:sp>
        <p:nvSpPr>
          <p:cNvPr id="35845" name="Slide Number Placeholder 5">
            <a:extLst>
              <a:ext uri="{FF2B5EF4-FFF2-40B4-BE49-F238E27FC236}">
                <a16:creationId xmlns:a16="http://schemas.microsoft.com/office/drawing/2014/main" id="{4D4CDB95-3F48-4D66-843F-E7385AF8653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A7D0064-88BA-4CCB-B677-ADB41FE82670}" type="slidenum">
              <a:rPr lang="en-US" altLang="en-US" sz="1400"/>
              <a:pPr>
                <a:spcBef>
                  <a:spcPct val="0"/>
                </a:spcBef>
                <a:buFontTx/>
                <a:buNone/>
              </a:pPr>
              <a:t>21</a:t>
            </a:fld>
            <a:endParaRPr lang="en-US" altLang="en-US" sz="1400"/>
          </a:p>
        </p:txBody>
      </p:sp>
      <p:pic>
        <p:nvPicPr>
          <p:cNvPr id="35846" name="Picture 1">
            <a:extLst>
              <a:ext uri="{FF2B5EF4-FFF2-40B4-BE49-F238E27FC236}">
                <a16:creationId xmlns:a16="http://schemas.microsoft.com/office/drawing/2014/main" id="{173B0841-6C67-43BE-B40A-0970868680FA}"/>
              </a:ext>
            </a:extLst>
          </p:cNvPr>
          <p:cNvPicPr>
            <a:picLocks noChangeAspect="1"/>
          </p:cNvPicPr>
          <p:nvPr/>
        </p:nvPicPr>
        <p:blipFill>
          <a:blip r:embed="rId3">
            <a:extLst>
              <a:ext uri="{28A0092B-C50C-407E-A947-70E740481C1C}">
                <a14:useLocalDpi xmlns:a14="http://schemas.microsoft.com/office/drawing/2010/main" val="0"/>
              </a:ext>
            </a:extLst>
          </a:blip>
          <a:srcRect l="72034" t="25603" r="1440" b="21013"/>
          <a:stretch>
            <a:fillRect/>
          </a:stretch>
        </p:blipFill>
        <p:spPr bwMode="auto">
          <a:xfrm>
            <a:off x="5638800" y="1827213"/>
            <a:ext cx="3321050" cy="3590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847" name="TextBox 2">
            <a:extLst>
              <a:ext uri="{FF2B5EF4-FFF2-40B4-BE49-F238E27FC236}">
                <a16:creationId xmlns:a16="http://schemas.microsoft.com/office/drawing/2014/main" id="{82724D9E-3677-47B5-9B31-CB0D29CE72AA}"/>
              </a:ext>
            </a:extLst>
          </p:cNvPr>
          <p:cNvSpPr txBox="1">
            <a:spLocks noChangeArrowheads="1"/>
          </p:cNvSpPr>
          <p:nvPr/>
        </p:nvSpPr>
        <p:spPr bwMode="auto">
          <a:xfrm>
            <a:off x="304800" y="1860550"/>
            <a:ext cx="548005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ts val="600"/>
              </a:spcBef>
              <a:buClr>
                <a:schemeClr val="tx1"/>
              </a:buClr>
            </a:pPr>
            <a:r>
              <a:rPr lang="en-US" altLang="en-US" sz="2400"/>
              <a:t>Pins 44-46 are PWM</a:t>
            </a:r>
          </a:p>
          <a:p>
            <a:pPr>
              <a:spcBef>
                <a:spcPts val="600"/>
              </a:spcBef>
              <a:buClr>
                <a:schemeClr val="tx1"/>
              </a:buClr>
            </a:pPr>
            <a:r>
              <a:rPr lang="en-US" altLang="en-US" sz="2400"/>
              <a:t>MISO and MOSI stand for </a:t>
            </a:r>
            <a:r>
              <a:rPr lang="en-US" altLang="en-US" sz="2400" i="1"/>
              <a:t>Master-In Slave-Out</a:t>
            </a:r>
            <a:r>
              <a:rPr lang="en-US" altLang="en-US" sz="2400"/>
              <a:t> and </a:t>
            </a:r>
            <a:r>
              <a:rPr lang="en-US" altLang="en-US" sz="2400" i="1"/>
              <a:t>Master-Out Slave-In </a:t>
            </a:r>
            <a:r>
              <a:rPr lang="en-US" altLang="en-US" sz="2400"/>
              <a:t> respectively</a:t>
            </a:r>
          </a:p>
          <a:p>
            <a:pPr>
              <a:spcBef>
                <a:spcPts val="600"/>
              </a:spcBef>
              <a:buClr>
                <a:schemeClr val="tx1"/>
              </a:buClr>
            </a:pPr>
            <a:r>
              <a:rPr lang="en-US" altLang="en-US" sz="2400"/>
              <a:t>SCK is the serial clock for data transmission by the master</a:t>
            </a:r>
          </a:p>
          <a:p>
            <a:pPr>
              <a:spcBef>
                <a:spcPts val="600"/>
              </a:spcBef>
              <a:buClr>
                <a:schemeClr val="tx1"/>
              </a:buClr>
            </a:pPr>
            <a:r>
              <a:rPr lang="en-US" altLang="en-US" sz="2400"/>
              <a:t>SS is </a:t>
            </a:r>
            <a:r>
              <a:rPr lang="en-US" altLang="en-US" sz="2400" i="1"/>
              <a:t>Slave Select</a:t>
            </a:r>
            <a:r>
              <a:rPr lang="en-US" altLang="en-US" sz="2400"/>
              <a:t> which allows the master to select a slave.</a:t>
            </a:r>
          </a:p>
          <a:p>
            <a:pPr>
              <a:spcBef>
                <a:spcPct val="0"/>
              </a:spcBef>
              <a:buClr>
                <a:schemeClr val="tx1"/>
              </a:buClr>
            </a:pPr>
            <a:endParaRPr lang="en-US" altLang="en-US"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D4111E7-A865-41B9-9298-4EA0A482590B}"/>
              </a:ext>
            </a:extLst>
          </p:cNvPr>
          <p:cNvSpPr>
            <a:spLocks noGrp="1" noChangeArrowheads="1"/>
          </p:cNvSpPr>
          <p:nvPr>
            <p:ph type="ctrTitle"/>
          </p:nvPr>
        </p:nvSpPr>
        <p:spPr>
          <a:xfrm>
            <a:off x="2133600" y="320675"/>
            <a:ext cx="6705600" cy="762000"/>
          </a:xfrm>
        </p:spPr>
        <p:txBody>
          <a:bodyPr/>
          <a:lstStyle/>
          <a:p>
            <a:pPr algn="l" eaLnBrk="1" hangingPunct="1"/>
            <a:r>
              <a:rPr lang="en-US" altLang="en-US">
                <a:cs typeface="Times New Roman" panose="02020603050405020304" pitchFamily="18" charset="0"/>
              </a:rPr>
              <a:t>I/O pin as a Current Source</a:t>
            </a:r>
          </a:p>
        </p:txBody>
      </p:sp>
      <p:sp>
        <p:nvSpPr>
          <p:cNvPr id="37891" name="Rectangle 3">
            <a:extLst>
              <a:ext uri="{FF2B5EF4-FFF2-40B4-BE49-F238E27FC236}">
                <a16:creationId xmlns:a16="http://schemas.microsoft.com/office/drawing/2014/main" id="{6F7869CA-479A-4A0E-9D34-C4346900175E}"/>
              </a:ext>
            </a:extLst>
          </p:cNvPr>
          <p:cNvSpPr>
            <a:spLocks noGrp="1" noChangeArrowheads="1"/>
          </p:cNvSpPr>
          <p:nvPr>
            <p:ph type="subTitle" idx="1"/>
          </p:nvPr>
        </p:nvSpPr>
        <p:spPr>
          <a:xfrm>
            <a:off x="3733800" y="1711325"/>
            <a:ext cx="4876800" cy="3581400"/>
          </a:xfrm>
        </p:spPr>
        <p:txBody>
          <a:bodyPr/>
          <a:lstStyle/>
          <a:p>
            <a:pPr algn="l" eaLnBrk="1" hangingPunct="1">
              <a:spcBef>
                <a:spcPts val="600"/>
              </a:spcBef>
              <a:buClr>
                <a:schemeClr val="tx1"/>
              </a:buClr>
              <a:buFontTx/>
              <a:buChar char="•"/>
            </a:pPr>
            <a:r>
              <a:rPr lang="en-US" altLang="en-US" sz="2400">
                <a:cs typeface="Times New Roman" panose="02020603050405020304" pitchFamily="18" charset="0"/>
              </a:rPr>
              <a:t> </a:t>
            </a:r>
            <a:r>
              <a:rPr lang="en-US" altLang="en-US" sz="2000" i="1">
                <a:cs typeface="Times New Roman" panose="02020603050405020304" pitchFamily="18" charset="0"/>
              </a:rPr>
              <a:t>Source</a:t>
            </a:r>
            <a:r>
              <a:rPr lang="en-US" altLang="en-US" sz="2000">
                <a:cs typeface="Times New Roman" panose="02020603050405020304" pitchFamily="18" charset="0"/>
              </a:rPr>
              <a:t> in current source refers to the pin’s ability to </a:t>
            </a:r>
            <a:r>
              <a:rPr lang="en-US" altLang="en-US" sz="2000" b="1">
                <a:cs typeface="Times New Roman" panose="02020603050405020304" pitchFamily="18" charset="0"/>
              </a:rPr>
              <a:t>supply</a:t>
            </a:r>
            <a:r>
              <a:rPr lang="en-US" altLang="en-US" sz="2000">
                <a:cs typeface="Times New Roman" panose="02020603050405020304" pitchFamily="18" charset="0"/>
              </a:rPr>
              <a:t> current</a:t>
            </a:r>
          </a:p>
          <a:p>
            <a:pPr algn="l" eaLnBrk="1" hangingPunct="1">
              <a:spcBef>
                <a:spcPts val="600"/>
              </a:spcBef>
              <a:buClr>
                <a:schemeClr val="tx1"/>
              </a:buClr>
              <a:buFontTx/>
              <a:buChar char="•"/>
            </a:pPr>
            <a:r>
              <a:rPr lang="en-US" altLang="en-US" sz="2000">
                <a:cs typeface="Times New Roman" panose="02020603050405020304" pitchFamily="18" charset="0"/>
              </a:rPr>
              <a:t>When a pin is HIGH, current flows from the pin through the load to GND.</a:t>
            </a:r>
          </a:p>
          <a:p>
            <a:pPr algn="l" eaLnBrk="1" hangingPunct="1">
              <a:spcBef>
                <a:spcPts val="600"/>
              </a:spcBef>
              <a:buClr>
                <a:schemeClr val="tx1"/>
              </a:buClr>
              <a:buFontTx/>
              <a:buChar char="•"/>
            </a:pPr>
            <a:r>
              <a:rPr lang="en-US" altLang="en-US" sz="2000">
                <a:cs typeface="Times New Roman" panose="02020603050405020304" pitchFamily="18" charset="0"/>
              </a:rPr>
              <a:t>When a pin is LOW, no potential difference between pin and GND, no current flows.</a:t>
            </a:r>
          </a:p>
          <a:p>
            <a:pPr algn="l" eaLnBrk="1" hangingPunct="1">
              <a:spcBef>
                <a:spcPts val="600"/>
              </a:spcBef>
              <a:buClr>
                <a:schemeClr val="tx1"/>
              </a:buClr>
              <a:buFontTx/>
              <a:buChar char="•"/>
            </a:pPr>
            <a:r>
              <a:rPr lang="en-US" altLang="en-US" sz="2000">
                <a:cs typeface="Times New Roman" panose="02020603050405020304" pitchFamily="18" charset="0"/>
              </a:rPr>
              <a:t>The instruction </a:t>
            </a:r>
            <a:r>
              <a:rPr lang="en-US" altLang="en-US" sz="2000" b="1">
                <a:cs typeface="Times New Roman" panose="02020603050405020304" pitchFamily="18" charset="0"/>
              </a:rPr>
              <a:t>HIGH pin</a:t>
            </a:r>
            <a:r>
              <a:rPr lang="en-US" altLang="en-US" sz="2000">
                <a:cs typeface="Times New Roman" panose="02020603050405020304" pitchFamily="18" charset="0"/>
              </a:rPr>
              <a:t> would activate the load. </a:t>
            </a:r>
          </a:p>
          <a:p>
            <a:pPr algn="l" eaLnBrk="1" hangingPunct="1">
              <a:spcBef>
                <a:spcPts val="600"/>
              </a:spcBef>
              <a:buClr>
                <a:schemeClr val="tx1"/>
              </a:buClr>
              <a:buFontTx/>
              <a:buChar char="•"/>
            </a:pPr>
            <a:r>
              <a:rPr lang="en-US" altLang="en-US" sz="2000">
                <a:cs typeface="Times New Roman" panose="02020603050405020304" pitchFamily="18" charset="0"/>
              </a:rPr>
              <a:t>The instruction </a:t>
            </a:r>
            <a:r>
              <a:rPr lang="en-US" altLang="en-US" sz="2000" b="1">
                <a:cs typeface="Times New Roman" panose="02020603050405020304" pitchFamily="18" charset="0"/>
              </a:rPr>
              <a:t>LOW pin</a:t>
            </a:r>
            <a:r>
              <a:rPr lang="en-US" altLang="en-US" sz="2000">
                <a:cs typeface="Times New Roman" panose="02020603050405020304" pitchFamily="18" charset="0"/>
              </a:rPr>
              <a:t> turns the load off.</a:t>
            </a:r>
          </a:p>
          <a:p>
            <a:pPr algn="l" eaLnBrk="1" hangingPunct="1">
              <a:buFontTx/>
              <a:buChar char="•"/>
            </a:pPr>
            <a:endParaRPr lang="en-US" altLang="en-US" sz="2000">
              <a:cs typeface="Times New Roman" panose="02020603050405020304" pitchFamily="18" charset="0"/>
            </a:endParaRPr>
          </a:p>
        </p:txBody>
      </p:sp>
      <p:sp>
        <p:nvSpPr>
          <p:cNvPr id="37892" name="Date Placeholder 3">
            <a:extLst>
              <a:ext uri="{FF2B5EF4-FFF2-40B4-BE49-F238E27FC236}">
                <a16:creationId xmlns:a16="http://schemas.microsoft.com/office/drawing/2014/main" id="{5E6BCE1B-056C-416B-87C3-44BD2C6706B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LSU rev20211031</a:t>
            </a:r>
          </a:p>
        </p:txBody>
      </p:sp>
      <p:sp>
        <p:nvSpPr>
          <p:cNvPr id="37893" name="Footer Placeholder 4">
            <a:extLst>
              <a:ext uri="{FF2B5EF4-FFF2-40B4-BE49-F238E27FC236}">
                <a16:creationId xmlns:a16="http://schemas.microsoft.com/office/drawing/2014/main" id="{139FF249-1165-444A-AA51-764E9DAC77B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37894" name="Slide Number Placeholder 5">
            <a:extLst>
              <a:ext uri="{FF2B5EF4-FFF2-40B4-BE49-F238E27FC236}">
                <a16:creationId xmlns:a16="http://schemas.microsoft.com/office/drawing/2014/main" id="{F3175667-F238-487C-B720-5ADF1259470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B63969B-B88A-4315-AB54-01C5A338B4AD}" type="slidenum">
              <a:rPr lang="en-US" altLang="en-US" sz="1400">
                <a:cs typeface="Times New Roman" panose="02020603050405020304" pitchFamily="18" charset="0"/>
              </a:rPr>
              <a:pPr>
                <a:spcBef>
                  <a:spcPct val="0"/>
                </a:spcBef>
                <a:buFontTx/>
                <a:buNone/>
              </a:pPr>
              <a:t>22</a:t>
            </a:fld>
            <a:endParaRPr lang="en-US" altLang="en-US" sz="1400">
              <a:cs typeface="Times New Roman" panose="02020603050405020304" pitchFamily="18" charset="0"/>
            </a:endParaRPr>
          </a:p>
        </p:txBody>
      </p:sp>
      <p:pic>
        <p:nvPicPr>
          <p:cNvPr id="37895" name="Picture 8">
            <a:extLst>
              <a:ext uri="{FF2B5EF4-FFF2-40B4-BE49-F238E27FC236}">
                <a16:creationId xmlns:a16="http://schemas.microsoft.com/office/drawing/2014/main" id="{D8BFDD7A-0AA2-46FA-8F24-FAE261EAB5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12913"/>
            <a:ext cx="3429000" cy="2305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7896" name="AutoShape 7">
            <a:extLst>
              <a:ext uri="{FF2B5EF4-FFF2-40B4-BE49-F238E27FC236}">
                <a16:creationId xmlns:a16="http://schemas.microsoft.com/office/drawing/2014/main" id="{7A16CD14-2E57-4B44-A1AA-C494A066F8D6}"/>
              </a:ext>
            </a:extLst>
          </p:cNvPr>
          <p:cNvSpPr>
            <a:spLocks noChangeArrowheads="1"/>
          </p:cNvSpPr>
          <p:nvPr/>
        </p:nvSpPr>
        <p:spPr bwMode="auto">
          <a:xfrm rot="5400000">
            <a:off x="1866900" y="3009900"/>
            <a:ext cx="762000" cy="9906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19050">
            <a:solidFill>
              <a:schemeClr val="tx1"/>
            </a:solidFill>
            <a:miter lim="800000"/>
            <a:headEnd/>
            <a:tailEnd/>
          </a:ln>
        </p:spPr>
        <p:txBody>
          <a:bodyPr wrap="none" anchor="ctr"/>
          <a:lstStyle/>
          <a:p>
            <a:endParaRPr lang="en-US"/>
          </a:p>
        </p:txBody>
      </p:sp>
      <p:sp>
        <p:nvSpPr>
          <p:cNvPr id="37897" name="Text Box 10">
            <a:extLst>
              <a:ext uri="{FF2B5EF4-FFF2-40B4-BE49-F238E27FC236}">
                <a16:creationId xmlns:a16="http://schemas.microsoft.com/office/drawing/2014/main" id="{56F6CB5F-63BD-4D7F-8653-91D0CBE9E71D}"/>
              </a:ext>
            </a:extLst>
          </p:cNvPr>
          <p:cNvSpPr txBox="1">
            <a:spLocks noChangeArrowheads="1"/>
          </p:cNvSpPr>
          <p:nvPr/>
        </p:nvSpPr>
        <p:spPr bwMode="auto">
          <a:xfrm>
            <a:off x="563563" y="4232275"/>
            <a:ext cx="27590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b="1">
                <a:cs typeface="Times New Roman" panose="02020603050405020304" pitchFamily="18" charset="0"/>
              </a:rPr>
              <a:t>The current limiting</a:t>
            </a:r>
          </a:p>
          <a:p>
            <a:pPr algn="ctr" eaLnBrk="1" hangingPunct="1">
              <a:spcBef>
                <a:spcPct val="0"/>
              </a:spcBef>
              <a:buFontTx/>
              <a:buNone/>
            </a:pPr>
            <a:r>
              <a:rPr lang="en-US" altLang="en-US" sz="2000" b="1">
                <a:cs typeface="Times New Roman" panose="02020603050405020304" pitchFamily="18" charset="0"/>
              </a:rPr>
              <a:t>resistor may be needed</a:t>
            </a:r>
          </a:p>
          <a:p>
            <a:pPr algn="ctr" eaLnBrk="1" hangingPunct="1">
              <a:spcBef>
                <a:spcPct val="0"/>
              </a:spcBef>
              <a:buFontTx/>
              <a:buNone/>
            </a:pPr>
            <a:r>
              <a:rPr lang="en-US" altLang="en-US" sz="2000" b="1">
                <a:cs typeface="Times New Roman" panose="02020603050405020304" pitchFamily="18" charset="0"/>
              </a:rPr>
              <a:t>in some applications.</a:t>
            </a:r>
            <a:endParaRPr lang="en-US" altLang="en-US" sz="240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7E9D208C-F310-4B22-A3AB-6208208A678C}"/>
              </a:ext>
            </a:extLst>
          </p:cNvPr>
          <p:cNvSpPr>
            <a:spLocks noGrp="1" noChangeArrowheads="1"/>
          </p:cNvSpPr>
          <p:nvPr>
            <p:ph type="ctrTitle"/>
          </p:nvPr>
        </p:nvSpPr>
        <p:spPr>
          <a:xfrm>
            <a:off x="2187575" y="396875"/>
            <a:ext cx="6705600" cy="762000"/>
          </a:xfrm>
        </p:spPr>
        <p:txBody>
          <a:bodyPr/>
          <a:lstStyle/>
          <a:p>
            <a:pPr algn="l" eaLnBrk="1" hangingPunct="1"/>
            <a:r>
              <a:rPr lang="en-US" altLang="en-US">
                <a:cs typeface="Times New Roman" panose="02020603050405020304" pitchFamily="18" charset="0"/>
              </a:rPr>
              <a:t>I/O Pin as a Current Sink</a:t>
            </a:r>
          </a:p>
        </p:txBody>
      </p:sp>
      <p:sp>
        <p:nvSpPr>
          <p:cNvPr id="11270" name="Rectangle 4">
            <a:extLst>
              <a:ext uri="{FF2B5EF4-FFF2-40B4-BE49-F238E27FC236}">
                <a16:creationId xmlns:a16="http://schemas.microsoft.com/office/drawing/2014/main" id="{D195984A-9B76-5745-826B-B89663F9C077}"/>
              </a:ext>
            </a:extLst>
          </p:cNvPr>
          <p:cNvSpPr>
            <a:spLocks noGrp="1" noChangeArrowheads="1"/>
          </p:cNvSpPr>
          <p:nvPr>
            <p:ph type="subTitle" idx="1"/>
          </p:nvPr>
        </p:nvSpPr>
        <p:spPr>
          <a:xfrm>
            <a:off x="3810000" y="1752600"/>
            <a:ext cx="5029200" cy="3581400"/>
          </a:xfrm>
        </p:spPr>
        <p:txBody>
          <a:bodyPr rtlCol="0">
            <a:normAutofit fontScale="92500"/>
          </a:bodyPr>
          <a:lstStyle/>
          <a:p>
            <a:pPr algn="l" eaLnBrk="1" fontAlgn="auto" hangingPunct="1">
              <a:spcAft>
                <a:spcPts val="0"/>
              </a:spcAft>
              <a:buClr>
                <a:schemeClr val="tx1"/>
              </a:buClr>
              <a:buFontTx/>
              <a:buChar char="•"/>
              <a:defRPr/>
            </a:pPr>
            <a:r>
              <a:rPr lang="en-US" altLang="en-US" sz="2400" dirty="0">
                <a:cs typeface="Times New Roman" panose="02020603050405020304" pitchFamily="18" charset="0"/>
              </a:rPr>
              <a:t> </a:t>
            </a:r>
            <a:r>
              <a:rPr lang="en-US" altLang="en-US" sz="2400" i="1" dirty="0">
                <a:cs typeface="Times New Roman" panose="02020603050405020304" pitchFamily="18" charset="0"/>
              </a:rPr>
              <a:t>Sink</a:t>
            </a:r>
            <a:r>
              <a:rPr lang="en-US" altLang="en-US" sz="2400" dirty="0">
                <a:cs typeface="Times New Roman" panose="02020603050405020304" pitchFamily="18" charset="0"/>
              </a:rPr>
              <a:t> in current sink refers to the pin’s ability to </a:t>
            </a:r>
            <a:r>
              <a:rPr lang="en-US" altLang="en-US" sz="2400" b="1" dirty="0">
                <a:cs typeface="Times New Roman" panose="02020603050405020304" pitchFamily="18" charset="0"/>
              </a:rPr>
              <a:t>receive</a:t>
            </a:r>
            <a:r>
              <a:rPr lang="en-US" altLang="en-US" sz="2400" dirty="0">
                <a:cs typeface="Times New Roman" panose="02020603050405020304" pitchFamily="18" charset="0"/>
              </a:rPr>
              <a:t> current</a:t>
            </a:r>
          </a:p>
          <a:p>
            <a:pPr algn="l" eaLnBrk="1" fontAlgn="auto" hangingPunct="1">
              <a:spcAft>
                <a:spcPts val="0"/>
              </a:spcAft>
              <a:buClr>
                <a:schemeClr val="tx1"/>
              </a:buClr>
              <a:buFontTx/>
              <a:buChar char="•"/>
              <a:defRPr/>
            </a:pPr>
            <a:r>
              <a:rPr lang="en-US" altLang="en-US" sz="2200" dirty="0">
                <a:cs typeface="Times New Roman" panose="02020603050405020304" pitchFamily="18" charset="0"/>
              </a:rPr>
              <a:t>When pin is LOW, current flows from the +5V power supply through the load to I/O pin.</a:t>
            </a:r>
          </a:p>
          <a:p>
            <a:pPr algn="l" eaLnBrk="1" fontAlgn="auto" hangingPunct="1">
              <a:spcAft>
                <a:spcPts val="0"/>
              </a:spcAft>
              <a:buClr>
                <a:schemeClr val="tx1"/>
              </a:buClr>
              <a:buFontTx/>
              <a:buChar char="•"/>
              <a:defRPr/>
            </a:pPr>
            <a:r>
              <a:rPr lang="en-US" altLang="en-US" sz="2200" dirty="0">
                <a:cs typeface="Times New Roman" panose="02020603050405020304" pitchFamily="18" charset="0"/>
              </a:rPr>
              <a:t> When pin is HIGH, no potential difference between pin and +5V, no current flows.</a:t>
            </a:r>
          </a:p>
          <a:p>
            <a:pPr algn="l" eaLnBrk="1" fontAlgn="auto" hangingPunct="1">
              <a:spcAft>
                <a:spcPts val="0"/>
              </a:spcAft>
              <a:buClr>
                <a:schemeClr val="tx1"/>
              </a:buClr>
              <a:buFontTx/>
              <a:buChar char="•"/>
              <a:defRPr/>
            </a:pPr>
            <a:r>
              <a:rPr lang="en-US" altLang="en-US" sz="2200" dirty="0">
                <a:cs typeface="Times New Roman" panose="02020603050405020304" pitchFamily="18" charset="0"/>
              </a:rPr>
              <a:t>The instruction </a:t>
            </a:r>
            <a:r>
              <a:rPr lang="en-US" altLang="en-US" sz="2200" b="1" dirty="0">
                <a:cs typeface="Times New Roman" panose="02020603050405020304" pitchFamily="18" charset="0"/>
              </a:rPr>
              <a:t>LOW pin</a:t>
            </a:r>
            <a:r>
              <a:rPr lang="en-US" altLang="en-US" sz="2200" dirty="0">
                <a:cs typeface="Times New Roman" panose="02020603050405020304" pitchFamily="18" charset="0"/>
              </a:rPr>
              <a:t> would activate the load. </a:t>
            </a:r>
          </a:p>
          <a:p>
            <a:pPr algn="l" eaLnBrk="1" fontAlgn="auto" hangingPunct="1">
              <a:spcAft>
                <a:spcPts val="0"/>
              </a:spcAft>
              <a:buClr>
                <a:schemeClr val="tx1"/>
              </a:buClr>
              <a:buFontTx/>
              <a:buChar char="•"/>
              <a:defRPr/>
            </a:pPr>
            <a:r>
              <a:rPr lang="en-US" altLang="en-US" sz="2200" dirty="0">
                <a:cs typeface="Times New Roman" panose="02020603050405020304" pitchFamily="18" charset="0"/>
              </a:rPr>
              <a:t>The instruction </a:t>
            </a:r>
            <a:r>
              <a:rPr lang="en-US" altLang="en-US" sz="2200" b="1" dirty="0">
                <a:cs typeface="Times New Roman" panose="02020603050405020304" pitchFamily="18" charset="0"/>
              </a:rPr>
              <a:t>HIGH pin</a:t>
            </a:r>
            <a:r>
              <a:rPr lang="en-US" altLang="en-US" sz="2200" dirty="0">
                <a:cs typeface="Times New Roman" panose="02020603050405020304" pitchFamily="18" charset="0"/>
              </a:rPr>
              <a:t> turns the load off.</a:t>
            </a:r>
          </a:p>
          <a:p>
            <a:pPr algn="l" eaLnBrk="1" fontAlgn="auto" hangingPunct="1">
              <a:spcAft>
                <a:spcPts val="0"/>
              </a:spcAft>
              <a:buFontTx/>
              <a:buChar char="•"/>
              <a:defRPr/>
            </a:pPr>
            <a:endParaRPr lang="en-US" altLang="en-US" sz="2000" dirty="0">
              <a:cs typeface="Times New Roman" panose="02020603050405020304" pitchFamily="18" charset="0"/>
            </a:endParaRPr>
          </a:p>
        </p:txBody>
      </p:sp>
      <p:sp>
        <p:nvSpPr>
          <p:cNvPr id="38916" name="Date Placeholder 3">
            <a:extLst>
              <a:ext uri="{FF2B5EF4-FFF2-40B4-BE49-F238E27FC236}">
                <a16:creationId xmlns:a16="http://schemas.microsoft.com/office/drawing/2014/main" id="{DED7101B-2B0B-435A-A625-222DCEF3759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LSU rev20211031</a:t>
            </a:r>
          </a:p>
        </p:txBody>
      </p:sp>
      <p:sp>
        <p:nvSpPr>
          <p:cNvPr id="38917" name="Footer Placeholder 4">
            <a:extLst>
              <a:ext uri="{FF2B5EF4-FFF2-40B4-BE49-F238E27FC236}">
                <a16:creationId xmlns:a16="http://schemas.microsoft.com/office/drawing/2014/main" id="{123D1D1E-87EC-4273-BC9F-341A7F62292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38918" name="Slide Number Placeholder 5">
            <a:extLst>
              <a:ext uri="{FF2B5EF4-FFF2-40B4-BE49-F238E27FC236}">
                <a16:creationId xmlns:a16="http://schemas.microsoft.com/office/drawing/2014/main" id="{A5A217B6-E4F5-4788-BE18-D95351EB35F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1FFDCC1-58A0-4C99-975D-BAC4EA32B334}" type="slidenum">
              <a:rPr lang="en-US" altLang="en-US" sz="1400">
                <a:cs typeface="Times New Roman" panose="02020603050405020304" pitchFamily="18" charset="0"/>
              </a:rPr>
              <a:pPr>
                <a:spcBef>
                  <a:spcPct val="0"/>
                </a:spcBef>
                <a:buFontTx/>
                <a:buNone/>
              </a:pPr>
              <a:t>23</a:t>
            </a:fld>
            <a:endParaRPr lang="en-US" altLang="en-US" sz="1400">
              <a:cs typeface="Times New Roman" panose="02020603050405020304" pitchFamily="18" charset="0"/>
            </a:endParaRPr>
          </a:p>
        </p:txBody>
      </p:sp>
      <p:pic>
        <p:nvPicPr>
          <p:cNvPr id="38919" name="Picture 6">
            <a:extLst>
              <a:ext uri="{FF2B5EF4-FFF2-40B4-BE49-F238E27FC236}">
                <a16:creationId xmlns:a16="http://schemas.microsoft.com/office/drawing/2014/main" id="{81A3A94D-57FC-4FDA-969C-FA046FAC8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739900"/>
            <a:ext cx="3429000" cy="2305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8920" name="AutoShape 5">
            <a:extLst>
              <a:ext uri="{FF2B5EF4-FFF2-40B4-BE49-F238E27FC236}">
                <a16:creationId xmlns:a16="http://schemas.microsoft.com/office/drawing/2014/main" id="{4E4D28F2-5229-4261-B7DC-54CCABAD6105}"/>
              </a:ext>
            </a:extLst>
          </p:cNvPr>
          <p:cNvSpPr>
            <a:spLocks noChangeArrowheads="1"/>
          </p:cNvSpPr>
          <p:nvPr/>
        </p:nvSpPr>
        <p:spPr bwMode="auto">
          <a:xfrm rot="10800000">
            <a:off x="1600200" y="1930400"/>
            <a:ext cx="1104900" cy="9906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19050">
            <a:solidFill>
              <a:schemeClr val="tx1"/>
            </a:solidFill>
            <a:miter lim="800000"/>
            <a:headEnd/>
            <a:tailEnd/>
          </a:ln>
        </p:spPr>
        <p:txBody>
          <a:bodyPr wrap="none" anchor="ctr"/>
          <a:lstStyle/>
          <a:p>
            <a:endParaRPr lang="en-US"/>
          </a:p>
        </p:txBody>
      </p:sp>
      <p:sp>
        <p:nvSpPr>
          <p:cNvPr id="38921" name="Text Box 7">
            <a:extLst>
              <a:ext uri="{FF2B5EF4-FFF2-40B4-BE49-F238E27FC236}">
                <a16:creationId xmlns:a16="http://schemas.microsoft.com/office/drawing/2014/main" id="{28C7A667-D64C-41E0-AFEF-997D613390DD}"/>
              </a:ext>
            </a:extLst>
          </p:cNvPr>
          <p:cNvSpPr txBox="1">
            <a:spLocks noChangeArrowheads="1"/>
          </p:cNvSpPr>
          <p:nvPr/>
        </p:nvSpPr>
        <p:spPr bwMode="auto">
          <a:xfrm>
            <a:off x="438150" y="4327525"/>
            <a:ext cx="27813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b="1">
                <a:cs typeface="Times New Roman" panose="02020603050405020304" pitchFamily="18" charset="0"/>
              </a:rPr>
              <a:t>The current limiting</a:t>
            </a:r>
          </a:p>
          <a:p>
            <a:pPr algn="ctr" eaLnBrk="1" hangingPunct="1">
              <a:spcBef>
                <a:spcPct val="0"/>
              </a:spcBef>
              <a:buFontTx/>
              <a:buNone/>
            </a:pPr>
            <a:r>
              <a:rPr lang="en-US" altLang="en-US" sz="2000" b="1">
                <a:cs typeface="Times New Roman" panose="02020603050405020304" pitchFamily="18" charset="0"/>
              </a:rPr>
              <a:t>resistor may be needed</a:t>
            </a:r>
          </a:p>
          <a:p>
            <a:pPr algn="ctr" eaLnBrk="1" hangingPunct="1">
              <a:spcBef>
                <a:spcPct val="0"/>
              </a:spcBef>
              <a:buFontTx/>
              <a:buNone/>
            </a:pPr>
            <a:r>
              <a:rPr lang="en-US" altLang="en-US" sz="2000" b="1">
                <a:cs typeface="Times New Roman" panose="02020603050405020304" pitchFamily="18" charset="0"/>
              </a:rPr>
              <a:t>in some applications.</a:t>
            </a:r>
            <a:endParaRPr lang="en-US" altLang="en-US" sz="2400">
              <a:cs typeface="Times New Roman" panose="02020603050405020304" pitchFamily="18" charset="0"/>
            </a:endParaRPr>
          </a:p>
          <a:p>
            <a:pPr algn="ctr" eaLnBrk="1" hangingPunct="1">
              <a:spcBef>
                <a:spcPct val="50000"/>
              </a:spcBef>
              <a:buFontTx/>
              <a:buNone/>
            </a:pPr>
            <a:endParaRPr lang="en-US" altLang="en-US" sz="240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672F25E-80EF-4535-91CE-11BB4998298C}"/>
              </a:ext>
            </a:extLst>
          </p:cNvPr>
          <p:cNvSpPr>
            <a:spLocks noGrp="1" noChangeArrowheads="1"/>
          </p:cNvSpPr>
          <p:nvPr>
            <p:ph type="ctrTitle"/>
          </p:nvPr>
        </p:nvSpPr>
        <p:spPr>
          <a:xfrm>
            <a:off x="1219200" y="536575"/>
            <a:ext cx="6477000" cy="762000"/>
          </a:xfrm>
        </p:spPr>
        <p:txBody>
          <a:bodyPr/>
          <a:lstStyle/>
          <a:p>
            <a:pPr eaLnBrk="1" hangingPunct="1"/>
            <a:r>
              <a:rPr lang="en-US" altLang="en-US" sz="3200">
                <a:cs typeface="Times New Roman" panose="02020603050405020304" pitchFamily="18" charset="0"/>
              </a:rPr>
              <a:t>Digital Output Applications</a:t>
            </a:r>
            <a:endParaRPr lang="en-US" altLang="en-US">
              <a:cs typeface="Times New Roman" panose="02020603050405020304" pitchFamily="18" charset="0"/>
            </a:endParaRPr>
          </a:p>
        </p:txBody>
      </p:sp>
      <p:sp>
        <p:nvSpPr>
          <p:cNvPr id="39939" name="Rectangle 4">
            <a:extLst>
              <a:ext uri="{FF2B5EF4-FFF2-40B4-BE49-F238E27FC236}">
                <a16:creationId xmlns:a16="http://schemas.microsoft.com/office/drawing/2014/main" id="{EAFB4439-B396-4975-AA7E-2FC434E9D7C6}"/>
              </a:ext>
            </a:extLst>
          </p:cNvPr>
          <p:cNvSpPr>
            <a:spLocks noGrp="1" noChangeArrowheads="1"/>
          </p:cNvSpPr>
          <p:nvPr>
            <p:ph type="subTitle" idx="1"/>
          </p:nvPr>
        </p:nvSpPr>
        <p:spPr>
          <a:xfrm>
            <a:off x="838200" y="3505200"/>
            <a:ext cx="3048000" cy="1295400"/>
          </a:xfrm>
        </p:spPr>
        <p:txBody>
          <a:bodyPr/>
          <a:lstStyle/>
          <a:p>
            <a:pPr algn="l" eaLnBrk="1" hangingPunct="1"/>
            <a:r>
              <a:rPr lang="en-US" altLang="en-US" sz="2400">
                <a:cs typeface="Times New Roman" panose="02020603050405020304" pitchFamily="18" charset="0"/>
              </a:rPr>
              <a:t>Driving an LED with I/O pin as a current source.</a:t>
            </a:r>
          </a:p>
        </p:txBody>
      </p:sp>
      <p:sp>
        <p:nvSpPr>
          <p:cNvPr id="39940" name="Date Placeholder 3">
            <a:extLst>
              <a:ext uri="{FF2B5EF4-FFF2-40B4-BE49-F238E27FC236}">
                <a16:creationId xmlns:a16="http://schemas.microsoft.com/office/drawing/2014/main" id="{C9FE1ACE-0DD4-422B-9B94-283E63E5D02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LSU rev20211031</a:t>
            </a:r>
          </a:p>
        </p:txBody>
      </p:sp>
      <p:sp>
        <p:nvSpPr>
          <p:cNvPr id="39941" name="Footer Placeholder 4">
            <a:extLst>
              <a:ext uri="{FF2B5EF4-FFF2-40B4-BE49-F238E27FC236}">
                <a16:creationId xmlns:a16="http://schemas.microsoft.com/office/drawing/2014/main" id="{990949E3-2919-4D6D-A3DE-73C51852CDE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39942" name="Slide Number Placeholder 5">
            <a:extLst>
              <a:ext uri="{FF2B5EF4-FFF2-40B4-BE49-F238E27FC236}">
                <a16:creationId xmlns:a16="http://schemas.microsoft.com/office/drawing/2014/main" id="{FE75757E-5B59-4116-B5C8-DFB0EDE3E3F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B5765FE-9465-4377-B009-5A9E1655F049}" type="slidenum">
              <a:rPr lang="en-US" altLang="en-US" sz="1400">
                <a:cs typeface="Times New Roman" panose="02020603050405020304" pitchFamily="18" charset="0"/>
              </a:rPr>
              <a:pPr>
                <a:spcBef>
                  <a:spcPct val="0"/>
                </a:spcBef>
                <a:buFontTx/>
                <a:buNone/>
              </a:pPr>
              <a:t>24</a:t>
            </a:fld>
            <a:endParaRPr lang="en-US" altLang="en-US" sz="1400">
              <a:cs typeface="Times New Roman" panose="02020603050405020304" pitchFamily="18" charset="0"/>
            </a:endParaRPr>
          </a:p>
        </p:txBody>
      </p:sp>
      <p:pic>
        <p:nvPicPr>
          <p:cNvPr id="39943" name="Picture 5">
            <a:extLst>
              <a:ext uri="{FF2B5EF4-FFF2-40B4-BE49-F238E27FC236}">
                <a16:creationId xmlns:a16="http://schemas.microsoft.com/office/drawing/2014/main" id="{4505A37C-D850-4858-B2C0-DCF78945D0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613" y="1530350"/>
            <a:ext cx="2667000" cy="1822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9944" name="Picture 6">
            <a:extLst>
              <a:ext uri="{FF2B5EF4-FFF2-40B4-BE49-F238E27FC236}">
                <a16:creationId xmlns:a16="http://schemas.microsoft.com/office/drawing/2014/main" id="{08D5CD6F-AC04-49FB-94BD-2FA2DEF25C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81150"/>
            <a:ext cx="2438400" cy="16335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9945" name="Rectangle 7">
            <a:extLst>
              <a:ext uri="{FF2B5EF4-FFF2-40B4-BE49-F238E27FC236}">
                <a16:creationId xmlns:a16="http://schemas.microsoft.com/office/drawing/2014/main" id="{D6F34DF8-E429-406E-B648-E57A43F03312}"/>
              </a:ext>
            </a:extLst>
          </p:cNvPr>
          <p:cNvSpPr>
            <a:spLocks noChangeArrowheads="1"/>
          </p:cNvSpPr>
          <p:nvPr/>
        </p:nvSpPr>
        <p:spPr bwMode="auto">
          <a:xfrm>
            <a:off x="4876800" y="3657600"/>
            <a:ext cx="3048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US" altLang="en-US" sz="2400">
                <a:cs typeface="Times New Roman" panose="02020603050405020304" pitchFamily="18" charset="0"/>
              </a:rPr>
              <a:t>Driving an LED with I/O pin as a current sink.</a:t>
            </a:r>
          </a:p>
        </p:txBody>
      </p:sp>
      <p:sp>
        <p:nvSpPr>
          <p:cNvPr id="39946" name="Text Box 8">
            <a:extLst>
              <a:ext uri="{FF2B5EF4-FFF2-40B4-BE49-F238E27FC236}">
                <a16:creationId xmlns:a16="http://schemas.microsoft.com/office/drawing/2014/main" id="{2DE3792D-2BD5-4280-B3B5-8EA2E0DF714F}"/>
              </a:ext>
            </a:extLst>
          </p:cNvPr>
          <p:cNvSpPr txBox="1">
            <a:spLocks noChangeArrowheads="1"/>
          </p:cNvSpPr>
          <p:nvPr/>
        </p:nvSpPr>
        <p:spPr bwMode="auto">
          <a:xfrm>
            <a:off x="762000" y="4953000"/>
            <a:ext cx="3324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cs typeface="Times New Roman" panose="02020603050405020304" pitchFamily="18" charset="0"/>
              </a:rPr>
              <a:t>HIGH pin</a:t>
            </a:r>
            <a:r>
              <a:rPr lang="en-US" altLang="en-US" sz="2400">
                <a:cs typeface="Times New Roman" panose="02020603050405020304" pitchFamily="18" charset="0"/>
              </a:rPr>
              <a:t> turns LED on.</a:t>
            </a:r>
          </a:p>
        </p:txBody>
      </p:sp>
      <p:sp>
        <p:nvSpPr>
          <p:cNvPr id="39947" name="Text Box 9">
            <a:extLst>
              <a:ext uri="{FF2B5EF4-FFF2-40B4-BE49-F238E27FC236}">
                <a16:creationId xmlns:a16="http://schemas.microsoft.com/office/drawing/2014/main" id="{799A46B0-594A-4B79-A19A-28B5B8766135}"/>
              </a:ext>
            </a:extLst>
          </p:cNvPr>
          <p:cNvSpPr txBox="1">
            <a:spLocks noChangeArrowheads="1"/>
          </p:cNvSpPr>
          <p:nvPr/>
        </p:nvSpPr>
        <p:spPr bwMode="auto">
          <a:xfrm>
            <a:off x="4876800" y="4876800"/>
            <a:ext cx="3240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cs typeface="Times New Roman" panose="02020603050405020304" pitchFamily="18" charset="0"/>
              </a:rPr>
              <a:t>LOW pin</a:t>
            </a:r>
            <a:r>
              <a:rPr lang="en-US" altLang="en-US" sz="2400">
                <a:cs typeface="Times New Roman" panose="02020603050405020304" pitchFamily="18" charset="0"/>
              </a:rPr>
              <a:t> turns LED 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8E096BC-04F6-4F40-A936-AA9AB0DA3D97}"/>
              </a:ext>
            </a:extLst>
          </p:cNvPr>
          <p:cNvSpPr>
            <a:spLocks noGrp="1" noChangeArrowheads="1"/>
          </p:cNvSpPr>
          <p:nvPr>
            <p:ph type="ctrTitle"/>
          </p:nvPr>
        </p:nvSpPr>
        <p:spPr>
          <a:xfrm>
            <a:off x="1125538" y="550863"/>
            <a:ext cx="6477000" cy="762000"/>
          </a:xfrm>
        </p:spPr>
        <p:txBody>
          <a:bodyPr/>
          <a:lstStyle/>
          <a:p>
            <a:pPr eaLnBrk="1" hangingPunct="1"/>
            <a:r>
              <a:rPr lang="en-US" altLang="en-US" sz="3200">
                <a:cs typeface="Times New Roman" panose="02020603050405020304" pitchFamily="18" charset="0"/>
              </a:rPr>
              <a:t>Configuring Pins</a:t>
            </a:r>
            <a:endParaRPr lang="en-US" altLang="en-US">
              <a:cs typeface="Times New Roman" panose="02020603050405020304" pitchFamily="18" charset="0"/>
            </a:endParaRPr>
          </a:p>
        </p:txBody>
      </p:sp>
      <p:sp>
        <p:nvSpPr>
          <p:cNvPr id="40963" name="Date Placeholder 3">
            <a:extLst>
              <a:ext uri="{FF2B5EF4-FFF2-40B4-BE49-F238E27FC236}">
                <a16:creationId xmlns:a16="http://schemas.microsoft.com/office/drawing/2014/main" id="{AF66B2F2-9CF4-4491-95CD-92FBC107F12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LSU rev20211031</a:t>
            </a:r>
          </a:p>
        </p:txBody>
      </p:sp>
      <p:sp>
        <p:nvSpPr>
          <p:cNvPr id="40964" name="Footer Placeholder 4">
            <a:extLst>
              <a:ext uri="{FF2B5EF4-FFF2-40B4-BE49-F238E27FC236}">
                <a16:creationId xmlns:a16="http://schemas.microsoft.com/office/drawing/2014/main" id="{603869C2-A8BF-4D17-8393-D5E806C5B74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40965" name="Slide Number Placeholder 5">
            <a:extLst>
              <a:ext uri="{FF2B5EF4-FFF2-40B4-BE49-F238E27FC236}">
                <a16:creationId xmlns:a16="http://schemas.microsoft.com/office/drawing/2014/main" id="{AAD265D0-550B-4115-B7D2-E2DC03F9E66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DC87C56-3474-4B5D-9ADA-A86FEE81390D}" type="slidenum">
              <a:rPr lang="en-US" altLang="en-US" sz="1400">
                <a:cs typeface="Times New Roman" panose="02020603050405020304" pitchFamily="18" charset="0"/>
              </a:rPr>
              <a:pPr>
                <a:spcBef>
                  <a:spcPct val="0"/>
                </a:spcBef>
                <a:buFontTx/>
                <a:buNone/>
              </a:pPr>
              <a:t>25</a:t>
            </a:fld>
            <a:endParaRPr lang="en-US" altLang="en-US" sz="1400">
              <a:cs typeface="Times New Roman" panose="02020603050405020304" pitchFamily="18" charset="0"/>
            </a:endParaRPr>
          </a:p>
        </p:txBody>
      </p:sp>
      <p:sp>
        <p:nvSpPr>
          <p:cNvPr id="40966" name="TextBox 2">
            <a:extLst>
              <a:ext uri="{FF2B5EF4-FFF2-40B4-BE49-F238E27FC236}">
                <a16:creationId xmlns:a16="http://schemas.microsoft.com/office/drawing/2014/main" id="{A4FCD615-FC0C-4DF7-90A9-E94C4FB95DFB}"/>
              </a:ext>
            </a:extLst>
          </p:cNvPr>
          <p:cNvSpPr txBox="1">
            <a:spLocks noChangeArrowheads="1"/>
          </p:cNvSpPr>
          <p:nvPr/>
        </p:nvSpPr>
        <p:spPr bwMode="auto">
          <a:xfrm>
            <a:off x="481013" y="1519238"/>
            <a:ext cx="78438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2400"/>
              <a:t>The digital pins on the Arduino Mega are set to input as default. They are limited to 40 Milliamps (mA)</a:t>
            </a:r>
          </a:p>
        </p:txBody>
      </p:sp>
      <p:sp>
        <p:nvSpPr>
          <p:cNvPr id="40967" name="TextBox 3">
            <a:extLst>
              <a:ext uri="{FF2B5EF4-FFF2-40B4-BE49-F238E27FC236}">
                <a16:creationId xmlns:a16="http://schemas.microsoft.com/office/drawing/2014/main" id="{CB5E6B80-62CB-468C-9351-C6D3FF24FB40}"/>
              </a:ext>
            </a:extLst>
          </p:cNvPr>
          <p:cNvSpPr txBox="1">
            <a:spLocks noChangeArrowheads="1"/>
          </p:cNvSpPr>
          <p:nvPr/>
        </p:nvSpPr>
        <p:spPr bwMode="auto">
          <a:xfrm>
            <a:off x="457200" y="2465388"/>
            <a:ext cx="83058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800100" indent="-3429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2400"/>
              <a:t>From the programing lecture you should recall functions. To configure digital pins we have 3 different functions. All 3 functions return nothing to the system:</a:t>
            </a:r>
          </a:p>
          <a:p>
            <a:pPr lvl="1">
              <a:spcBef>
                <a:spcPts val="600"/>
              </a:spcBef>
              <a:buFont typeface="System Font Regular"/>
              <a:buChar char="−"/>
            </a:pPr>
            <a:r>
              <a:rPr lang="en-US" altLang="en-US" sz="2400" i="1"/>
              <a:t>pinMode() </a:t>
            </a:r>
            <a:r>
              <a:rPr lang="en-US" altLang="en-US" sz="2400"/>
              <a:t>sets the pin as an INPUT or OUTPUT</a:t>
            </a:r>
          </a:p>
          <a:p>
            <a:pPr lvl="1">
              <a:spcBef>
                <a:spcPts val="600"/>
              </a:spcBef>
              <a:buFont typeface="System Font Regular"/>
              <a:buChar char="−"/>
            </a:pPr>
            <a:r>
              <a:rPr lang="en-US" altLang="en-US" sz="2400" i="1"/>
              <a:t>digitalWrite()</a:t>
            </a:r>
            <a:r>
              <a:rPr lang="en-US" altLang="en-US" sz="2400"/>
              <a:t> is used designate OUTPUT pins as HIGH or LOW</a:t>
            </a:r>
          </a:p>
          <a:p>
            <a:pPr lvl="1">
              <a:spcBef>
                <a:spcPts val="600"/>
              </a:spcBef>
              <a:buFont typeface="System Font Regular"/>
              <a:buChar char="−"/>
            </a:pPr>
            <a:r>
              <a:rPr lang="en-US" altLang="en-US" sz="2400" i="1"/>
              <a:t>digitalRead() </a:t>
            </a:r>
            <a:r>
              <a:rPr lang="en-US" altLang="en-US" sz="2400"/>
              <a:t>is used designate INPUT pins as HIGH or LOW</a:t>
            </a:r>
          </a:p>
          <a:p>
            <a:pPr lvl="1">
              <a:spcBef>
                <a:spcPct val="0"/>
              </a:spcBef>
              <a:buFont typeface="System Font Regular"/>
              <a:buChar char="−"/>
            </a:pPr>
            <a:endParaRPr lang="en-US" altLang="en-US" sz="2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7225D319-56E4-46F3-AD72-56F35EBE5911}"/>
              </a:ext>
            </a:extLst>
          </p:cNvPr>
          <p:cNvSpPr>
            <a:spLocks noGrp="1" noChangeArrowheads="1"/>
          </p:cNvSpPr>
          <p:nvPr>
            <p:ph type="ctrTitle"/>
          </p:nvPr>
        </p:nvSpPr>
        <p:spPr>
          <a:xfrm>
            <a:off x="1125538" y="550863"/>
            <a:ext cx="6477000" cy="762000"/>
          </a:xfrm>
        </p:spPr>
        <p:txBody>
          <a:bodyPr/>
          <a:lstStyle/>
          <a:p>
            <a:pPr eaLnBrk="1" hangingPunct="1"/>
            <a:r>
              <a:rPr lang="en-US" altLang="en-US" sz="3200">
                <a:cs typeface="Times New Roman" panose="02020603050405020304" pitchFamily="18" charset="0"/>
              </a:rPr>
              <a:t>Configuring Pins Examples</a:t>
            </a:r>
            <a:endParaRPr lang="en-US" altLang="en-US">
              <a:cs typeface="Times New Roman" panose="02020603050405020304" pitchFamily="18" charset="0"/>
            </a:endParaRPr>
          </a:p>
        </p:txBody>
      </p:sp>
      <p:sp>
        <p:nvSpPr>
          <p:cNvPr id="41987" name="Date Placeholder 3">
            <a:extLst>
              <a:ext uri="{FF2B5EF4-FFF2-40B4-BE49-F238E27FC236}">
                <a16:creationId xmlns:a16="http://schemas.microsoft.com/office/drawing/2014/main" id="{79848899-38C2-4E40-9B8A-4E9D576BF6D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LSU rev20211031</a:t>
            </a:r>
          </a:p>
        </p:txBody>
      </p:sp>
      <p:sp>
        <p:nvSpPr>
          <p:cNvPr id="41988" name="Footer Placeholder 4">
            <a:extLst>
              <a:ext uri="{FF2B5EF4-FFF2-40B4-BE49-F238E27FC236}">
                <a16:creationId xmlns:a16="http://schemas.microsoft.com/office/drawing/2014/main" id="{27927409-11EE-4167-9643-F8B36D0F4CB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41989" name="Slide Number Placeholder 5">
            <a:extLst>
              <a:ext uri="{FF2B5EF4-FFF2-40B4-BE49-F238E27FC236}">
                <a16:creationId xmlns:a16="http://schemas.microsoft.com/office/drawing/2014/main" id="{E8CF164F-1D1E-44EB-B9EB-8CF90351275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BAC0792-37E5-48AB-A9AF-4971FD798E3F}" type="slidenum">
              <a:rPr lang="en-US" altLang="en-US" sz="1400">
                <a:cs typeface="Times New Roman" panose="02020603050405020304" pitchFamily="18" charset="0"/>
              </a:rPr>
              <a:pPr>
                <a:spcBef>
                  <a:spcPct val="0"/>
                </a:spcBef>
                <a:buFontTx/>
                <a:buNone/>
              </a:pPr>
              <a:t>26</a:t>
            </a:fld>
            <a:endParaRPr lang="en-US" altLang="en-US" sz="1400">
              <a:cs typeface="Times New Roman" panose="02020603050405020304" pitchFamily="18" charset="0"/>
            </a:endParaRPr>
          </a:p>
        </p:txBody>
      </p:sp>
      <p:sp>
        <p:nvSpPr>
          <p:cNvPr id="41990" name="TextBox 8">
            <a:extLst>
              <a:ext uri="{FF2B5EF4-FFF2-40B4-BE49-F238E27FC236}">
                <a16:creationId xmlns:a16="http://schemas.microsoft.com/office/drawing/2014/main" id="{937C660B-75F8-4F8A-8F5F-4F40775FB30E}"/>
              </a:ext>
            </a:extLst>
          </p:cNvPr>
          <p:cNvSpPr txBox="1">
            <a:spLocks noChangeArrowheads="1"/>
          </p:cNvSpPr>
          <p:nvPr/>
        </p:nvSpPr>
        <p:spPr bwMode="auto">
          <a:xfrm>
            <a:off x="214313" y="1524000"/>
            <a:ext cx="83010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a:t>Here is an example of setting pin 13 as an OUTPUT, and then “turns on” the pin for 1 second and then turns it off.</a:t>
            </a:r>
          </a:p>
        </p:txBody>
      </p:sp>
      <p:pic>
        <p:nvPicPr>
          <p:cNvPr id="41991" name="Picture 5">
            <a:extLst>
              <a:ext uri="{FF2B5EF4-FFF2-40B4-BE49-F238E27FC236}">
                <a16:creationId xmlns:a16="http://schemas.microsoft.com/office/drawing/2014/main" id="{02237BA9-2A4F-489D-8044-761C279BAF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513" y="2819400"/>
            <a:ext cx="7696200" cy="2667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a:extLst>
              <a:ext uri="{FF2B5EF4-FFF2-40B4-BE49-F238E27FC236}">
                <a16:creationId xmlns:a16="http://schemas.microsoft.com/office/drawing/2014/main" id="{7CDDEBB3-ADA0-E444-A1C8-073C14E68DA0}"/>
              </a:ext>
            </a:extLst>
          </p:cNvPr>
          <p:cNvSpPr>
            <a:spLocks noGrp="1" noChangeArrowheads="1"/>
          </p:cNvSpPr>
          <p:nvPr>
            <p:ph type="ctrTitle"/>
          </p:nvPr>
        </p:nvSpPr>
        <p:spPr>
          <a:xfrm>
            <a:off x="1981200" y="914400"/>
            <a:ext cx="4876800" cy="762000"/>
          </a:xfrm>
        </p:spPr>
        <p:txBody>
          <a:bodyPr>
            <a:normAutofit fontScale="90000"/>
          </a:bodyPr>
          <a:lstStyle/>
          <a:p>
            <a:pPr eaLnBrk="1" fontAlgn="auto" hangingPunct="1">
              <a:spcAft>
                <a:spcPts val="0"/>
              </a:spcAft>
              <a:defRPr/>
            </a:pPr>
            <a:r>
              <a:rPr lang="en-US" altLang="en-US" dirty="0">
                <a:cs typeface="Times New Roman" panose="02020603050405020304" pitchFamily="18" charset="0"/>
              </a:rPr>
              <a:t>Setting up PWM Pins</a:t>
            </a:r>
          </a:p>
        </p:txBody>
      </p:sp>
      <p:sp>
        <p:nvSpPr>
          <p:cNvPr id="15366" name="Rectangle 3">
            <a:extLst>
              <a:ext uri="{FF2B5EF4-FFF2-40B4-BE49-F238E27FC236}">
                <a16:creationId xmlns:a16="http://schemas.microsoft.com/office/drawing/2014/main" id="{BD251587-5290-FD4B-912B-58739D5FEED8}"/>
              </a:ext>
            </a:extLst>
          </p:cNvPr>
          <p:cNvSpPr>
            <a:spLocks noGrp="1" noChangeArrowheads="1"/>
          </p:cNvSpPr>
          <p:nvPr>
            <p:ph type="subTitle" idx="1"/>
          </p:nvPr>
        </p:nvSpPr>
        <p:spPr>
          <a:xfrm>
            <a:off x="1028700" y="1905000"/>
            <a:ext cx="6781800" cy="4038600"/>
          </a:xfrm>
        </p:spPr>
        <p:txBody>
          <a:bodyPr rtlCol="0"/>
          <a:lstStyle/>
          <a:p>
            <a:pPr algn="l" eaLnBrk="1" fontAlgn="auto" hangingPunct="1">
              <a:spcAft>
                <a:spcPts val="0"/>
              </a:spcAft>
              <a:defRPr/>
            </a:pPr>
            <a:r>
              <a:rPr lang="en-US" altLang="en-US" sz="2000" dirty="0">
                <a:cs typeface="Times New Roman" panose="02020603050405020304" pitchFamily="18" charset="0"/>
              </a:rPr>
              <a:t>To setup a PWM pin we use the function </a:t>
            </a:r>
            <a:r>
              <a:rPr lang="en-US" altLang="en-US" sz="2000" i="1" dirty="0" err="1">
                <a:cs typeface="Times New Roman" panose="02020603050405020304" pitchFamily="18" charset="0"/>
              </a:rPr>
              <a:t>analogWrite</a:t>
            </a:r>
            <a:r>
              <a:rPr lang="en-US" altLang="en-US" sz="2000" i="1" dirty="0">
                <a:cs typeface="Times New Roman" panose="02020603050405020304" pitchFamily="18" charset="0"/>
              </a:rPr>
              <a:t>()</a:t>
            </a:r>
          </a:p>
          <a:p>
            <a:pPr algn="l" eaLnBrk="1" fontAlgn="auto" hangingPunct="1">
              <a:spcAft>
                <a:spcPts val="0"/>
              </a:spcAft>
              <a:defRPr/>
            </a:pPr>
            <a:r>
              <a:rPr lang="en-US" altLang="en-US" sz="2000" dirty="0">
                <a:cs typeface="Times New Roman" panose="02020603050405020304" pitchFamily="18" charset="0"/>
              </a:rPr>
              <a:t>Using this function has nothing to do with analog I/O, and you do not need to use </a:t>
            </a:r>
            <a:r>
              <a:rPr lang="en-US" altLang="en-US" sz="2000" i="1" dirty="0" err="1">
                <a:cs typeface="Times New Roman" panose="02020603050405020304" pitchFamily="18" charset="0"/>
              </a:rPr>
              <a:t>pinMode</a:t>
            </a:r>
            <a:r>
              <a:rPr lang="en-US" altLang="en-US" sz="2000" i="1" dirty="0">
                <a:cs typeface="Times New Roman" panose="02020603050405020304" pitchFamily="18" charset="0"/>
              </a:rPr>
              <a:t>() </a:t>
            </a:r>
            <a:r>
              <a:rPr lang="en-US" altLang="en-US" sz="2000" dirty="0">
                <a:cs typeface="Times New Roman" panose="02020603050405020304" pitchFamily="18" charset="0"/>
              </a:rPr>
              <a:t>before using </a:t>
            </a:r>
            <a:r>
              <a:rPr lang="en-US" altLang="en-US" sz="2000" i="1" dirty="0" err="1">
                <a:cs typeface="Times New Roman" panose="02020603050405020304" pitchFamily="18" charset="0"/>
              </a:rPr>
              <a:t>analogWrite</a:t>
            </a:r>
            <a:r>
              <a:rPr lang="en-US" altLang="en-US" sz="2000" i="1" dirty="0">
                <a:cs typeface="Times New Roman" panose="02020603050405020304" pitchFamily="18" charset="0"/>
              </a:rPr>
              <a:t>().</a:t>
            </a:r>
            <a:endParaRPr lang="en-US" altLang="en-US" sz="2000" dirty="0">
              <a:cs typeface="Times New Roman" panose="02020603050405020304" pitchFamily="18" charset="0"/>
            </a:endParaRPr>
          </a:p>
          <a:p>
            <a:pPr algn="l" eaLnBrk="1" fontAlgn="auto" hangingPunct="1">
              <a:spcAft>
                <a:spcPts val="0"/>
              </a:spcAft>
              <a:defRPr/>
            </a:pPr>
            <a:r>
              <a:rPr lang="en-US" altLang="en-US" sz="2000" dirty="0">
                <a:cs typeface="Times New Roman" panose="02020603050405020304" pitchFamily="18" charset="0"/>
              </a:rPr>
              <a:t>The parameters used are </a:t>
            </a:r>
            <a:r>
              <a:rPr lang="en-US" altLang="en-US" sz="2000" i="1" dirty="0" err="1">
                <a:cs typeface="Times New Roman" panose="02020603050405020304" pitchFamily="18" charset="0"/>
              </a:rPr>
              <a:t>analogWrite</a:t>
            </a:r>
            <a:r>
              <a:rPr lang="en-US" altLang="en-US" sz="2000" i="1" dirty="0">
                <a:cs typeface="Times New Roman" panose="02020603050405020304" pitchFamily="18" charset="0"/>
              </a:rPr>
              <a:t>(pin, value), </a:t>
            </a:r>
            <a:r>
              <a:rPr lang="en-US" altLang="en-US" sz="2000" dirty="0">
                <a:cs typeface="Times New Roman" panose="02020603050405020304" pitchFamily="18" charset="0"/>
              </a:rPr>
              <a:t>where value equals the duty cycle. The duty cycle can range from 0 (always off) to 255 (always on)</a:t>
            </a:r>
          </a:p>
          <a:p>
            <a:pPr algn="l" eaLnBrk="1" fontAlgn="auto" hangingPunct="1">
              <a:spcAft>
                <a:spcPts val="0"/>
              </a:spcAft>
              <a:defRPr/>
            </a:pPr>
            <a:r>
              <a:rPr lang="en-US" altLang="en-US" sz="2000" dirty="0">
                <a:cs typeface="Times New Roman" panose="02020603050405020304" pitchFamily="18" charset="0"/>
              </a:rPr>
              <a:t>Note: </a:t>
            </a:r>
          </a:p>
          <a:p>
            <a:pPr marL="342900" indent="-342900" algn="l" eaLnBrk="1" fontAlgn="auto" hangingPunct="1">
              <a:spcAft>
                <a:spcPts val="0"/>
              </a:spcAft>
              <a:buClr>
                <a:schemeClr val="tx1"/>
              </a:buClr>
              <a:buFont typeface="Arial" panose="020B0604020202020204" pitchFamily="34" charset="0"/>
              <a:buChar char="•"/>
              <a:defRPr/>
            </a:pPr>
            <a:r>
              <a:rPr lang="en-US" altLang="en-US" sz="2000" dirty="0">
                <a:cs typeface="Times New Roman" panose="02020603050405020304" pitchFamily="18" charset="0"/>
              </a:rPr>
              <a:t>This is limited to pins 2-13</a:t>
            </a:r>
          </a:p>
          <a:p>
            <a:pPr marL="342900" indent="-342900" algn="l" eaLnBrk="1" fontAlgn="auto" hangingPunct="1">
              <a:spcAft>
                <a:spcPts val="0"/>
              </a:spcAft>
              <a:buClr>
                <a:schemeClr val="tx1"/>
              </a:buClr>
              <a:buFont typeface="Arial" panose="020B0604020202020204" pitchFamily="34" charset="0"/>
              <a:buChar char="•"/>
              <a:defRPr/>
            </a:pPr>
            <a:r>
              <a:rPr lang="en-US" altLang="en-US" sz="2000" dirty="0">
                <a:cs typeface="Times New Roman" panose="02020603050405020304" pitchFamily="18" charset="0"/>
              </a:rPr>
              <a:t>Do to the boards construction, pins 5 &amp; 6 will have higher than expected duty cycles</a:t>
            </a:r>
          </a:p>
        </p:txBody>
      </p:sp>
      <p:sp>
        <p:nvSpPr>
          <p:cNvPr id="44036" name="Date Placeholder 3">
            <a:extLst>
              <a:ext uri="{FF2B5EF4-FFF2-40B4-BE49-F238E27FC236}">
                <a16:creationId xmlns:a16="http://schemas.microsoft.com/office/drawing/2014/main" id="{2B080569-688D-4401-913C-020538FBE2E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LSU rev20211031</a:t>
            </a:r>
          </a:p>
        </p:txBody>
      </p:sp>
      <p:sp>
        <p:nvSpPr>
          <p:cNvPr id="44037" name="Footer Placeholder 4">
            <a:extLst>
              <a:ext uri="{FF2B5EF4-FFF2-40B4-BE49-F238E27FC236}">
                <a16:creationId xmlns:a16="http://schemas.microsoft.com/office/drawing/2014/main" id="{98820BB5-32BA-4DAD-B568-5C0247888DD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44038" name="Slide Number Placeholder 5">
            <a:extLst>
              <a:ext uri="{FF2B5EF4-FFF2-40B4-BE49-F238E27FC236}">
                <a16:creationId xmlns:a16="http://schemas.microsoft.com/office/drawing/2014/main" id="{B38341F2-BBC0-4312-8B44-3671D249D2A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94FF478-BCD1-4AE9-94FB-B07310DFA0E5}" type="slidenum">
              <a:rPr lang="en-US" altLang="en-US" sz="1400">
                <a:cs typeface="Times New Roman" panose="02020603050405020304" pitchFamily="18" charset="0"/>
              </a:rPr>
              <a:pPr>
                <a:spcBef>
                  <a:spcPct val="0"/>
                </a:spcBef>
                <a:buFontTx/>
                <a:buNone/>
              </a:pPr>
              <a:t>27</a:t>
            </a:fld>
            <a:endParaRPr lang="en-US" altLang="en-US" sz="140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128C3305-EEA6-4EFB-A8DB-63946E15C26E}"/>
              </a:ext>
            </a:extLst>
          </p:cNvPr>
          <p:cNvSpPr>
            <a:spLocks noGrp="1" noChangeArrowheads="1"/>
          </p:cNvSpPr>
          <p:nvPr>
            <p:ph type="ctrTitle"/>
          </p:nvPr>
        </p:nvSpPr>
        <p:spPr>
          <a:xfrm>
            <a:off x="1101725" y="349250"/>
            <a:ext cx="6940550" cy="966788"/>
          </a:xfrm>
        </p:spPr>
        <p:txBody>
          <a:bodyPr/>
          <a:lstStyle/>
          <a:p>
            <a:pPr eaLnBrk="1" hangingPunct="1"/>
            <a:r>
              <a:rPr lang="en-US" altLang="en-US">
                <a:cs typeface="Times New Roman" panose="02020603050405020304" pitchFamily="18" charset="0"/>
              </a:rPr>
              <a:t>Digital vs Analog</a:t>
            </a:r>
          </a:p>
        </p:txBody>
      </p:sp>
      <p:sp>
        <p:nvSpPr>
          <p:cNvPr id="6147" name="Subtitle 2">
            <a:extLst>
              <a:ext uri="{FF2B5EF4-FFF2-40B4-BE49-F238E27FC236}">
                <a16:creationId xmlns:a16="http://schemas.microsoft.com/office/drawing/2014/main" id="{54BDE691-72F8-48D2-BCF8-A359240F3EB6}"/>
              </a:ext>
            </a:extLst>
          </p:cNvPr>
          <p:cNvSpPr>
            <a:spLocks noGrp="1" noChangeArrowheads="1"/>
          </p:cNvSpPr>
          <p:nvPr>
            <p:ph type="subTitle" idx="1"/>
          </p:nvPr>
        </p:nvSpPr>
        <p:spPr>
          <a:xfrm>
            <a:off x="1101725" y="1397000"/>
            <a:ext cx="6935788" cy="979488"/>
          </a:xfrm>
        </p:spPr>
        <p:txBody>
          <a:bodyPr/>
          <a:lstStyle/>
          <a:p>
            <a:pPr algn="l" eaLnBrk="1" hangingPunct="1"/>
            <a:r>
              <a:rPr lang="en-US" altLang="en-US" sz="2400">
                <a:cs typeface="Times New Roman" panose="02020603050405020304" pitchFamily="18" charset="0"/>
              </a:rPr>
              <a:t>A more in-depth understanding of analog signals will be covered in another lecture, but a visual comparison is given now so one can see the difference. </a:t>
            </a:r>
          </a:p>
        </p:txBody>
      </p:sp>
      <p:sp>
        <p:nvSpPr>
          <p:cNvPr id="6148" name="Date Placeholder 3">
            <a:extLst>
              <a:ext uri="{FF2B5EF4-FFF2-40B4-BE49-F238E27FC236}">
                <a16:creationId xmlns:a16="http://schemas.microsoft.com/office/drawing/2014/main" id="{2F3096DD-0F55-4AF8-9AA9-873866B1DE43}"/>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LSU rev20211031</a:t>
            </a:r>
          </a:p>
        </p:txBody>
      </p:sp>
      <p:sp>
        <p:nvSpPr>
          <p:cNvPr id="6149" name="Footer Placeholder 4">
            <a:extLst>
              <a:ext uri="{FF2B5EF4-FFF2-40B4-BE49-F238E27FC236}">
                <a16:creationId xmlns:a16="http://schemas.microsoft.com/office/drawing/2014/main" id="{5DC7485B-C401-42E4-B04E-70EA1715D3FE}"/>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6150" name="Slide Number Placeholder 5">
            <a:extLst>
              <a:ext uri="{FF2B5EF4-FFF2-40B4-BE49-F238E27FC236}">
                <a16:creationId xmlns:a16="http://schemas.microsoft.com/office/drawing/2014/main" id="{43A83FA7-5CC4-4248-A338-E07A245AA946}"/>
              </a:ext>
            </a:extLst>
          </p:cNvPr>
          <p:cNvSpPr>
            <a:spLocks noGrp="1" noChangeArrowheads="1"/>
          </p:cNvSpPr>
          <p:nvPr>
            <p:ph type="sldNum" sz="quarter" idx="12"/>
          </p:nvPr>
        </p:nvSpPr>
        <p:spPr>
          <a:solidFill>
            <a:schemeClr val="bg1">
              <a:alpha val="69803"/>
            </a:schemeClr>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6D70159-E527-418F-B2B5-BC3CB11CD3D5}" type="slidenum">
              <a:rPr lang="en-US" altLang="en-US" sz="1100">
                <a:cs typeface="Times New Roman" panose="02020603050405020304" pitchFamily="18" charset="0"/>
              </a:rPr>
              <a:pPr>
                <a:spcBef>
                  <a:spcPct val="0"/>
                </a:spcBef>
                <a:buFontTx/>
                <a:buNone/>
              </a:pPr>
              <a:t>3</a:t>
            </a:fld>
            <a:endParaRPr lang="en-US" altLang="en-US" sz="1100">
              <a:cs typeface="Times New Roman" panose="02020603050405020304" pitchFamily="18" charset="0"/>
            </a:endParaRPr>
          </a:p>
        </p:txBody>
      </p:sp>
      <p:pic>
        <p:nvPicPr>
          <p:cNvPr id="6151" name="Picture 8">
            <a:extLst>
              <a:ext uri="{FF2B5EF4-FFF2-40B4-BE49-F238E27FC236}">
                <a16:creationId xmlns:a16="http://schemas.microsoft.com/office/drawing/2014/main" id="{89503892-7DF7-4D8C-AB03-8A882EB4C0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89313" y="2859088"/>
            <a:ext cx="4876800" cy="29067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9F4F66F-114F-0F4F-BC01-9A7742F36A55}"/>
              </a:ext>
            </a:extLst>
          </p:cNvPr>
          <p:cNvSpPr txBox="1"/>
          <p:nvPr/>
        </p:nvSpPr>
        <p:spPr>
          <a:xfrm>
            <a:off x="203200" y="3190875"/>
            <a:ext cx="3017838" cy="831850"/>
          </a:xfrm>
          <a:prstGeom prst="rect">
            <a:avLst/>
          </a:prstGeom>
          <a:noFill/>
        </p:spPr>
        <p:txBody>
          <a:bodyPr wrap="none">
            <a:spAutoFit/>
          </a:bodyPr>
          <a:lstStyle/>
          <a:p>
            <a:pPr marL="342900" indent="-342900" eaLnBrk="1" hangingPunct="1">
              <a:buFont typeface="Arial" panose="020B0604020202020204" pitchFamily="34" charset="0"/>
              <a:buChar char="•"/>
              <a:defRPr/>
            </a:pPr>
            <a:r>
              <a:rPr lang="en-US" dirty="0">
                <a:cs typeface="Times New Roman" panose="02020603050405020304" pitchFamily="18" charset="0"/>
              </a:rPr>
              <a:t>Analog is smooth &amp;</a:t>
            </a:r>
          </a:p>
          <a:p>
            <a:pPr eaLnBrk="1" hangingPunct="1">
              <a:defRPr/>
            </a:pPr>
            <a:r>
              <a:rPr lang="en-US" dirty="0">
                <a:cs typeface="Times New Roman" panose="02020603050405020304" pitchFamily="18" charset="0"/>
              </a:rPr>
              <a:t>	continuous </a:t>
            </a:r>
          </a:p>
        </p:txBody>
      </p:sp>
      <p:sp>
        <p:nvSpPr>
          <p:cNvPr id="11" name="TextBox 10">
            <a:extLst>
              <a:ext uri="{FF2B5EF4-FFF2-40B4-BE49-F238E27FC236}">
                <a16:creationId xmlns:a16="http://schemas.microsoft.com/office/drawing/2014/main" id="{2D7E74E1-1289-FE4E-A59A-B4FDE13D0A97}"/>
              </a:ext>
            </a:extLst>
          </p:cNvPr>
          <p:cNvSpPr txBox="1"/>
          <p:nvPr/>
        </p:nvSpPr>
        <p:spPr>
          <a:xfrm>
            <a:off x="111125" y="4933950"/>
            <a:ext cx="3201988" cy="831850"/>
          </a:xfrm>
          <a:prstGeom prst="rect">
            <a:avLst/>
          </a:prstGeom>
          <a:noFill/>
        </p:spPr>
        <p:txBody>
          <a:bodyPr wrap="none">
            <a:spAutoFit/>
          </a:bodyPr>
          <a:lstStyle/>
          <a:p>
            <a:pPr marL="342900" indent="-342900" eaLnBrk="1" hangingPunct="1">
              <a:buFont typeface="Arial" panose="020B0604020202020204" pitchFamily="34" charset="0"/>
              <a:buChar char="•"/>
              <a:defRPr/>
            </a:pPr>
            <a:r>
              <a:rPr lang="en-US" dirty="0">
                <a:cs typeface="Times New Roman" panose="02020603050405020304" pitchFamily="18" charset="0"/>
              </a:rPr>
              <a:t>Digital is has sharp,</a:t>
            </a:r>
          </a:p>
          <a:p>
            <a:pPr eaLnBrk="1" hangingPunct="1">
              <a:defRPr/>
            </a:pPr>
            <a:r>
              <a:rPr lang="en-US" dirty="0">
                <a:cs typeface="Times New Roman" panose="02020603050405020304" pitchFamily="18" charset="0"/>
              </a:rPr>
              <a:t>	sudden changes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3">
            <a:extLst>
              <a:ext uri="{FF2B5EF4-FFF2-40B4-BE49-F238E27FC236}">
                <a16:creationId xmlns:a16="http://schemas.microsoft.com/office/drawing/2014/main" id="{32B73121-4FD6-654E-B93A-1F0F36458A24}"/>
              </a:ext>
            </a:extLst>
          </p:cNvPr>
          <p:cNvSpPr>
            <a:spLocks noGrp="1" noChangeArrowheads="1"/>
          </p:cNvSpPr>
          <p:nvPr>
            <p:ph type="subTitle" idx="1"/>
          </p:nvPr>
        </p:nvSpPr>
        <p:spPr>
          <a:xfrm>
            <a:off x="990600" y="1143000"/>
            <a:ext cx="7239000" cy="2438400"/>
          </a:xfrm>
        </p:spPr>
        <p:txBody>
          <a:bodyPr rtlCol="0">
            <a:normAutofit fontScale="92500" lnSpcReduction="10000"/>
          </a:bodyPr>
          <a:lstStyle/>
          <a:p>
            <a:pPr algn="l" eaLnBrk="1" fontAlgn="auto" hangingPunct="1">
              <a:spcAft>
                <a:spcPts val="0"/>
              </a:spcAft>
              <a:buClr>
                <a:schemeClr val="tx1"/>
              </a:buClr>
              <a:defRPr/>
            </a:pPr>
            <a:endParaRPr lang="en-US" altLang="en-US" sz="2400" dirty="0">
              <a:cs typeface="Times New Roman" panose="02020603050405020304" pitchFamily="18" charset="0"/>
            </a:endParaRPr>
          </a:p>
          <a:p>
            <a:pPr marL="342900" indent="-342900" algn="l" eaLnBrk="1" fontAlgn="auto" hangingPunct="1">
              <a:spcAft>
                <a:spcPts val="0"/>
              </a:spcAft>
              <a:buClr>
                <a:schemeClr val="tx1"/>
              </a:buClr>
              <a:buFont typeface="Arial" panose="020B0604020202020204" pitchFamily="34" charset="0"/>
              <a:buChar char="•"/>
              <a:defRPr/>
            </a:pPr>
            <a:r>
              <a:rPr lang="en-US" altLang="en-US" sz="2400" dirty="0">
                <a:cs typeface="Times New Roman" panose="02020603050405020304" pitchFamily="18" charset="0"/>
              </a:rPr>
              <a:t>Digital signals are generated by a change in voltage. Digital waves are not smooth because they only have two values, low and high.</a:t>
            </a:r>
          </a:p>
          <a:p>
            <a:pPr marL="342900" indent="-342900" algn="l" eaLnBrk="1" fontAlgn="auto" hangingPunct="1">
              <a:spcAft>
                <a:spcPts val="0"/>
              </a:spcAft>
              <a:buClr>
                <a:schemeClr val="tx1"/>
              </a:buClr>
              <a:buFont typeface="Arial" panose="020B0604020202020204" pitchFamily="34" charset="0"/>
              <a:buChar char="•"/>
              <a:defRPr/>
            </a:pPr>
            <a:r>
              <a:rPr lang="en-US" altLang="en-US" sz="2400" dirty="0">
                <a:cs typeface="Times New Roman" panose="02020603050405020304" pitchFamily="18" charset="0"/>
              </a:rPr>
              <a:t>0 is assigned to the lower voltage and １is assigned to the higher voltage.  In Boolean Logic they represent true or false. </a:t>
            </a:r>
          </a:p>
        </p:txBody>
      </p:sp>
      <p:sp>
        <p:nvSpPr>
          <p:cNvPr id="8195" name="Date Placeholder 3">
            <a:extLst>
              <a:ext uri="{FF2B5EF4-FFF2-40B4-BE49-F238E27FC236}">
                <a16:creationId xmlns:a16="http://schemas.microsoft.com/office/drawing/2014/main" id="{D1839E9C-761B-41D1-B1F8-2C3978CB5E6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LSU rev20211031</a:t>
            </a:r>
          </a:p>
        </p:txBody>
      </p:sp>
      <p:sp>
        <p:nvSpPr>
          <p:cNvPr id="8196" name="Footer Placeholder 4">
            <a:extLst>
              <a:ext uri="{FF2B5EF4-FFF2-40B4-BE49-F238E27FC236}">
                <a16:creationId xmlns:a16="http://schemas.microsoft.com/office/drawing/2014/main" id="{D58D8A97-60B5-4BD5-8ACB-4E289836F85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8197" name="Slide Number Placeholder 5">
            <a:extLst>
              <a:ext uri="{FF2B5EF4-FFF2-40B4-BE49-F238E27FC236}">
                <a16:creationId xmlns:a16="http://schemas.microsoft.com/office/drawing/2014/main" id="{6E3947B8-DAEA-449B-9B65-6C96E8ADF48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5821BFB-BF45-4193-981E-C86262A144F3}" type="slidenum">
              <a:rPr lang="en-US" altLang="en-US" sz="1400">
                <a:cs typeface="Times New Roman" panose="02020603050405020304" pitchFamily="18" charset="0"/>
              </a:rPr>
              <a:pPr>
                <a:spcBef>
                  <a:spcPct val="0"/>
                </a:spcBef>
                <a:buFontTx/>
                <a:buNone/>
              </a:pPr>
              <a:t>4</a:t>
            </a:fld>
            <a:endParaRPr lang="en-US" altLang="en-US" sz="1400">
              <a:cs typeface="Times New Roman" panose="02020603050405020304" pitchFamily="18" charset="0"/>
            </a:endParaRPr>
          </a:p>
        </p:txBody>
      </p:sp>
      <p:sp>
        <p:nvSpPr>
          <p:cNvPr id="8198" name="TextBox 1">
            <a:extLst>
              <a:ext uri="{FF2B5EF4-FFF2-40B4-BE49-F238E27FC236}">
                <a16:creationId xmlns:a16="http://schemas.microsoft.com/office/drawing/2014/main" id="{2FD8A780-D30D-4331-B41A-E08AC3D7D21A}"/>
              </a:ext>
            </a:extLst>
          </p:cNvPr>
          <p:cNvSpPr txBox="1">
            <a:spLocks noChangeArrowheads="1"/>
          </p:cNvSpPr>
          <p:nvPr/>
        </p:nvSpPr>
        <p:spPr bwMode="auto">
          <a:xfrm>
            <a:off x="2133600" y="161925"/>
            <a:ext cx="6858000" cy="1200150"/>
          </a:xfrm>
          <a:prstGeom prst="rect">
            <a:avLst/>
          </a:prstGeom>
          <a:solidFill>
            <a:schemeClr val="bg1"/>
          </a:solidFill>
          <a:ln w="9525">
            <a:solidFill>
              <a:schemeClr val="bg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a:cs typeface="Times New Roman" panose="02020603050405020304" pitchFamily="18" charset="0"/>
              </a:rPr>
              <a:t>We live in an analog world so how do we create digital signals?</a:t>
            </a:r>
          </a:p>
        </p:txBody>
      </p:sp>
      <p:pic>
        <p:nvPicPr>
          <p:cNvPr id="8199" name="Picture 2">
            <a:extLst>
              <a:ext uri="{FF2B5EF4-FFF2-40B4-BE49-F238E27FC236}">
                <a16:creationId xmlns:a16="http://schemas.microsoft.com/office/drawing/2014/main" id="{FB313177-FA03-4565-AC0B-F079B4E8475A}"/>
              </a:ext>
            </a:extLst>
          </p:cNvPr>
          <p:cNvPicPr>
            <a:picLocks noChangeAspect="1"/>
          </p:cNvPicPr>
          <p:nvPr/>
        </p:nvPicPr>
        <p:blipFill>
          <a:blip r:embed="rId3">
            <a:extLst>
              <a:ext uri="{28A0092B-C50C-407E-A947-70E740481C1C}">
                <a14:useLocalDpi xmlns:a14="http://schemas.microsoft.com/office/drawing/2010/main" val="0"/>
              </a:ext>
            </a:extLst>
          </a:blip>
          <a:srcRect t="28712"/>
          <a:stretch>
            <a:fillRect/>
          </a:stretch>
        </p:blipFill>
        <p:spPr bwMode="auto">
          <a:xfrm>
            <a:off x="1981200" y="3429000"/>
            <a:ext cx="5499100" cy="25796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200" name="TextBox 3">
            <a:extLst>
              <a:ext uri="{FF2B5EF4-FFF2-40B4-BE49-F238E27FC236}">
                <a16:creationId xmlns:a16="http://schemas.microsoft.com/office/drawing/2014/main" id="{2B576F80-25FD-4643-948E-EDF4A58A68E6}"/>
              </a:ext>
            </a:extLst>
          </p:cNvPr>
          <p:cNvSpPr txBox="1">
            <a:spLocks noChangeArrowheads="1"/>
          </p:cNvSpPr>
          <p:nvPr/>
        </p:nvSpPr>
        <p:spPr bwMode="auto">
          <a:xfrm>
            <a:off x="3603625" y="5791200"/>
            <a:ext cx="2354263" cy="461963"/>
          </a:xfrm>
          <a:prstGeom prst="rect">
            <a:avLst/>
          </a:prstGeom>
          <a:solidFill>
            <a:schemeClr val="tx1"/>
          </a:solidFill>
          <a:ln w="9525">
            <a:solidFill>
              <a:schemeClr val="bg1"/>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chemeClr val="bg1"/>
                </a:solidFill>
                <a:cs typeface="Times New Roman" panose="02020603050405020304" pitchFamily="18" charset="0"/>
              </a:rPr>
              <a:t>Digital vs Analog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3">
            <a:extLst>
              <a:ext uri="{FF2B5EF4-FFF2-40B4-BE49-F238E27FC236}">
                <a16:creationId xmlns:a16="http://schemas.microsoft.com/office/drawing/2014/main" id="{32B73121-4FD6-654E-B93A-1F0F36458A24}"/>
              </a:ext>
            </a:extLst>
          </p:cNvPr>
          <p:cNvSpPr>
            <a:spLocks noGrp="1" noChangeArrowheads="1"/>
          </p:cNvSpPr>
          <p:nvPr>
            <p:ph type="subTitle" idx="1"/>
          </p:nvPr>
        </p:nvSpPr>
        <p:spPr>
          <a:xfrm>
            <a:off x="533400" y="1851025"/>
            <a:ext cx="5445125" cy="1635125"/>
          </a:xfrm>
        </p:spPr>
        <p:txBody>
          <a:bodyPr rtlCol="0">
            <a:normAutofit fontScale="92500" lnSpcReduction="10000"/>
          </a:bodyPr>
          <a:lstStyle/>
          <a:p>
            <a:pPr algn="l" eaLnBrk="1" fontAlgn="auto" hangingPunct="1">
              <a:spcAft>
                <a:spcPts val="0"/>
              </a:spcAft>
              <a:buClr>
                <a:schemeClr val="tx1"/>
              </a:buClr>
              <a:defRPr/>
            </a:pPr>
            <a:r>
              <a:rPr lang="en-US" sz="2400" dirty="0">
                <a:cs typeface="Times New Roman" panose="02020603050405020304" pitchFamily="18" charset="0"/>
              </a:rPr>
              <a:t>The people in charge of assigning voltages a value are called </a:t>
            </a:r>
            <a:r>
              <a:rPr lang="en-US" altLang="en-US" sz="2400" i="1" dirty="0">
                <a:cs typeface="Times New Roman" panose="02020603050405020304" pitchFamily="18" charset="0"/>
              </a:rPr>
              <a:t>Logic Levels. </a:t>
            </a:r>
            <a:r>
              <a:rPr lang="en-US" altLang="en-US" sz="2400" dirty="0">
                <a:cs typeface="Times New Roman" panose="02020603050405020304" pitchFamily="18" charset="0"/>
              </a:rPr>
              <a:t>Logic Levels decide what </a:t>
            </a:r>
            <a:r>
              <a:rPr lang="en-US" altLang="en-US" sz="2400" u="sng" dirty="0">
                <a:cs typeface="Times New Roman" panose="02020603050405020304" pitchFamily="18" charset="0"/>
              </a:rPr>
              <a:t>voltage levels</a:t>
            </a:r>
            <a:r>
              <a:rPr lang="en-US" altLang="en-US" sz="2400" dirty="0">
                <a:cs typeface="Times New Roman" panose="02020603050405020304" pitchFamily="18" charset="0"/>
              </a:rPr>
              <a:t> mean 0 and１. Therefore, they give voltage values </a:t>
            </a:r>
            <a:r>
              <a:rPr lang="en-US" altLang="en-US" sz="2400" u="sng" dirty="0">
                <a:cs typeface="Times New Roman" panose="02020603050405020304" pitchFamily="18" charset="0"/>
              </a:rPr>
              <a:t>logical</a:t>
            </a:r>
            <a:r>
              <a:rPr lang="en-US" altLang="en-US" sz="2400" dirty="0">
                <a:cs typeface="Times New Roman" panose="02020603050405020304" pitchFamily="18" charset="0"/>
              </a:rPr>
              <a:t> meaning. Hence the name, Logic Level.</a:t>
            </a:r>
            <a:endParaRPr lang="en-US" altLang="en-US" sz="2400" i="1" dirty="0">
              <a:cs typeface="Times New Roman" panose="02020603050405020304" pitchFamily="18" charset="0"/>
            </a:endParaRPr>
          </a:p>
        </p:txBody>
      </p:sp>
      <p:sp>
        <p:nvSpPr>
          <p:cNvPr id="10243" name="Date Placeholder 3">
            <a:extLst>
              <a:ext uri="{FF2B5EF4-FFF2-40B4-BE49-F238E27FC236}">
                <a16:creationId xmlns:a16="http://schemas.microsoft.com/office/drawing/2014/main" id="{64CF4ADC-8904-4E6D-A53C-BA86B8DA126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LSU rev20211031</a:t>
            </a:r>
          </a:p>
        </p:txBody>
      </p:sp>
      <p:sp>
        <p:nvSpPr>
          <p:cNvPr id="10244" name="Footer Placeholder 4">
            <a:extLst>
              <a:ext uri="{FF2B5EF4-FFF2-40B4-BE49-F238E27FC236}">
                <a16:creationId xmlns:a16="http://schemas.microsoft.com/office/drawing/2014/main" id="{E9E11A93-DDAD-41DA-B6D1-BEC99E7FD8A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10245" name="Slide Number Placeholder 5">
            <a:extLst>
              <a:ext uri="{FF2B5EF4-FFF2-40B4-BE49-F238E27FC236}">
                <a16:creationId xmlns:a16="http://schemas.microsoft.com/office/drawing/2014/main" id="{307C0413-C6C6-49E6-BCC0-000CD77AFC7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9316657-6FF4-4080-A4C0-8BC150C5DB4E}" type="slidenum">
              <a:rPr lang="en-US" altLang="en-US" sz="1400">
                <a:cs typeface="Times New Roman" panose="02020603050405020304" pitchFamily="18" charset="0"/>
              </a:rPr>
              <a:pPr>
                <a:spcBef>
                  <a:spcPct val="0"/>
                </a:spcBef>
                <a:buFontTx/>
                <a:buNone/>
              </a:pPr>
              <a:t>5</a:t>
            </a:fld>
            <a:endParaRPr lang="en-US" altLang="en-US" sz="1400">
              <a:cs typeface="Times New Roman" panose="02020603050405020304" pitchFamily="18" charset="0"/>
            </a:endParaRPr>
          </a:p>
        </p:txBody>
      </p:sp>
      <p:sp>
        <p:nvSpPr>
          <p:cNvPr id="10246" name="TextBox 1">
            <a:extLst>
              <a:ext uri="{FF2B5EF4-FFF2-40B4-BE49-F238E27FC236}">
                <a16:creationId xmlns:a16="http://schemas.microsoft.com/office/drawing/2014/main" id="{03F6555D-DBD2-4495-9AA9-F729BD3539D1}"/>
              </a:ext>
            </a:extLst>
          </p:cNvPr>
          <p:cNvSpPr txBox="1">
            <a:spLocks noChangeArrowheads="1"/>
          </p:cNvSpPr>
          <p:nvPr/>
        </p:nvSpPr>
        <p:spPr bwMode="auto">
          <a:xfrm>
            <a:off x="2057400" y="327025"/>
            <a:ext cx="6934200" cy="1200150"/>
          </a:xfrm>
          <a:prstGeom prst="rect">
            <a:avLst/>
          </a:prstGeom>
          <a:solidFill>
            <a:schemeClr val="bg1"/>
          </a:solidFill>
          <a:ln w="9525">
            <a:solidFill>
              <a:schemeClr val="bg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a:cs typeface="Times New Roman" panose="02020603050405020304" pitchFamily="18" charset="0"/>
              </a:rPr>
              <a:t>So how do you assign a given voltage a value ? </a:t>
            </a:r>
          </a:p>
        </p:txBody>
      </p:sp>
      <p:sp>
        <p:nvSpPr>
          <p:cNvPr id="10247" name="TextBox 5">
            <a:extLst>
              <a:ext uri="{FF2B5EF4-FFF2-40B4-BE49-F238E27FC236}">
                <a16:creationId xmlns:a16="http://schemas.microsoft.com/office/drawing/2014/main" id="{E8E2B3D6-DFC8-4B37-B4F8-AEBD6EE09C60}"/>
              </a:ext>
            </a:extLst>
          </p:cNvPr>
          <p:cNvSpPr txBox="1">
            <a:spLocks noChangeArrowheads="1"/>
          </p:cNvSpPr>
          <p:nvPr/>
        </p:nvSpPr>
        <p:spPr bwMode="auto">
          <a:xfrm>
            <a:off x="2314575" y="3798888"/>
            <a:ext cx="4191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a:cs typeface="Times New Roman" panose="02020603050405020304" pitchFamily="18" charset="0"/>
              </a:rPr>
              <a:t>To the right is a picture of an Arduino Mega’s logic level. Let’s break it down a little </a:t>
            </a:r>
          </a:p>
        </p:txBody>
      </p:sp>
      <p:pic>
        <p:nvPicPr>
          <p:cNvPr id="10248" name="Picture 6">
            <a:extLst>
              <a:ext uri="{FF2B5EF4-FFF2-40B4-BE49-F238E27FC236}">
                <a16:creationId xmlns:a16="http://schemas.microsoft.com/office/drawing/2014/main" id="{F0BE3597-1735-40DA-8C46-337CA9CB6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5425" y="1793875"/>
            <a:ext cx="156686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58B4EF65-3D51-4C32-AD98-A7695847D48D}"/>
              </a:ext>
            </a:extLst>
          </p:cNvPr>
          <p:cNvSpPr>
            <a:spLocks noGrp="1" noChangeArrowheads="1"/>
          </p:cNvSpPr>
          <p:nvPr>
            <p:ph type="subTitle" idx="1"/>
          </p:nvPr>
        </p:nvSpPr>
        <p:spPr>
          <a:xfrm>
            <a:off x="177800" y="1319213"/>
            <a:ext cx="6176963" cy="457200"/>
          </a:xfrm>
        </p:spPr>
        <p:txBody>
          <a:bodyPr/>
          <a:lstStyle/>
          <a:p>
            <a:pPr algn="l" eaLnBrk="1" hangingPunct="1">
              <a:buClr>
                <a:schemeClr val="tx1"/>
              </a:buClr>
            </a:pPr>
            <a:r>
              <a:rPr lang="en-US" altLang="en-US" sz="2200">
                <a:cs typeface="Times New Roman" panose="02020603050405020304" pitchFamily="18" charset="0"/>
              </a:rPr>
              <a:t>The symbols on the right side mean the fallowing:</a:t>
            </a:r>
            <a:endParaRPr lang="en-US" altLang="en-US" sz="2200" i="1">
              <a:cs typeface="Times New Roman" panose="02020603050405020304" pitchFamily="18" charset="0"/>
            </a:endParaRPr>
          </a:p>
        </p:txBody>
      </p:sp>
      <p:sp>
        <p:nvSpPr>
          <p:cNvPr id="12291" name="Date Placeholder 3">
            <a:extLst>
              <a:ext uri="{FF2B5EF4-FFF2-40B4-BE49-F238E27FC236}">
                <a16:creationId xmlns:a16="http://schemas.microsoft.com/office/drawing/2014/main" id="{28EF872F-1AF5-423B-8080-01B37179A72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LSU rev20211031</a:t>
            </a:r>
          </a:p>
        </p:txBody>
      </p:sp>
      <p:sp>
        <p:nvSpPr>
          <p:cNvPr id="12292" name="Footer Placeholder 4">
            <a:extLst>
              <a:ext uri="{FF2B5EF4-FFF2-40B4-BE49-F238E27FC236}">
                <a16:creationId xmlns:a16="http://schemas.microsoft.com/office/drawing/2014/main" id="{1A6623AC-4494-435A-87A2-30DBD0B9AC5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12293" name="Slide Number Placeholder 5">
            <a:extLst>
              <a:ext uri="{FF2B5EF4-FFF2-40B4-BE49-F238E27FC236}">
                <a16:creationId xmlns:a16="http://schemas.microsoft.com/office/drawing/2014/main" id="{E2C4547A-0061-46F3-A6DB-704CB6620E7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34F3AC4-DD4B-4774-ADF5-02DDB953637F}" type="slidenum">
              <a:rPr lang="en-US" altLang="en-US" sz="1400">
                <a:cs typeface="Times New Roman" panose="02020603050405020304" pitchFamily="18" charset="0"/>
              </a:rPr>
              <a:pPr>
                <a:spcBef>
                  <a:spcPct val="0"/>
                </a:spcBef>
                <a:buFontTx/>
                <a:buNone/>
              </a:pPr>
              <a:t>6</a:t>
            </a:fld>
            <a:endParaRPr lang="en-US" altLang="en-US" sz="1400">
              <a:cs typeface="Times New Roman" panose="02020603050405020304" pitchFamily="18" charset="0"/>
            </a:endParaRPr>
          </a:p>
        </p:txBody>
      </p:sp>
      <p:sp>
        <p:nvSpPr>
          <p:cNvPr id="12294" name="TextBox 1">
            <a:extLst>
              <a:ext uri="{FF2B5EF4-FFF2-40B4-BE49-F238E27FC236}">
                <a16:creationId xmlns:a16="http://schemas.microsoft.com/office/drawing/2014/main" id="{37319460-4EA8-471A-BE0A-2C392183C597}"/>
              </a:ext>
            </a:extLst>
          </p:cNvPr>
          <p:cNvSpPr txBox="1">
            <a:spLocks noChangeArrowheads="1"/>
          </p:cNvSpPr>
          <p:nvPr/>
        </p:nvSpPr>
        <p:spPr bwMode="auto">
          <a:xfrm>
            <a:off x="2392363" y="395288"/>
            <a:ext cx="3962400" cy="646112"/>
          </a:xfrm>
          <a:prstGeom prst="rect">
            <a:avLst/>
          </a:prstGeom>
          <a:solidFill>
            <a:schemeClr val="bg1"/>
          </a:solidFill>
          <a:ln w="9525">
            <a:solidFill>
              <a:schemeClr val="bg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a:cs typeface="Times New Roman" panose="02020603050405020304" pitchFamily="18" charset="0"/>
              </a:rPr>
              <a:t>Logic Level</a:t>
            </a:r>
          </a:p>
        </p:txBody>
      </p:sp>
      <p:pic>
        <p:nvPicPr>
          <p:cNvPr id="12295" name="Picture 6">
            <a:extLst>
              <a:ext uri="{FF2B5EF4-FFF2-40B4-BE49-F238E27FC236}">
                <a16:creationId xmlns:a16="http://schemas.microsoft.com/office/drawing/2014/main" id="{E474ED99-1675-4374-80B9-742409C6CF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9075" y="1319213"/>
            <a:ext cx="1566863" cy="4419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296" name="Rectangle 2">
            <a:extLst>
              <a:ext uri="{FF2B5EF4-FFF2-40B4-BE49-F238E27FC236}">
                <a16:creationId xmlns:a16="http://schemas.microsoft.com/office/drawing/2014/main" id="{384AD0FC-8EB3-46A8-B4D7-64A296EBB7EA}"/>
              </a:ext>
            </a:extLst>
          </p:cNvPr>
          <p:cNvSpPr>
            <a:spLocks noChangeArrowheads="1"/>
          </p:cNvSpPr>
          <p:nvPr/>
        </p:nvSpPr>
        <p:spPr bwMode="auto">
          <a:xfrm>
            <a:off x="177800" y="2020888"/>
            <a:ext cx="5943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US" altLang="en-US" sz="1800">
                <a:cs typeface="Times New Roman" panose="02020603050405020304" pitchFamily="18" charset="0"/>
              </a:rPr>
              <a:t>V</a:t>
            </a:r>
            <a:r>
              <a:rPr lang="en-US" altLang="en-US" sz="1800" baseline="-25000">
                <a:cs typeface="Times New Roman" panose="02020603050405020304" pitchFamily="18" charset="0"/>
              </a:rPr>
              <a:t>OH</a:t>
            </a:r>
            <a:r>
              <a:rPr lang="en-US" altLang="en-US" sz="1800">
                <a:cs typeface="Times New Roman" panose="02020603050405020304" pitchFamily="18" charset="0"/>
              </a:rPr>
              <a:t> – Minimum OUTPUT Voltage level to be 	considered a HIGH.</a:t>
            </a:r>
          </a:p>
          <a:p>
            <a:pPr eaLnBrk="1" hangingPunct="1">
              <a:spcBef>
                <a:spcPct val="0"/>
              </a:spcBef>
            </a:pPr>
            <a:r>
              <a:rPr lang="en-US" altLang="en-US" sz="1800">
                <a:cs typeface="Times New Roman" panose="02020603050405020304" pitchFamily="18" charset="0"/>
              </a:rPr>
              <a:t>V</a:t>
            </a:r>
            <a:r>
              <a:rPr lang="en-US" altLang="en-US" sz="1800" baseline="-25000">
                <a:cs typeface="Times New Roman" panose="02020603050405020304" pitchFamily="18" charset="0"/>
              </a:rPr>
              <a:t>IH</a:t>
            </a:r>
            <a:r>
              <a:rPr lang="en-US" altLang="en-US" sz="1800">
                <a:cs typeface="Times New Roman" panose="02020603050405020304" pitchFamily="18" charset="0"/>
              </a:rPr>
              <a:t> – Minimum INPUT Voltage level to be considered 	a HIGH.</a:t>
            </a:r>
          </a:p>
          <a:p>
            <a:pPr eaLnBrk="1" hangingPunct="1">
              <a:spcBef>
                <a:spcPct val="0"/>
              </a:spcBef>
            </a:pPr>
            <a:r>
              <a:rPr lang="en-US" altLang="en-US" sz="1800">
                <a:cs typeface="Times New Roman" panose="02020603050405020304" pitchFamily="18" charset="0"/>
              </a:rPr>
              <a:t>V</a:t>
            </a:r>
            <a:r>
              <a:rPr lang="en-US" altLang="en-US" sz="1800" baseline="-25000">
                <a:cs typeface="Times New Roman" panose="02020603050405020304" pitchFamily="18" charset="0"/>
              </a:rPr>
              <a:t>OL</a:t>
            </a:r>
            <a:r>
              <a:rPr lang="en-US" altLang="en-US" sz="1800">
                <a:cs typeface="Times New Roman" panose="02020603050405020304" pitchFamily="18" charset="0"/>
              </a:rPr>
              <a:t> – Maximum OUTPUT Voltage level to be 	considered a LOW.</a:t>
            </a:r>
          </a:p>
          <a:p>
            <a:pPr eaLnBrk="1" hangingPunct="1">
              <a:spcBef>
                <a:spcPct val="0"/>
              </a:spcBef>
            </a:pPr>
            <a:r>
              <a:rPr lang="en-US" altLang="en-US" sz="1800">
                <a:cs typeface="Times New Roman" panose="02020603050405020304" pitchFamily="18" charset="0"/>
              </a:rPr>
              <a:t>V</a:t>
            </a:r>
            <a:r>
              <a:rPr lang="en-US" altLang="en-US" sz="1800" baseline="-25000">
                <a:cs typeface="Times New Roman" panose="02020603050405020304" pitchFamily="18" charset="0"/>
              </a:rPr>
              <a:t>IL</a:t>
            </a:r>
            <a:r>
              <a:rPr lang="en-US" altLang="en-US" sz="1800">
                <a:cs typeface="Times New Roman" panose="02020603050405020304" pitchFamily="18" charset="0"/>
              </a:rPr>
              <a:t> – Maximum INPUT Voltage level to still be 	considered a LOW.</a:t>
            </a:r>
          </a:p>
        </p:txBody>
      </p:sp>
      <p:sp>
        <p:nvSpPr>
          <p:cNvPr id="12297" name="TextBox 4">
            <a:extLst>
              <a:ext uri="{FF2B5EF4-FFF2-40B4-BE49-F238E27FC236}">
                <a16:creationId xmlns:a16="http://schemas.microsoft.com/office/drawing/2014/main" id="{BDD172DD-C903-443E-99CA-9094C9176CDF}"/>
              </a:ext>
            </a:extLst>
          </p:cNvPr>
          <p:cNvSpPr txBox="1">
            <a:spLocks noChangeArrowheads="1"/>
          </p:cNvSpPr>
          <p:nvPr/>
        </p:nvSpPr>
        <p:spPr bwMode="auto">
          <a:xfrm>
            <a:off x="400050" y="4471988"/>
            <a:ext cx="557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cs typeface="Times New Roman" panose="02020603050405020304" pitchFamily="18" charset="0"/>
              </a:rPr>
              <a:t>This means for </a:t>
            </a:r>
            <a:r>
              <a:rPr lang="en-US" altLang="en-US" sz="2400" u="sng">
                <a:cs typeface="Times New Roman" panose="02020603050405020304" pitchFamily="18" charset="0"/>
              </a:rPr>
              <a:t>output</a:t>
            </a:r>
            <a:r>
              <a:rPr lang="en-US" altLang="en-US" sz="2400">
                <a:cs typeface="Times New Roman" panose="02020603050405020304" pitchFamily="18" charset="0"/>
              </a:rPr>
              <a:t> 5V =１and 0.9V = 0 </a:t>
            </a:r>
          </a:p>
        </p:txBody>
      </p:sp>
      <p:sp>
        <p:nvSpPr>
          <p:cNvPr id="12298" name="Rectangle 7">
            <a:extLst>
              <a:ext uri="{FF2B5EF4-FFF2-40B4-BE49-F238E27FC236}">
                <a16:creationId xmlns:a16="http://schemas.microsoft.com/office/drawing/2014/main" id="{64EEE038-1DCB-4D36-8958-4845B16F9280}"/>
              </a:ext>
            </a:extLst>
          </p:cNvPr>
          <p:cNvSpPr>
            <a:spLocks noChangeArrowheads="1"/>
          </p:cNvSpPr>
          <p:nvPr/>
        </p:nvSpPr>
        <p:spPr bwMode="auto">
          <a:xfrm>
            <a:off x="400050" y="5078413"/>
            <a:ext cx="557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cs typeface="Times New Roman" panose="02020603050405020304" pitchFamily="18" charset="0"/>
              </a:rPr>
              <a:t>This means for </a:t>
            </a:r>
            <a:r>
              <a:rPr lang="en-US" altLang="en-US" sz="2400" u="sng">
                <a:cs typeface="Times New Roman" panose="02020603050405020304" pitchFamily="18" charset="0"/>
              </a:rPr>
              <a:t>input</a:t>
            </a:r>
            <a:r>
              <a:rPr lang="en-US" altLang="en-US" sz="2400">
                <a:cs typeface="Times New Roman" panose="02020603050405020304" pitchFamily="18" charset="0"/>
              </a:rPr>
              <a:t> 4.2V =１and 1.5V = 0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3">
            <a:extLst>
              <a:ext uri="{FF2B5EF4-FFF2-40B4-BE49-F238E27FC236}">
                <a16:creationId xmlns:a16="http://schemas.microsoft.com/office/drawing/2014/main" id="{32B73121-4FD6-654E-B93A-1F0F36458A24}"/>
              </a:ext>
            </a:extLst>
          </p:cNvPr>
          <p:cNvSpPr>
            <a:spLocks noGrp="1" noChangeArrowheads="1"/>
          </p:cNvSpPr>
          <p:nvPr>
            <p:ph type="subTitle" idx="1"/>
          </p:nvPr>
        </p:nvSpPr>
        <p:spPr>
          <a:xfrm>
            <a:off x="533400" y="1676400"/>
            <a:ext cx="5878513" cy="3048000"/>
          </a:xfrm>
        </p:spPr>
        <p:txBody>
          <a:bodyPr rtlCol="0"/>
          <a:lstStyle/>
          <a:p>
            <a:pPr marL="342900" indent="-342900" algn="l" eaLnBrk="1" fontAlgn="auto" hangingPunct="1">
              <a:spcBef>
                <a:spcPts val="600"/>
              </a:spcBef>
              <a:spcAft>
                <a:spcPts val="0"/>
              </a:spcAft>
              <a:buClr>
                <a:schemeClr val="tx1"/>
              </a:buClr>
              <a:buFont typeface="Arial" panose="020B0604020202020204" pitchFamily="34" charset="0"/>
              <a:buChar char="•"/>
              <a:defRPr/>
            </a:pPr>
            <a:r>
              <a:rPr lang="en-US" altLang="en-US" sz="2400" dirty="0">
                <a:cs typeface="Times New Roman" panose="02020603050405020304" pitchFamily="18" charset="0"/>
              </a:rPr>
              <a:t>Notice the gap between </a:t>
            </a:r>
            <a:r>
              <a:rPr lang="en-US" sz="2400" dirty="0">
                <a:cs typeface="Times New Roman" panose="02020603050405020304" pitchFamily="18" charset="0"/>
              </a:rPr>
              <a:t>V</a:t>
            </a:r>
            <a:r>
              <a:rPr lang="en-US" sz="2400" baseline="-25000" dirty="0">
                <a:cs typeface="Times New Roman" panose="02020603050405020304" pitchFamily="18" charset="0"/>
              </a:rPr>
              <a:t>IH </a:t>
            </a:r>
            <a:r>
              <a:rPr lang="en-US" sz="2400" dirty="0">
                <a:cs typeface="Times New Roman" panose="02020603050405020304" pitchFamily="18" charset="0"/>
              </a:rPr>
              <a:t>and V</a:t>
            </a:r>
            <a:r>
              <a:rPr lang="en-US" sz="2400" baseline="-25000" dirty="0">
                <a:cs typeface="Times New Roman" panose="02020603050405020304" pitchFamily="18" charset="0"/>
              </a:rPr>
              <a:t>IL</a:t>
            </a:r>
            <a:r>
              <a:rPr lang="en-US" sz="2400" dirty="0">
                <a:cs typeface="Times New Roman" panose="02020603050405020304" pitchFamily="18" charset="0"/>
              </a:rPr>
              <a:t> ? </a:t>
            </a:r>
            <a:r>
              <a:rPr lang="en-US" altLang="en-US" sz="2400" dirty="0">
                <a:cs typeface="Times New Roman" panose="02020603050405020304" pitchFamily="18" charset="0"/>
              </a:rPr>
              <a:t>Because of t</a:t>
            </a:r>
            <a:r>
              <a:rPr lang="en-US" sz="2400" dirty="0">
                <a:cs typeface="Times New Roman" panose="02020603050405020304" pitchFamily="18" charset="0"/>
              </a:rPr>
              <a:t>his gap </a:t>
            </a:r>
            <a:r>
              <a:rPr lang="en-US" altLang="en-US" sz="2400" dirty="0">
                <a:cs typeface="Times New Roman" panose="02020603050405020304" pitchFamily="18" charset="0"/>
              </a:rPr>
              <a:t>there is a sharp distinction between 0 and 1.  Therefor digital signals are less susceptible to errors caused by “</a:t>
            </a:r>
            <a:r>
              <a:rPr lang="en-US" altLang="en-US" sz="2400" i="1" dirty="0">
                <a:cs typeface="Times New Roman" panose="02020603050405020304" pitchFamily="18" charset="0"/>
              </a:rPr>
              <a:t>background noise”</a:t>
            </a:r>
            <a:r>
              <a:rPr lang="en-US" altLang="en-US" sz="2400" dirty="0">
                <a:cs typeface="Times New Roman" panose="02020603050405020304" pitchFamily="18" charset="0"/>
              </a:rPr>
              <a:t> which would normally affect an analog signal. </a:t>
            </a:r>
          </a:p>
          <a:p>
            <a:pPr marL="342900" indent="-342900" algn="l" eaLnBrk="1" fontAlgn="auto" hangingPunct="1">
              <a:spcBef>
                <a:spcPts val="600"/>
              </a:spcBef>
              <a:spcAft>
                <a:spcPts val="0"/>
              </a:spcAft>
              <a:buClr>
                <a:schemeClr val="tx1"/>
              </a:buClr>
              <a:buFont typeface="Arial" panose="020B0604020202020204" pitchFamily="34" charset="0"/>
              <a:buChar char="•"/>
              <a:defRPr/>
            </a:pPr>
            <a:r>
              <a:rPr lang="en-US" sz="2400" dirty="0">
                <a:cs typeface="Times New Roman" panose="02020603050405020304" pitchFamily="18" charset="0"/>
              </a:rPr>
              <a:t> Also, you may hear a person point to a component on a circuit board and call it “a logic level”. This is colloquial speech for the part of the board that performs the logic level tasks</a:t>
            </a:r>
            <a:endParaRPr lang="en-US" sz="2400" baseline="-25000" dirty="0">
              <a:cs typeface="Times New Roman" panose="02020603050405020304" pitchFamily="18" charset="0"/>
            </a:endParaRPr>
          </a:p>
          <a:p>
            <a:pPr algn="l" eaLnBrk="1" fontAlgn="auto" hangingPunct="1">
              <a:spcBef>
                <a:spcPts val="600"/>
              </a:spcBef>
              <a:spcAft>
                <a:spcPts val="0"/>
              </a:spcAft>
              <a:buClr>
                <a:schemeClr val="tx1"/>
              </a:buClr>
              <a:defRPr/>
            </a:pPr>
            <a:endParaRPr lang="en-US" altLang="en-US" sz="2000" dirty="0">
              <a:cs typeface="Times New Roman" panose="02020603050405020304" pitchFamily="18" charset="0"/>
            </a:endParaRPr>
          </a:p>
        </p:txBody>
      </p:sp>
      <p:sp>
        <p:nvSpPr>
          <p:cNvPr id="14339" name="Date Placeholder 3">
            <a:extLst>
              <a:ext uri="{FF2B5EF4-FFF2-40B4-BE49-F238E27FC236}">
                <a16:creationId xmlns:a16="http://schemas.microsoft.com/office/drawing/2014/main" id="{E51D11D6-721F-4D57-9A36-BDE6A1AAE71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LSU rev20211031</a:t>
            </a:r>
          </a:p>
        </p:txBody>
      </p:sp>
      <p:sp>
        <p:nvSpPr>
          <p:cNvPr id="14340" name="Footer Placeholder 4">
            <a:extLst>
              <a:ext uri="{FF2B5EF4-FFF2-40B4-BE49-F238E27FC236}">
                <a16:creationId xmlns:a16="http://schemas.microsoft.com/office/drawing/2014/main" id="{229DC309-6C13-4747-A5B1-353AE17E3B5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14341" name="Slide Number Placeholder 5">
            <a:extLst>
              <a:ext uri="{FF2B5EF4-FFF2-40B4-BE49-F238E27FC236}">
                <a16:creationId xmlns:a16="http://schemas.microsoft.com/office/drawing/2014/main" id="{16EA579D-541C-4895-BA9F-155E69FEA7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656094D-4028-450F-8F05-B8999A93B41A}" type="slidenum">
              <a:rPr lang="en-US" altLang="en-US" sz="1400">
                <a:cs typeface="Times New Roman" panose="02020603050405020304" pitchFamily="18" charset="0"/>
              </a:rPr>
              <a:pPr>
                <a:spcBef>
                  <a:spcPct val="0"/>
                </a:spcBef>
                <a:buFontTx/>
                <a:buNone/>
              </a:pPr>
              <a:t>7</a:t>
            </a:fld>
            <a:endParaRPr lang="en-US" altLang="en-US" sz="1400">
              <a:cs typeface="Times New Roman" panose="02020603050405020304" pitchFamily="18" charset="0"/>
            </a:endParaRPr>
          </a:p>
        </p:txBody>
      </p:sp>
      <p:sp>
        <p:nvSpPr>
          <p:cNvPr id="14342" name="TextBox 1">
            <a:extLst>
              <a:ext uri="{FF2B5EF4-FFF2-40B4-BE49-F238E27FC236}">
                <a16:creationId xmlns:a16="http://schemas.microsoft.com/office/drawing/2014/main" id="{7CC27D3A-2B3E-4ADC-818D-DB5CF2B2F811}"/>
              </a:ext>
            </a:extLst>
          </p:cNvPr>
          <p:cNvSpPr txBox="1">
            <a:spLocks noChangeArrowheads="1"/>
          </p:cNvSpPr>
          <p:nvPr/>
        </p:nvSpPr>
        <p:spPr bwMode="auto">
          <a:xfrm>
            <a:off x="2209800" y="457200"/>
            <a:ext cx="3962400" cy="646113"/>
          </a:xfrm>
          <a:prstGeom prst="rect">
            <a:avLst/>
          </a:prstGeom>
          <a:solidFill>
            <a:schemeClr val="bg1"/>
          </a:solidFill>
          <a:ln w="9525">
            <a:solidFill>
              <a:schemeClr val="bg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a:cs typeface="Times New Roman" panose="02020603050405020304" pitchFamily="18" charset="0"/>
              </a:rPr>
              <a:t>Logic Level</a:t>
            </a:r>
          </a:p>
        </p:txBody>
      </p:sp>
      <p:pic>
        <p:nvPicPr>
          <p:cNvPr id="14343" name="Picture 6">
            <a:extLst>
              <a:ext uri="{FF2B5EF4-FFF2-40B4-BE49-F238E27FC236}">
                <a16:creationId xmlns:a16="http://schemas.microsoft.com/office/drawing/2014/main" id="{0CEDCD07-3715-4BE3-BDFC-D151C619D5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295400"/>
            <a:ext cx="1566863" cy="4419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606CD2-E89A-C14C-96B0-8308B822B6CB}"/>
              </a:ext>
            </a:extLst>
          </p:cNvPr>
          <p:cNvSpPr>
            <a:spLocks noGrp="1"/>
          </p:cNvSpPr>
          <p:nvPr>
            <p:ph type="subTitle" idx="1"/>
          </p:nvPr>
        </p:nvSpPr>
        <p:spPr>
          <a:xfrm>
            <a:off x="841375" y="1600200"/>
            <a:ext cx="7502525" cy="3810000"/>
          </a:xfrm>
        </p:spPr>
        <p:txBody>
          <a:bodyPr rtlCol="0">
            <a:normAutofit fontScale="85000" lnSpcReduction="20000"/>
          </a:bodyPr>
          <a:lstStyle/>
          <a:p>
            <a:pPr algn="l" eaLnBrk="1" fontAlgn="auto" hangingPunct="1">
              <a:spcAft>
                <a:spcPts val="0"/>
              </a:spcAft>
              <a:defRPr/>
            </a:pPr>
            <a:r>
              <a:rPr lang="en-US" sz="2600" dirty="0">
                <a:cs typeface="Times New Roman" panose="02020603050405020304" pitchFamily="18" charset="0"/>
              </a:rPr>
              <a:t>Now that you have an understanding of what a digital I/O is lets looks at a few types of digital I/O signals. The type of signal used can depend upon what type of current the component uses.</a:t>
            </a:r>
          </a:p>
          <a:p>
            <a:pPr algn="l" eaLnBrk="1" fontAlgn="auto" hangingPunct="1">
              <a:spcAft>
                <a:spcPts val="0"/>
              </a:spcAft>
              <a:defRPr/>
            </a:pPr>
            <a:endParaRPr lang="en-US" sz="2600" dirty="0">
              <a:cs typeface="Times New Roman" panose="02020603050405020304" pitchFamily="18" charset="0"/>
            </a:endParaRPr>
          </a:p>
          <a:p>
            <a:pPr algn="l" eaLnBrk="1" fontAlgn="auto" hangingPunct="1">
              <a:spcAft>
                <a:spcPts val="0"/>
              </a:spcAft>
              <a:defRPr/>
            </a:pPr>
            <a:r>
              <a:rPr lang="en-US" sz="2600" dirty="0">
                <a:cs typeface="Times New Roman" panose="02020603050405020304" pitchFamily="18" charset="0"/>
              </a:rPr>
              <a:t>There are two types of current. </a:t>
            </a:r>
            <a:r>
              <a:rPr lang="en-US" altLang="en-US" sz="2600" dirty="0">
                <a:cs typeface="Times New Roman" panose="02020603050405020304" pitchFamily="18" charset="0"/>
              </a:rPr>
              <a:t>First, there is direct current (DC). In DC the flow of electricity flows in one direction. The other type of electrical current is alternating current (AC). In AC, the flow of electricity reverses direction periodically. </a:t>
            </a:r>
          </a:p>
          <a:p>
            <a:pPr marL="457200" indent="-457200" algn="l" eaLnBrk="1" fontAlgn="auto" hangingPunct="1">
              <a:spcAft>
                <a:spcPts val="0"/>
              </a:spcAft>
              <a:buClr>
                <a:schemeClr val="tx1"/>
              </a:buClr>
              <a:buFont typeface="Arial" panose="020B0604020202020204" pitchFamily="34" charset="0"/>
              <a:buChar char="•"/>
              <a:defRPr/>
            </a:pPr>
            <a:r>
              <a:rPr lang="en-US" altLang="en-US" sz="2800" dirty="0">
                <a:cs typeface="Times New Roman" panose="02020603050405020304" pitchFamily="18" charset="0"/>
              </a:rPr>
              <a:t>DC components use a </a:t>
            </a:r>
            <a:r>
              <a:rPr lang="en-US" altLang="en-US" sz="2800" i="1" dirty="0">
                <a:cs typeface="Times New Roman" panose="02020603050405020304" pitchFamily="18" charset="0"/>
              </a:rPr>
              <a:t>unipolar </a:t>
            </a:r>
            <a:r>
              <a:rPr lang="en-US" altLang="en-US" sz="2800" dirty="0">
                <a:cs typeface="Times New Roman" panose="02020603050405020304" pitchFamily="18" charset="0"/>
              </a:rPr>
              <a:t>type signal.</a:t>
            </a:r>
          </a:p>
          <a:p>
            <a:pPr marL="457200" indent="-457200" algn="l" eaLnBrk="1" fontAlgn="auto" hangingPunct="1">
              <a:spcAft>
                <a:spcPts val="0"/>
              </a:spcAft>
              <a:buClr>
                <a:schemeClr val="tx1"/>
              </a:buClr>
              <a:buFont typeface="Arial" panose="020B0604020202020204" pitchFamily="34" charset="0"/>
              <a:buChar char="•"/>
              <a:defRPr/>
            </a:pPr>
            <a:r>
              <a:rPr lang="en-US" altLang="en-US" sz="2800" dirty="0">
                <a:cs typeface="Times New Roman" panose="02020603050405020304" pitchFamily="18" charset="0"/>
              </a:rPr>
              <a:t>AC components use a </a:t>
            </a:r>
            <a:r>
              <a:rPr lang="en-US" altLang="en-US" sz="2800" i="1" dirty="0">
                <a:cs typeface="Times New Roman" panose="02020603050405020304" pitchFamily="18" charset="0"/>
              </a:rPr>
              <a:t>bipolar</a:t>
            </a:r>
            <a:r>
              <a:rPr lang="en-US" altLang="en-US" sz="2800" dirty="0">
                <a:cs typeface="Times New Roman" panose="02020603050405020304" pitchFamily="18" charset="0"/>
              </a:rPr>
              <a:t> signal.</a:t>
            </a:r>
          </a:p>
          <a:p>
            <a:pPr marL="457200" indent="-457200" algn="l" eaLnBrk="1" fontAlgn="auto" hangingPunct="1">
              <a:spcAft>
                <a:spcPts val="0"/>
              </a:spcAft>
              <a:buClr>
                <a:schemeClr val="tx1"/>
              </a:buClr>
              <a:buFont typeface="Arial" panose="020B0604020202020204" pitchFamily="34" charset="0"/>
              <a:buChar char="•"/>
              <a:defRPr/>
            </a:pPr>
            <a:r>
              <a:rPr lang="en-US" altLang="en-US" sz="2800" dirty="0">
                <a:cs typeface="Times New Roman" panose="02020603050405020304" pitchFamily="18" charset="0"/>
              </a:rPr>
              <a:t>There is a third type of digital signal called </a:t>
            </a:r>
            <a:r>
              <a:rPr lang="en-US" altLang="en-US" sz="2800" i="1" dirty="0">
                <a:cs typeface="Times New Roman" panose="02020603050405020304" pitchFamily="18" charset="0"/>
              </a:rPr>
              <a:t>Pulse Width Modulation</a:t>
            </a:r>
            <a:r>
              <a:rPr lang="en-US" altLang="en-US" sz="2800" dirty="0">
                <a:cs typeface="Times New Roman" panose="02020603050405020304" pitchFamily="18" charset="0"/>
              </a:rPr>
              <a:t> (PWM) which will be covered last</a:t>
            </a:r>
            <a:endParaRPr lang="en-US" altLang="en-US" sz="2600" dirty="0">
              <a:cs typeface="Times New Roman" panose="02020603050405020304" pitchFamily="18" charset="0"/>
            </a:endParaRPr>
          </a:p>
          <a:p>
            <a:pPr algn="l" eaLnBrk="1" fontAlgn="auto" hangingPunct="1">
              <a:spcAft>
                <a:spcPts val="0"/>
              </a:spcAft>
              <a:defRPr/>
            </a:pPr>
            <a:endParaRPr lang="en-US" dirty="0">
              <a:cs typeface="Times New Roman" panose="02020603050405020304" pitchFamily="18" charset="0"/>
            </a:endParaRPr>
          </a:p>
          <a:p>
            <a:pPr marL="342900" indent="-342900" algn="l" eaLnBrk="1" fontAlgn="auto" hangingPunct="1">
              <a:spcAft>
                <a:spcPts val="0"/>
              </a:spcAft>
              <a:buClr>
                <a:schemeClr val="tx1"/>
              </a:buClr>
              <a:buFont typeface="Arial" panose="020B0604020202020204" pitchFamily="34" charset="0"/>
              <a:buChar char="•"/>
              <a:defRPr/>
            </a:pPr>
            <a:endParaRPr lang="en-US" dirty="0">
              <a:cs typeface="Times New Roman" panose="02020603050405020304" pitchFamily="18" charset="0"/>
            </a:endParaRPr>
          </a:p>
        </p:txBody>
      </p:sp>
      <p:sp>
        <p:nvSpPr>
          <p:cNvPr id="16387" name="Date Placeholder 3">
            <a:extLst>
              <a:ext uri="{FF2B5EF4-FFF2-40B4-BE49-F238E27FC236}">
                <a16:creationId xmlns:a16="http://schemas.microsoft.com/office/drawing/2014/main" id="{93BE87A4-6617-4C14-B6DF-67AFC227C82C}"/>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LSU rev20211031</a:t>
            </a:r>
          </a:p>
        </p:txBody>
      </p:sp>
      <p:sp>
        <p:nvSpPr>
          <p:cNvPr id="16388" name="Footer Placeholder 4">
            <a:extLst>
              <a:ext uri="{FF2B5EF4-FFF2-40B4-BE49-F238E27FC236}">
                <a16:creationId xmlns:a16="http://schemas.microsoft.com/office/drawing/2014/main" id="{CB4988DF-7483-445B-97EA-774F6907D0FB}"/>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16389" name="Slide Number Placeholder 5">
            <a:extLst>
              <a:ext uri="{FF2B5EF4-FFF2-40B4-BE49-F238E27FC236}">
                <a16:creationId xmlns:a16="http://schemas.microsoft.com/office/drawing/2014/main" id="{4BE3E29B-EB00-4F27-AC83-875985730967}"/>
              </a:ext>
            </a:extLst>
          </p:cNvPr>
          <p:cNvSpPr>
            <a:spLocks noGrp="1" noChangeArrowheads="1"/>
          </p:cNvSpPr>
          <p:nvPr>
            <p:ph type="sldNum" sz="quarter" idx="12"/>
          </p:nvPr>
        </p:nvSpPr>
        <p:spPr>
          <a:solidFill>
            <a:schemeClr val="bg1">
              <a:alpha val="69803"/>
            </a:schemeClr>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CDB8F5F-2F10-49F6-A521-3347C5554447}" type="slidenum">
              <a:rPr lang="en-US" altLang="en-US" sz="1100">
                <a:cs typeface="Times New Roman" panose="02020603050405020304" pitchFamily="18" charset="0"/>
              </a:rPr>
              <a:pPr>
                <a:spcBef>
                  <a:spcPct val="0"/>
                </a:spcBef>
                <a:buFontTx/>
                <a:buNone/>
              </a:pPr>
              <a:t>8</a:t>
            </a:fld>
            <a:endParaRPr lang="en-US" altLang="en-US" sz="1100">
              <a:cs typeface="Times New Roman" panose="02020603050405020304" pitchFamily="18" charset="0"/>
            </a:endParaRPr>
          </a:p>
        </p:txBody>
      </p:sp>
      <p:sp>
        <p:nvSpPr>
          <p:cNvPr id="16390" name="TextBox 6">
            <a:extLst>
              <a:ext uri="{FF2B5EF4-FFF2-40B4-BE49-F238E27FC236}">
                <a16:creationId xmlns:a16="http://schemas.microsoft.com/office/drawing/2014/main" id="{C1A36D8C-6B25-42AD-B647-94D816D9CDC4}"/>
              </a:ext>
            </a:extLst>
          </p:cNvPr>
          <p:cNvSpPr txBox="1">
            <a:spLocks noChangeArrowheads="1"/>
          </p:cNvSpPr>
          <p:nvPr/>
        </p:nvSpPr>
        <p:spPr bwMode="auto">
          <a:xfrm>
            <a:off x="2286000" y="457200"/>
            <a:ext cx="4991100" cy="646113"/>
          </a:xfrm>
          <a:prstGeom prst="rect">
            <a:avLst/>
          </a:prstGeom>
          <a:solidFill>
            <a:schemeClr val="bg1"/>
          </a:solidFill>
          <a:ln w="9525">
            <a:solidFill>
              <a:schemeClr val="bg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a:cs typeface="Times New Roman" panose="02020603050405020304" pitchFamily="18" charset="0"/>
              </a:rPr>
              <a:t>Types of Digital I/O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4C01E88D-88CC-409D-9165-0596B5D09381}"/>
              </a:ext>
            </a:extLst>
          </p:cNvPr>
          <p:cNvSpPr>
            <a:spLocks noGrp="1" noChangeArrowheads="1"/>
          </p:cNvSpPr>
          <p:nvPr>
            <p:ph type="subTitle" idx="1"/>
          </p:nvPr>
        </p:nvSpPr>
        <p:spPr>
          <a:xfrm>
            <a:off x="925513" y="1219200"/>
            <a:ext cx="7369175" cy="2819400"/>
          </a:xfrm>
        </p:spPr>
        <p:txBody>
          <a:bodyPr/>
          <a:lstStyle/>
          <a:p>
            <a:pPr algn="l" eaLnBrk="1" hangingPunct="1"/>
            <a:r>
              <a:rPr lang="en-US" altLang="en-US" sz="2400">
                <a:cs typeface="Times New Roman" panose="02020603050405020304" pitchFamily="18" charset="0"/>
              </a:rPr>
              <a:t>In unipolar</a:t>
            </a:r>
            <a:r>
              <a:rPr lang="en-US" altLang="en-US" sz="2400" i="1">
                <a:cs typeface="Times New Roman" panose="02020603050405020304" pitchFamily="18" charset="0"/>
              </a:rPr>
              <a:t>, </a:t>
            </a:r>
            <a:r>
              <a:rPr lang="en-US" altLang="en-US" sz="2400">
                <a:cs typeface="Times New Roman" panose="02020603050405020304" pitchFamily="18" charset="0"/>
              </a:rPr>
              <a:t>low is assigned to 0 voltage, a.k.a ground. The high is assigned to the output voltage.</a:t>
            </a:r>
          </a:p>
          <a:p>
            <a:pPr algn="l" eaLnBrk="1" hangingPunct="1"/>
            <a:r>
              <a:rPr lang="en-US" altLang="en-US" sz="2400">
                <a:cs typeface="Times New Roman" panose="02020603050405020304" pitchFamily="18" charset="0"/>
              </a:rPr>
              <a:t>It is a logical question to ask how one sends data when there is zero voltage. The answer is the lack of a voltage is a signal in itself and therefor the lack of voltage is just as important as the emission of a voltage. </a:t>
            </a:r>
          </a:p>
        </p:txBody>
      </p:sp>
      <p:sp>
        <p:nvSpPr>
          <p:cNvPr id="17411" name="Date Placeholder 3">
            <a:extLst>
              <a:ext uri="{FF2B5EF4-FFF2-40B4-BE49-F238E27FC236}">
                <a16:creationId xmlns:a16="http://schemas.microsoft.com/office/drawing/2014/main" id="{7C2D26E6-9588-477C-80AE-942AD9D9AAC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LSU rev20211031</a:t>
            </a:r>
          </a:p>
        </p:txBody>
      </p:sp>
      <p:sp>
        <p:nvSpPr>
          <p:cNvPr id="17412" name="Footer Placeholder 4">
            <a:extLst>
              <a:ext uri="{FF2B5EF4-FFF2-40B4-BE49-F238E27FC236}">
                <a16:creationId xmlns:a16="http://schemas.microsoft.com/office/drawing/2014/main" id="{1CD0B8A0-F5E5-4E7E-9FD7-5A7DC8B1D10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17413" name="Slide Number Placeholder 5">
            <a:extLst>
              <a:ext uri="{FF2B5EF4-FFF2-40B4-BE49-F238E27FC236}">
                <a16:creationId xmlns:a16="http://schemas.microsoft.com/office/drawing/2014/main" id="{8949E195-5FDA-4C0C-806B-855F73888A7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90F2DD1-E958-49F0-AAFB-EAD30D29872C}" type="slidenum">
              <a:rPr lang="en-US" altLang="en-US" sz="1400">
                <a:cs typeface="Times New Roman" panose="02020603050405020304" pitchFamily="18" charset="0"/>
              </a:rPr>
              <a:pPr>
                <a:spcBef>
                  <a:spcPct val="0"/>
                </a:spcBef>
                <a:buFontTx/>
                <a:buNone/>
              </a:pPr>
              <a:t>9</a:t>
            </a:fld>
            <a:endParaRPr lang="en-US" altLang="en-US" sz="1400">
              <a:cs typeface="Times New Roman" panose="02020603050405020304" pitchFamily="18" charset="0"/>
            </a:endParaRPr>
          </a:p>
        </p:txBody>
      </p:sp>
      <p:sp>
        <p:nvSpPr>
          <p:cNvPr id="17414" name="TextBox 1">
            <a:extLst>
              <a:ext uri="{FF2B5EF4-FFF2-40B4-BE49-F238E27FC236}">
                <a16:creationId xmlns:a16="http://schemas.microsoft.com/office/drawing/2014/main" id="{32C97985-B887-43D0-8643-A49026474B45}"/>
              </a:ext>
            </a:extLst>
          </p:cNvPr>
          <p:cNvSpPr txBox="1">
            <a:spLocks noChangeArrowheads="1"/>
          </p:cNvSpPr>
          <p:nvPr/>
        </p:nvSpPr>
        <p:spPr bwMode="auto">
          <a:xfrm>
            <a:off x="2095500" y="338138"/>
            <a:ext cx="5029200" cy="647700"/>
          </a:xfrm>
          <a:prstGeom prst="rect">
            <a:avLst/>
          </a:prstGeom>
          <a:solidFill>
            <a:schemeClr val="bg1"/>
          </a:solidFill>
          <a:ln w="9525">
            <a:solidFill>
              <a:schemeClr val="bg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a:cs typeface="Times New Roman" panose="02020603050405020304" pitchFamily="18" charset="0"/>
              </a:rPr>
              <a:t>Types of Digital I/O</a:t>
            </a:r>
          </a:p>
        </p:txBody>
      </p:sp>
      <p:pic>
        <p:nvPicPr>
          <p:cNvPr id="17415" name="Picture 2">
            <a:extLst>
              <a:ext uri="{FF2B5EF4-FFF2-40B4-BE49-F238E27FC236}">
                <a16:creationId xmlns:a16="http://schemas.microsoft.com/office/drawing/2014/main" id="{09B0AEBA-7706-4A0D-A555-C5D495CBCA26}"/>
              </a:ext>
            </a:extLst>
          </p:cNvPr>
          <p:cNvPicPr>
            <a:picLocks noChangeAspect="1"/>
          </p:cNvPicPr>
          <p:nvPr/>
        </p:nvPicPr>
        <p:blipFill>
          <a:blip r:embed="rId3">
            <a:extLst>
              <a:ext uri="{28A0092B-C50C-407E-A947-70E740481C1C}">
                <a14:useLocalDpi xmlns:a14="http://schemas.microsoft.com/office/drawing/2010/main" val="0"/>
              </a:ext>
            </a:extLst>
          </a:blip>
          <a:srcRect r="1138" b="73901"/>
          <a:stretch>
            <a:fillRect/>
          </a:stretch>
        </p:blipFill>
        <p:spPr bwMode="auto">
          <a:xfrm>
            <a:off x="874713" y="4129088"/>
            <a:ext cx="7380287" cy="165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LaACES">
  <a:themeElements>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FF0066"/>
      </a:hlink>
      <a:folHlink>
        <a:srgbClr val="00FF00"/>
      </a:folHlink>
    </a:clrScheme>
    <a:fontScheme name="LaAC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ACE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ACE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ACE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ACE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AC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AC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AC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4282</TotalTime>
  <Words>2402</Words>
  <Application>Microsoft Office PowerPoint</Application>
  <PresentationFormat>On-screen Show (4:3)</PresentationFormat>
  <Paragraphs>241</Paragraphs>
  <Slides>27</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System Font Regular</vt:lpstr>
      <vt:lpstr>Times New Roman</vt:lpstr>
      <vt:lpstr>LaACES</vt:lpstr>
      <vt:lpstr>Digital I/O</vt:lpstr>
      <vt:lpstr>PowerPoint Presentation</vt:lpstr>
      <vt:lpstr>Digital vs Analog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Pulse Width Modulation (PWM)</vt:lpstr>
      <vt:lpstr>How PWM Works</vt:lpstr>
      <vt:lpstr>How PWM Works</vt:lpstr>
      <vt:lpstr>How PWM Works</vt:lpstr>
      <vt:lpstr>Lets take a step back </vt:lpstr>
      <vt:lpstr>Resistors to the Rescue</vt:lpstr>
      <vt:lpstr>Pull Up and Pull Down Resistors</vt:lpstr>
      <vt:lpstr>Arduino Mega Pin Layout</vt:lpstr>
      <vt:lpstr>Lets talk Pins</vt:lpstr>
      <vt:lpstr>Lets talk Pins</vt:lpstr>
      <vt:lpstr>Lets talk Pins</vt:lpstr>
      <vt:lpstr>I/O pin as a Current Source</vt:lpstr>
      <vt:lpstr>I/O Pin as a Current Sink</vt:lpstr>
      <vt:lpstr>Digital Output Applications</vt:lpstr>
      <vt:lpstr>Configuring Pins</vt:lpstr>
      <vt:lpstr>Configuring Pins Examples</vt:lpstr>
      <vt:lpstr>Setting up PWM Pins</vt:lpstr>
    </vt:vector>
  </TitlesOfParts>
  <Company>Louisiana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Programming</dc:title>
  <dc:subject>Lecture 4, Digital I/O</dc:subject>
  <dc:creator>S. B. Ellison</dc:creator>
  <cp:lastModifiedBy>Aaron P Ryan</cp:lastModifiedBy>
  <cp:revision>182</cp:revision>
  <cp:lastPrinted>2004-10-25T14:48:22Z</cp:lastPrinted>
  <dcterms:created xsi:type="dcterms:W3CDTF">2004-04-27T18:56:43Z</dcterms:created>
  <dcterms:modified xsi:type="dcterms:W3CDTF">2021-10-04T20:46:37Z</dcterms:modified>
</cp:coreProperties>
</file>