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1" r:id="rId4"/>
    <p:sldId id="260" r:id="rId5"/>
    <p:sldId id="262" r:id="rId6"/>
    <p:sldId id="297" r:id="rId7"/>
    <p:sldId id="263" r:id="rId8"/>
    <p:sldId id="266" r:id="rId9"/>
    <p:sldId id="264" r:id="rId10"/>
    <p:sldId id="265" r:id="rId11"/>
    <p:sldId id="268" r:id="rId12"/>
    <p:sldId id="267" r:id="rId13"/>
    <p:sldId id="272" r:id="rId14"/>
    <p:sldId id="273" r:id="rId15"/>
    <p:sldId id="274" r:id="rId16"/>
    <p:sldId id="275" r:id="rId17"/>
    <p:sldId id="276" r:id="rId18"/>
    <p:sldId id="290" r:id="rId19"/>
    <p:sldId id="277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C8D86-8125-470B-BD7C-E68099EB876B}" v="1" dt="2020-08-20T21:57:1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2" autoAdjust="0"/>
    <p:restoredTop sz="88902" autoAdjust="0"/>
  </p:normalViewPr>
  <p:slideViewPr>
    <p:cSldViewPr>
      <p:cViewPr varScale="1">
        <p:scale>
          <a:sx n="101" d="100"/>
          <a:sy n="101" d="100"/>
        </p:scale>
        <p:origin x="19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C15B31-18F1-844C-8022-AEBAABEF1C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735BAB-2330-5C41-A6F6-AD7EF125E8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D97BB1D-3F9D-461D-A476-2F7B729B28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A45D3A-55BE-AE43-B8EF-22167E39B6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B191B68-FFD5-B846-8FC3-C9ADCDFD7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886C96B-B679-144E-8881-3881F1905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D1FC0-D337-4554-8806-A5D1D51813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E6743BD-19D7-47F3-BB37-9D9C289DC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EA14A2-1B49-406E-9686-3ADDEEE4420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C8D0D9B-C1C7-4E88-AF49-A1646FEFB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D9A0EB-3DEC-46CC-8689-86D56E3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D9A9382-A03C-4AC6-BB83-15D52FBF0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3FB83B-B0F0-4F40-9675-34A94E40869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8EA97C8-1A3E-4645-A9D6-28A06D1FC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9DDA0C-6704-42BE-B344-5611D54AD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1BF54D1-696C-4861-9E3D-A57128AFD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2B0AF1-B737-4CC0-AE40-2692EE8590D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2AD0844-1C56-42A3-907A-D35BE798D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91EA9C-BC55-44C3-BF4C-0B5D3A691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D79E1DA-4E51-4970-8AA6-8D130DF5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585DE5-A6D8-47CA-8E01-850D06CD4B7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642B369-8D1B-402D-A559-6833BB210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71B0E1-2276-40DC-B416-E79951EB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48DC186-E852-4618-AF6E-D642C3D0F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B38B2A-F706-4E64-AD62-6325D334CD4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F27E7C1-626F-417A-9C21-15D9DA83D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705CBC6-02A9-4584-A2A7-B6CDA7915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Connections are made by plugging short pieces of solid (not stranded) hookup wire into the socket holes on the breadboard.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Solderless breadboards are not recommended for circuits operating at frequencies above couple of MHz or so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7F0E227-0CF3-4C68-9145-E9AC72FD0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40170E-62B0-4743-AAAF-B88A221DC11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E6FC3CC-43A8-447C-96BD-1CC25B5CD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92E5308-D40C-45CA-A50A-E57F23310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D0D8F11E-0051-4A77-8858-CCA90029E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8407C3-708F-48E4-B76F-AE9395BE788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52476F8-9A17-4DB1-81AF-3F386AF8D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563DAF-2C3E-4C18-9D82-5BDBD04A5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8EF184F-DA7B-419F-AC6A-E08EB65B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7DCC026-BE61-46C4-AF0C-676DF085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8117B22-E7B2-4048-AFAC-303031A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C421-1B97-4D84-9194-8CF2177F8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1389A-3066-4ABD-B7A6-B3A2BCD0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03B65-B08F-4915-B2E2-2725E724A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2C01B-56C0-4D2D-AEDE-4665CF553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6A0A-F300-48A6-B889-22D456E31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6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F7804-73AC-48EE-9640-D73131E96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FFD55-A85F-4A85-A386-8626D2F4E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5AE1E-7994-40F8-88DF-441B38CE0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10DF5-93D7-4A0F-B5D3-4FC588DC5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0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D3F47-6E93-46CC-8DC1-F6CA4A5D7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1BACA-DFCE-40AA-8CED-B326B49B9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C5EEE-AE00-42D2-B3C2-750A80EA0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AC4F1-A223-48C1-A9E8-39BCE2A97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11028F-463A-4084-A1FA-807326A14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4FFDB-C17B-400F-9101-83916ECCD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378A4-FDCD-465D-A461-C9D376A7F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ED68-C4BA-43F6-A197-1596D4276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D4F64-F421-4D79-8181-CD06EE07F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6082B-9297-43CA-8E5F-D6CA0CA25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30EC8-414E-4FA2-ADD1-EE9DE1F6D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AE2B4-97E7-4C3E-B12B-07DA8513F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98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AD1560-5B64-4DF7-B503-872826C08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AD551B-6C3D-4E0F-9E4E-173D215EB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AD311F-3461-4D97-8B38-1F057D513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06B0C-A33A-4A19-9134-91C3DBA39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8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2E1466-936C-4F07-B993-63C725FD4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11D73B-B2F6-4DC6-93AB-749291C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9AD6B7-4BD6-479E-B86E-328149289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85474-4DC7-490E-8625-962EADDC1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564D8D-3CEB-4A17-90DE-85840BD4E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9384C7-F87D-44F4-874C-B0C2E9BB7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1AB28-E895-4840-9D63-13343895D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86F83-3794-4B2D-98C8-E0655E0F9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CD404-BD15-4944-A765-84DFB3D21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9ADB0-E5A6-4D5B-80CB-42740520C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A8AEF-7453-4442-8CFF-330C5FCCF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F2D88-8E41-4FE6-B831-8F0D880A1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2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4E197-A3A6-496A-8DCA-40D975C9D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F54D9-8239-4BB0-9B7B-7E70E9EC5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154B3-FCE9-4DD1-BACE-2FEDC2550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6C598-D75B-49A0-B0AC-383CDCD80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C5055F-D883-440C-B3F0-8C1E901FC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17860F-79DD-4D76-8293-93BD0157A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9119A5-0EC9-FE4F-B461-B0B65C2C9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7D4EB6-BF57-2A46-B85A-37AB7EE266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C8F365-4A25-B945-9FE0-405431911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D5D6126-FAD1-405D-A9BB-EA0026A5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softusa.com/freeware.htm" TargetMode="External"/><Relationship Id="rId2" Type="http://schemas.openxmlformats.org/officeDocument/2006/relationships/hyperlink" Target="http://www.expresspcb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5AF4746-C0BC-4CC8-914B-4D177DC1C9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/>
              <a:t>Schematics and Prototyping Lecture</a:t>
            </a:r>
            <a:br>
              <a:rPr lang="en-US" altLang="en-US" dirty="0"/>
            </a:br>
            <a:endParaRPr lang="en-US" altLang="en-US" sz="3200" i="1" dirty="0"/>
          </a:p>
        </p:txBody>
      </p:sp>
      <p:sp>
        <p:nvSpPr>
          <p:cNvPr id="14338" name="Subtitle 6">
            <a:extLst>
              <a:ext uri="{FF2B5EF4-FFF2-40B4-BE49-F238E27FC236}">
                <a16:creationId xmlns:a16="http://schemas.microsoft.com/office/drawing/2014/main" id="{BF51C247-8E27-47C6-8EDF-E15A361C9D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C7C291F6-C1FD-446C-AE14-6B291A235C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  <a:endParaRPr lang="en-US" altLang="en-US" sz="1400" dirty="0"/>
          </a:p>
        </p:txBody>
      </p:sp>
      <p:sp>
        <p:nvSpPr>
          <p:cNvPr id="14340" name="Footer Placeholder 4">
            <a:extLst>
              <a:ext uri="{FF2B5EF4-FFF2-40B4-BE49-F238E27FC236}">
                <a16:creationId xmlns:a16="http://schemas.microsoft.com/office/drawing/2014/main" id="{0FA817AD-9720-45D0-ABC0-9591EB60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  <a:endParaRPr lang="en-US" altLang="en-US" sz="1400" dirty="0"/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EEB1DE8C-83A2-4BB9-86A5-B7551D7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C5B11-8163-4A50-926C-B539FF0FCA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D61134F4-9EFC-44E8-B009-D0DE810493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E659CD6F-1494-4709-9F64-F1F131F5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247DD0C8-05ED-4B0C-870D-5A06D0B5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3AE4F-1DBC-426A-A01F-78BFB19199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4F18F14D-00A2-4FCF-AEBD-1545871CDE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8D8C6444-B559-473D-9BD9-538302EA20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Transistors (Q)</a:t>
            </a:r>
          </a:p>
        </p:txBody>
      </p:sp>
      <p:grpSp>
        <p:nvGrpSpPr>
          <p:cNvPr id="26630" name="Group 14">
            <a:extLst>
              <a:ext uri="{FF2B5EF4-FFF2-40B4-BE49-F238E27FC236}">
                <a16:creationId xmlns:a16="http://schemas.microsoft.com/office/drawing/2014/main" id="{0203789F-5DD8-441C-83FA-27F3A5349AD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2200"/>
            <a:ext cx="1663700" cy="1190625"/>
            <a:chOff x="336" y="1680"/>
            <a:chExt cx="1048" cy="750"/>
          </a:xfrm>
        </p:grpSpPr>
        <p:graphicFrame>
          <p:nvGraphicFramePr>
            <p:cNvPr id="26645" name="Object 4">
              <a:extLst>
                <a:ext uri="{FF2B5EF4-FFF2-40B4-BE49-F238E27FC236}">
                  <a16:creationId xmlns:a16="http://schemas.microsoft.com/office/drawing/2014/main" id="{B3769A03-1118-4762-8891-3DEBEB0254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680"/>
            <a:ext cx="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2" imgW="0" imgH="0" progId="CDraw">
                    <p:embed/>
                  </p:oleObj>
                </mc:Choice>
                <mc:Fallback>
                  <p:oleObj name="CorelDRAW! Graphic" r:id="rId2" imgW="0" imgH="0" progId="CDraw">
                    <p:embed/>
                    <p:pic>
                      <p:nvPicPr>
                        <p:cNvPr id="26645" name="Object 4">
                          <a:extLst>
                            <a:ext uri="{FF2B5EF4-FFF2-40B4-BE49-F238E27FC236}">
                              <a16:creationId xmlns:a16="http://schemas.microsoft.com/office/drawing/2014/main" id="{B3769A03-1118-4762-8891-3DEBEB0254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680"/>
                          <a:ext cx="27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6" name="Text Box 10">
              <a:extLst>
                <a:ext uri="{FF2B5EF4-FFF2-40B4-BE49-F238E27FC236}">
                  <a16:creationId xmlns:a16="http://schemas.microsoft.com/office/drawing/2014/main" id="{E9C9C31C-871C-428F-B5BA-E45583CF2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0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bipolar NPN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junction transistor</a:t>
              </a:r>
            </a:p>
          </p:txBody>
        </p:sp>
      </p:grpSp>
      <p:grpSp>
        <p:nvGrpSpPr>
          <p:cNvPr id="26631" name="Group 15">
            <a:extLst>
              <a:ext uri="{FF2B5EF4-FFF2-40B4-BE49-F238E27FC236}">
                <a16:creationId xmlns:a16="http://schemas.microsoft.com/office/drawing/2014/main" id="{08EEC8C1-4692-44FC-A19E-EC54C1F06FA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48000"/>
            <a:ext cx="1663700" cy="1190625"/>
            <a:chOff x="1440" y="1632"/>
            <a:chExt cx="1048" cy="750"/>
          </a:xfrm>
        </p:grpSpPr>
        <p:graphicFrame>
          <p:nvGraphicFramePr>
            <p:cNvPr id="26643" name="Object 5">
              <a:extLst>
                <a:ext uri="{FF2B5EF4-FFF2-40B4-BE49-F238E27FC236}">
                  <a16:creationId xmlns:a16="http://schemas.microsoft.com/office/drawing/2014/main" id="{E26DF8D8-824E-404A-B9DB-F40819C8BD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632"/>
            <a:ext cx="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4" imgW="0" imgH="0" progId="CDraw">
                    <p:embed/>
                  </p:oleObj>
                </mc:Choice>
                <mc:Fallback>
                  <p:oleObj name="CorelDRAW! Graphic" r:id="rId4" imgW="0" imgH="0" progId="CDraw">
                    <p:embed/>
                    <p:pic>
                      <p:nvPicPr>
                        <p:cNvPr id="26643" name="Object 5">
                          <a:extLst>
                            <a:ext uri="{FF2B5EF4-FFF2-40B4-BE49-F238E27FC236}">
                              <a16:creationId xmlns:a16="http://schemas.microsoft.com/office/drawing/2014/main" id="{E26DF8D8-824E-404A-B9DB-F40819C8BD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632"/>
                          <a:ext cx="27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4" name="Text Box 11">
              <a:extLst>
                <a:ext uri="{FF2B5EF4-FFF2-40B4-BE49-F238E27FC236}">
                  <a16:creationId xmlns:a16="http://schemas.microsoft.com/office/drawing/2014/main" id="{18E20352-F96B-4E17-B4F8-561FBCA9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16"/>
              <a:ext cx="10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bipolar PNP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junction transistor</a:t>
              </a:r>
            </a:p>
          </p:txBody>
        </p:sp>
      </p:grpSp>
      <p:grpSp>
        <p:nvGrpSpPr>
          <p:cNvPr id="26632" name="Group 16">
            <a:extLst>
              <a:ext uri="{FF2B5EF4-FFF2-40B4-BE49-F238E27FC236}">
                <a16:creationId xmlns:a16="http://schemas.microsoft.com/office/drawing/2014/main" id="{08AF8035-AD29-47D8-BEBE-3D5D47A5ABF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048000"/>
            <a:ext cx="1903413" cy="1190625"/>
            <a:chOff x="2832" y="1680"/>
            <a:chExt cx="1199" cy="750"/>
          </a:xfrm>
        </p:grpSpPr>
        <p:graphicFrame>
          <p:nvGraphicFramePr>
            <p:cNvPr id="26641" name="Object 6">
              <a:extLst>
                <a:ext uri="{FF2B5EF4-FFF2-40B4-BE49-F238E27FC236}">
                  <a16:creationId xmlns:a16="http://schemas.microsoft.com/office/drawing/2014/main" id="{135474CC-0602-4B63-BEF7-E65EB00AF4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680"/>
            <a:ext cx="31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6" imgW="0" imgH="0" progId="CDraw">
                    <p:embed/>
                  </p:oleObj>
                </mc:Choice>
                <mc:Fallback>
                  <p:oleObj name="CorelDRAW! Graphic" r:id="rId6" imgW="0" imgH="0" progId="CDraw">
                    <p:embed/>
                    <p:pic>
                      <p:nvPicPr>
                        <p:cNvPr id="26641" name="Object 6">
                          <a:extLst>
                            <a:ext uri="{FF2B5EF4-FFF2-40B4-BE49-F238E27FC236}">
                              <a16:creationId xmlns:a16="http://schemas.microsoft.com/office/drawing/2014/main" id="{135474CC-0602-4B63-BEF7-E65EB00AF4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680"/>
                          <a:ext cx="312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2" name="Text Box 12">
              <a:extLst>
                <a:ext uri="{FF2B5EF4-FFF2-40B4-BE49-F238E27FC236}">
                  <a16:creationId xmlns:a16="http://schemas.microsoft.com/office/drawing/2014/main" id="{01663FB0-9F9B-4B07-85C4-41372CE40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64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N-channel junction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  <p:grpSp>
        <p:nvGrpSpPr>
          <p:cNvPr id="26633" name="Group 17">
            <a:extLst>
              <a:ext uri="{FF2B5EF4-FFF2-40B4-BE49-F238E27FC236}">
                <a16:creationId xmlns:a16="http://schemas.microsoft.com/office/drawing/2014/main" id="{CB2B42A1-A37A-45EB-8E76-4AC17E4D45A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209800"/>
            <a:ext cx="1903413" cy="1190625"/>
            <a:chOff x="4128" y="1152"/>
            <a:chExt cx="1199" cy="750"/>
          </a:xfrm>
        </p:grpSpPr>
        <p:graphicFrame>
          <p:nvGraphicFramePr>
            <p:cNvPr id="26639" name="Object 7">
              <a:extLst>
                <a:ext uri="{FF2B5EF4-FFF2-40B4-BE49-F238E27FC236}">
                  <a16:creationId xmlns:a16="http://schemas.microsoft.com/office/drawing/2014/main" id="{B930BFA9-322D-425F-8276-1A939C836F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152"/>
            <a:ext cx="320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8" imgW="0" imgH="0" progId="CDraw">
                    <p:embed/>
                  </p:oleObj>
                </mc:Choice>
                <mc:Fallback>
                  <p:oleObj name="CorelDRAW! Graphic" r:id="rId8" imgW="0" imgH="0" progId="CDraw">
                    <p:embed/>
                    <p:pic>
                      <p:nvPicPr>
                        <p:cNvPr id="26639" name="Object 7">
                          <a:extLst>
                            <a:ext uri="{FF2B5EF4-FFF2-40B4-BE49-F238E27FC236}">
                              <a16:creationId xmlns:a16="http://schemas.microsoft.com/office/drawing/2014/main" id="{B930BFA9-322D-425F-8276-1A939C836F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152"/>
                          <a:ext cx="320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Text Box 13">
              <a:extLst>
                <a:ext uri="{FF2B5EF4-FFF2-40B4-BE49-F238E27FC236}">
                  <a16:creationId xmlns:a16="http://schemas.microsoft.com/office/drawing/2014/main" id="{91F2AA4D-C628-496A-86D4-5C4C550C5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536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P-channel junction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  <p:graphicFrame>
        <p:nvGraphicFramePr>
          <p:cNvPr id="26634" name="Object 8">
            <a:extLst>
              <a:ext uri="{FF2B5EF4-FFF2-40B4-BE49-F238E27FC236}">
                <a16:creationId xmlns:a16="http://schemas.microsoft.com/office/drawing/2014/main" id="{414A5F36-4728-440C-978B-977277099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724400"/>
          <a:ext cx="557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10" imgW="0" imgH="0" progId="CDraw">
                  <p:embed/>
                </p:oleObj>
              </mc:Choice>
              <mc:Fallback>
                <p:oleObj name="CorelDRAW! Graphic" r:id="rId10" imgW="0" imgH="0" progId="CDraw">
                  <p:embed/>
                  <p:pic>
                    <p:nvPicPr>
                      <p:cNvPr id="26634" name="Object 8">
                        <a:extLst>
                          <a:ext uri="{FF2B5EF4-FFF2-40B4-BE49-F238E27FC236}">
                            <a16:creationId xmlns:a16="http://schemas.microsoft.com/office/drawing/2014/main" id="{414A5F36-4728-440C-978B-977277099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55721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8">
            <a:extLst>
              <a:ext uri="{FF2B5EF4-FFF2-40B4-BE49-F238E27FC236}">
                <a16:creationId xmlns:a16="http://schemas.microsoft.com/office/drawing/2014/main" id="{7E6AF5FB-D045-42E0-AF85-AE839A6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1903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N-channel MOS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field-effect transistor</a:t>
            </a:r>
          </a:p>
        </p:txBody>
      </p:sp>
      <p:grpSp>
        <p:nvGrpSpPr>
          <p:cNvPr id="26636" name="Group 20">
            <a:extLst>
              <a:ext uri="{FF2B5EF4-FFF2-40B4-BE49-F238E27FC236}">
                <a16:creationId xmlns:a16="http://schemas.microsoft.com/office/drawing/2014/main" id="{269FE90A-538E-4FFC-89B5-F091528529C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572000"/>
            <a:ext cx="1903413" cy="1190625"/>
            <a:chOff x="4224" y="2880"/>
            <a:chExt cx="1199" cy="750"/>
          </a:xfrm>
        </p:grpSpPr>
        <p:graphicFrame>
          <p:nvGraphicFramePr>
            <p:cNvPr id="26637" name="Object 9">
              <a:extLst>
                <a:ext uri="{FF2B5EF4-FFF2-40B4-BE49-F238E27FC236}">
                  <a16:creationId xmlns:a16="http://schemas.microsoft.com/office/drawing/2014/main" id="{1751E70F-421D-4EDA-953C-36C789F6DE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880"/>
            <a:ext cx="354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12" imgW="0" imgH="0" progId="CDraw">
                    <p:embed/>
                  </p:oleObj>
                </mc:Choice>
                <mc:Fallback>
                  <p:oleObj name="CorelDRAW! Graphic" r:id="rId12" imgW="0" imgH="0" progId="CDraw">
                    <p:embed/>
                    <p:pic>
                      <p:nvPicPr>
                        <p:cNvPr id="26637" name="Object 9">
                          <a:extLst>
                            <a:ext uri="{FF2B5EF4-FFF2-40B4-BE49-F238E27FC236}">
                              <a16:creationId xmlns:a16="http://schemas.microsoft.com/office/drawing/2014/main" id="{1751E70F-421D-4EDA-953C-36C789F6DE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80"/>
                          <a:ext cx="354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8" name="Text Box 19">
              <a:extLst>
                <a:ext uri="{FF2B5EF4-FFF2-40B4-BE49-F238E27FC236}">
                  <a16:creationId xmlns:a16="http://schemas.microsoft.com/office/drawing/2014/main" id="{3BC9E85C-B515-401F-B11C-4B5C306AF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264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P-channel MOS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8222CDC4-2B69-49FB-A2EB-D9C2F7A19B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EA41DA12-27D7-4CA0-8A29-5BF99739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352D178A-718A-49A0-AC60-CDD21CAB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1A494C-C161-40CF-8C9F-95CCD578BB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A925210-7890-45D6-A554-3BC3A8B51D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8B601B09-E233-4B75-AFA8-C6B9E67CB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Logic Gates</a:t>
            </a:r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769E2C44-0EC3-4D31-999A-7B074B9A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78486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Most complex integrated circuits are represented on schematic diagrams as a rectangular block symbol, with pin numbers and, usually, pin functions indicated; but many logic integrated circuits have special symbols that identify their function.</a:t>
            </a:r>
          </a:p>
        </p:txBody>
      </p:sp>
      <p:graphicFrame>
        <p:nvGraphicFramePr>
          <p:cNvPr id="27655" name="Object 5">
            <a:extLst>
              <a:ext uri="{FF2B5EF4-FFF2-40B4-BE49-F238E27FC236}">
                <a16:creationId xmlns:a16="http://schemas.microsoft.com/office/drawing/2014/main" id="{1E81E308-7949-43A0-9FDE-2D148302D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667000"/>
          <a:ext cx="2568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7655" name="Object 5">
                        <a:extLst>
                          <a:ext uri="{FF2B5EF4-FFF2-40B4-BE49-F238E27FC236}">
                            <a16:creationId xmlns:a16="http://schemas.microsoft.com/office/drawing/2014/main" id="{1E81E308-7949-43A0-9FDE-2D148302D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2568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6">
            <a:extLst>
              <a:ext uri="{FF2B5EF4-FFF2-40B4-BE49-F238E27FC236}">
                <a16:creationId xmlns:a16="http://schemas.microsoft.com/office/drawing/2014/main" id="{4B1B78BD-E5F4-40C4-9B0C-BDFD0F7A6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743200"/>
          <a:ext cx="3302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7656" name="Object 6">
                        <a:extLst>
                          <a:ext uri="{FF2B5EF4-FFF2-40B4-BE49-F238E27FC236}">
                            <a16:creationId xmlns:a16="http://schemas.microsoft.com/office/drawing/2014/main" id="{4B1B78BD-E5F4-40C4-9B0C-BDFD0F7A6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43200"/>
                        <a:ext cx="33020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7">
            <a:extLst>
              <a:ext uri="{FF2B5EF4-FFF2-40B4-BE49-F238E27FC236}">
                <a16:creationId xmlns:a16="http://schemas.microsoft.com/office/drawing/2014/main" id="{FDB22756-9246-4129-860A-959CA94A2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191000"/>
          <a:ext cx="71580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7657" name="Object 7">
                        <a:extLst>
                          <a:ext uri="{FF2B5EF4-FFF2-40B4-BE49-F238E27FC236}">
                            <a16:creationId xmlns:a16="http://schemas.microsoft.com/office/drawing/2014/main" id="{FDB22756-9246-4129-860A-959CA94A2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71580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2D4562A2-45FF-4280-A0F3-939F64E4BB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FC2180FF-82D8-4EDB-AC02-8AAD5DE5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E0219EA3-FB37-4826-8901-67E88765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02532-A3EE-491C-850D-EA14749FD8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1ABE76D-BDEA-4E67-8489-23F65731AF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B1F32E5-AEE0-454C-844C-3FAE9D3BE6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Switches (S) and Relays (K)</a:t>
            </a:r>
          </a:p>
        </p:txBody>
      </p:sp>
      <p:graphicFrame>
        <p:nvGraphicFramePr>
          <p:cNvPr id="28678" name="Object 4">
            <a:extLst>
              <a:ext uri="{FF2B5EF4-FFF2-40B4-BE49-F238E27FC236}">
                <a16:creationId xmlns:a16="http://schemas.microsoft.com/office/drawing/2014/main" id="{DB689A24-6B9B-422E-BBC8-B1F630CC7E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048000"/>
          <a:ext cx="81264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8678" name="Object 4">
                        <a:extLst>
                          <a:ext uri="{FF2B5EF4-FFF2-40B4-BE49-F238E27FC236}">
                            <a16:creationId xmlns:a16="http://schemas.microsoft.com/office/drawing/2014/main" id="{DB689A24-6B9B-422E-BBC8-B1F630CC7E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812641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5">
            <a:extLst>
              <a:ext uri="{FF2B5EF4-FFF2-40B4-BE49-F238E27FC236}">
                <a16:creationId xmlns:a16="http://schemas.microsoft.com/office/drawing/2014/main" id="{14D6275A-025F-45B8-B15C-BDFF72BD3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724400"/>
          <a:ext cx="15081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8679" name="Object 5">
                        <a:extLst>
                          <a:ext uri="{FF2B5EF4-FFF2-40B4-BE49-F238E27FC236}">
                            <a16:creationId xmlns:a16="http://schemas.microsoft.com/office/drawing/2014/main" id="{14D6275A-025F-45B8-B15C-BDFF72BD3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15081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6">
            <a:extLst>
              <a:ext uri="{FF2B5EF4-FFF2-40B4-BE49-F238E27FC236}">
                <a16:creationId xmlns:a16="http://schemas.microsoft.com/office/drawing/2014/main" id="{4F861163-07AE-4558-A44C-A167FC69F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800600"/>
          <a:ext cx="112236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8680" name="Object 6">
                        <a:extLst>
                          <a:ext uri="{FF2B5EF4-FFF2-40B4-BE49-F238E27FC236}">
                            <a16:creationId xmlns:a16="http://schemas.microsoft.com/office/drawing/2014/main" id="{4F861163-07AE-4558-A44C-A167FC69F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1122363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7">
            <a:extLst>
              <a:ext uri="{FF2B5EF4-FFF2-40B4-BE49-F238E27FC236}">
                <a16:creationId xmlns:a16="http://schemas.microsoft.com/office/drawing/2014/main" id="{9053D65D-DB66-4192-AEC4-32791E84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213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single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SPST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AB042D74-5969-4204-AAFF-83E5FBA8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SPDT</a:t>
            </a:r>
          </a:p>
        </p:txBody>
      </p:sp>
      <p:sp>
        <p:nvSpPr>
          <p:cNvPr id="28683" name="Text Box 9">
            <a:extLst>
              <a:ext uri="{FF2B5EF4-FFF2-40B4-BE49-F238E27FC236}">
                <a16:creationId xmlns:a16="http://schemas.microsoft.com/office/drawing/2014/main" id="{96361298-1F75-4DFB-B307-475F490B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32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double pole single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DPST</a:t>
            </a:r>
          </a:p>
        </p:txBody>
      </p:sp>
      <p:sp>
        <p:nvSpPr>
          <p:cNvPr id="28684" name="Text Box 10">
            <a:extLst>
              <a:ext uri="{FF2B5EF4-FFF2-40B4-BE49-F238E27FC236}">
                <a16:creationId xmlns:a16="http://schemas.microsoft.com/office/drawing/2014/main" id="{41C60ECF-2776-4048-B323-E48C2EDE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227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double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DPDT</a:t>
            </a:r>
          </a:p>
        </p:txBody>
      </p:sp>
      <p:sp>
        <p:nvSpPr>
          <p:cNvPr id="28685" name="Text Box 11">
            <a:extLst>
              <a:ext uri="{FF2B5EF4-FFF2-40B4-BE49-F238E27FC236}">
                <a16:creationId xmlns:a16="http://schemas.microsoft.com/office/drawing/2014/main" id="{5424C030-873B-411B-9CCE-7EFDF39E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1598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rotary switch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1 pole, 5 position</a:t>
            </a:r>
          </a:p>
        </p:txBody>
      </p:sp>
      <p:sp>
        <p:nvSpPr>
          <p:cNvPr id="28686" name="Text Box 12">
            <a:extLst>
              <a:ext uri="{FF2B5EF4-FFF2-40B4-BE49-F238E27FC236}">
                <a16:creationId xmlns:a16="http://schemas.microsoft.com/office/drawing/2014/main" id="{84C04E78-2277-45BC-8D70-71DACBC7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2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relay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FA5B8CDB-3E7C-4B84-A5FF-E648B7A9A4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2EB92C49-A3A6-40D2-8D22-62CD442F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649AE981-464A-49EB-97BF-9A20DE38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352D2-AF5F-477F-B8BB-B07CF020DC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6D3EB8D-7911-4FC9-A3B9-66EF0A641E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Drawing Schematic Diagrams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98FAA755-6B73-E549-81C1-6DE8CDF69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087563"/>
            <a:ext cx="7924800" cy="29416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dirty="0"/>
              <a:t>You can use one of the many </a:t>
            </a:r>
            <a:r>
              <a:rPr lang="en-US" altLang="en-US" sz="2000" i="1" dirty="0"/>
              <a:t>schematic capture </a:t>
            </a:r>
            <a:r>
              <a:rPr lang="en-US" altLang="en-US" sz="2000" dirty="0"/>
              <a:t>programs available on the internet for free. The </a:t>
            </a:r>
            <a:r>
              <a:rPr lang="en-US" altLang="en-US" sz="2000" i="1" dirty="0"/>
              <a:t>SkeeterSat</a:t>
            </a:r>
            <a:r>
              <a:rPr lang="en-US" altLang="en-US" sz="2000" dirty="0"/>
              <a:t> schematic shown earlier was prepared with </a:t>
            </a:r>
            <a:r>
              <a:rPr lang="en-US" altLang="en-US" sz="2000" dirty="0" err="1"/>
              <a:t>ExpressPCB</a:t>
            </a:r>
            <a:r>
              <a:rPr lang="en-US" altLang="en-US" sz="2000" dirty="0"/>
              <a:t>.</a:t>
            </a:r>
          </a:p>
          <a:p>
            <a:pPr algn="l" eaLnBrk="1" hangingPunct="1">
              <a:defRPr/>
            </a:pPr>
            <a:endParaRPr lang="en-US" altLang="en-US" sz="2000" dirty="0"/>
          </a:p>
          <a:p>
            <a:pPr algn="l" eaLnBrk="1" hangingPunct="1">
              <a:defRPr/>
            </a:pPr>
            <a:r>
              <a:rPr lang="en-US" altLang="en-US" sz="2000" dirty="0"/>
              <a:t>	Schematic Capture Programs</a:t>
            </a:r>
          </a:p>
          <a:p>
            <a:pPr algn="l" eaLnBrk="1" hangingPunct="1">
              <a:defRPr/>
            </a:pPr>
            <a:endParaRPr lang="en-US" altLang="en-US" sz="2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err="1"/>
              <a:t>ExpressPCB</a:t>
            </a:r>
            <a:r>
              <a:rPr lang="en-US" altLang="en-US" sz="2000" i="1" dirty="0"/>
              <a:t>       </a:t>
            </a:r>
            <a:r>
              <a:rPr lang="en-US" altLang="en-US" sz="2000" i="1" dirty="0">
                <a:hlinkClick r:id="rId2"/>
              </a:rPr>
              <a:t>http://www.expresspcb.com</a:t>
            </a:r>
            <a:r>
              <a:rPr lang="en-US" altLang="en-US" sz="2000" i="1" dirty="0"/>
              <a:t>/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Eagle</a:t>
            </a:r>
            <a:r>
              <a:rPr lang="en-US" altLang="en-US" sz="2000" i="1" dirty="0"/>
              <a:t>          </a:t>
            </a:r>
            <a:r>
              <a:rPr lang="en-US" altLang="en-US" sz="2000" i="1" dirty="0">
                <a:hlinkClick r:id="rId3"/>
              </a:rPr>
              <a:t>http://www.cadsoftusa.com/freeware.htm</a:t>
            </a:r>
            <a:endParaRPr lang="en-US" altLang="en-US" sz="2000" i="1" dirty="0"/>
          </a:p>
          <a:p>
            <a:pPr algn="l" eaLnBrk="1" hangingPunct="1">
              <a:defRPr/>
            </a:pPr>
            <a:endParaRPr lang="en-US" altLang="en-US" sz="2000" i="1" dirty="0"/>
          </a:p>
          <a:p>
            <a:pPr algn="l" eaLnBrk="1" hangingPunct="1">
              <a:defRPr/>
            </a:pPr>
            <a:endParaRPr lang="en-US" altLang="en-US" sz="1800" i="1" dirty="0"/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009B5B90-0789-46F0-BCA5-92A3BF91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5130800"/>
            <a:ext cx="6416675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Schematic capture</a:t>
            </a:r>
            <a:r>
              <a:rPr lang="en-US" altLang="en-US" sz="1800"/>
              <a:t> is a step in the design cycle where the electronic diagram of the electronic circuit is created by a designer.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AA400914-3914-4F31-8B44-A2F552ABE1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59749A00-0659-44D5-A3D6-3AB32E2B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BDB50558-85B5-47F6-B596-492E5677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956FA-8CD0-4D2E-AE84-F0B1849609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029CA67-C8D4-4274-9A3A-04256422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Building a prototype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339D263E-11B9-4D9C-B4A7-2CB3DB0EEA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09800"/>
            <a:ext cx="6400800" cy="31242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Solderless breadboards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Perfboards or Protoboards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i="1"/>
              <a:t>Manhattan</a:t>
            </a:r>
            <a:r>
              <a:rPr lang="en-US" altLang="en-US"/>
              <a:t> Construction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i="1"/>
              <a:t>Dead Bug</a:t>
            </a:r>
            <a:r>
              <a:rPr lang="en-US" altLang="en-US"/>
              <a:t> Construction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Etched Circuit Boards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0B424F11-8381-4104-BF6E-68FB8762A2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D260CE1E-0CCB-4B16-BA79-161C3E89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2022BE1F-E57B-45D0-803E-AD0F723B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D4D3CD-266C-4F19-A5BE-E17291EBCF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9BEF100-38E5-4727-9C90-4DE11E7AD2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Solderless Breadboards</a:t>
            </a:r>
          </a:p>
        </p:txBody>
      </p:sp>
      <p:pic>
        <p:nvPicPr>
          <p:cNvPr id="32773" name="Picture 6" descr="ab0cw-breadboard">
            <a:extLst>
              <a:ext uri="{FF2B5EF4-FFF2-40B4-BE49-F238E27FC236}">
                <a16:creationId xmlns:a16="http://schemas.microsoft.com/office/drawing/2014/main" id="{DB64776E-DEA3-4907-8E16-EFF1B812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6385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>
            <a:extLst>
              <a:ext uri="{FF2B5EF4-FFF2-40B4-BE49-F238E27FC236}">
                <a16:creationId xmlns:a16="http://schemas.microsoft.com/office/drawing/2014/main" id="{304D69B0-4939-494E-9AD9-E60A906E59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3657600" cy="99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1600" dirty="0"/>
              <a:t>The term </a:t>
            </a:r>
            <a:r>
              <a:rPr lang="en-US" altLang="en-US" sz="1600" i="1" dirty="0"/>
              <a:t>breadboard</a:t>
            </a:r>
            <a:r>
              <a:rPr lang="en-US" altLang="en-US" sz="1600" dirty="0"/>
              <a:t> originated in the early days of radio, when many experimenters actually built circuits on the  wooden boards used in the kitchen for rolling out bread dough.</a:t>
            </a:r>
          </a:p>
        </p:txBody>
      </p:sp>
      <p:pic>
        <p:nvPicPr>
          <p:cNvPr id="32775" name="Picture 7" descr="iguana-breadboard">
            <a:extLst>
              <a:ext uri="{FF2B5EF4-FFF2-40B4-BE49-F238E27FC236}">
                <a16:creationId xmlns:a16="http://schemas.microsoft.com/office/drawing/2014/main" id="{043123F8-E6AA-428E-A386-2ACC239B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873250"/>
            <a:ext cx="29559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solderless breadboard">
            <a:extLst>
              <a:ext uri="{FF2B5EF4-FFF2-40B4-BE49-F238E27FC236}">
                <a16:creationId xmlns:a16="http://schemas.microsoft.com/office/drawing/2014/main" id="{B178158B-E7A4-437C-90E5-DF843FA6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37100"/>
            <a:ext cx="4267200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9EA87F8F-C98E-4874-A5C8-4E5199B4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3971925"/>
            <a:ext cx="434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Modern solderless breadboards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Best thing to come along since sliced bread!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E921E1AD-1C10-4FD8-882B-11ADFC72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304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ham radio transmitter circa 1930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>
            <a:extLst>
              <a:ext uri="{FF2B5EF4-FFF2-40B4-BE49-F238E27FC236}">
                <a16:creationId xmlns:a16="http://schemas.microsoft.com/office/drawing/2014/main" id="{0FA344F9-3222-4622-8C7F-F7482F6BB7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A8EE0BB9-C886-4BD3-B631-E066BF91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12A196BE-0D40-4351-A20F-A7F9DFA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6D04-6EC2-40A8-9D9D-0A86F572DE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F47A098-E948-4768-85A3-74E55CABE1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i="1"/>
              <a:t>Perfbord</a:t>
            </a:r>
            <a:r>
              <a:rPr lang="en-US" altLang="en-US"/>
              <a:t> or </a:t>
            </a:r>
            <a:r>
              <a:rPr lang="en-US" altLang="en-US" i="1"/>
              <a:t>Protoboard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6BF8400-8BDE-4174-948F-EFBB37B76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6800"/>
            <a:ext cx="8305800" cy="1219200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altLang="en-US" sz="2400"/>
              <a:t>Components are soldered to the board, with connections made using a combination of short pieces of wire and the copper traces already present on some versions of these boards.</a:t>
            </a:r>
          </a:p>
        </p:txBody>
      </p:sp>
      <p:pic>
        <p:nvPicPr>
          <p:cNvPr id="34822" name="Picture 6" descr="vector-board">
            <a:extLst>
              <a:ext uri="{FF2B5EF4-FFF2-40B4-BE49-F238E27FC236}">
                <a16:creationId xmlns:a16="http://schemas.microsoft.com/office/drawing/2014/main" id="{853C5B73-8D9E-4FD9-BBA6-BD945F4E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lad perforad">
            <a:extLst>
              <a:ext uri="{FF2B5EF4-FFF2-40B4-BE49-F238E27FC236}">
                <a16:creationId xmlns:a16="http://schemas.microsoft.com/office/drawing/2014/main" id="{C3E8B12C-15DC-4ACE-BE64-1AAE11D5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286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pattern-perfboard">
            <a:extLst>
              <a:ext uri="{FF2B5EF4-FFF2-40B4-BE49-F238E27FC236}">
                <a16:creationId xmlns:a16="http://schemas.microsoft.com/office/drawing/2014/main" id="{726A75DA-F51F-4BB5-B830-A6E0D029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956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0280F32B-7C35-4302-8094-085251EA14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7592632B-DDFF-4484-A071-25D9DE82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234EC2E5-BAE6-4A94-A5B8-695921CF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B418C-F699-40A8-9FD5-6B7FB3DB04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FC9B71E-5FB8-4B7C-9CF3-3392C5F50D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i="1"/>
              <a:t>Manhattan</a:t>
            </a:r>
            <a:r>
              <a:rPr lang="en-US" altLang="en-US"/>
              <a:t> Construction</a:t>
            </a:r>
          </a:p>
        </p:txBody>
      </p:sp>
      <p:pic>
        <p:nvPicPr>
          <p:cNvPr id="35845" name="Picture 12" descr="n5ib_rig_01">
            <a:extLst>
              <a:ext uri="{FF2B5EF4-FFF2-40B4-BE49-F238E27FC236}">
                <a16:creationId xmlns:a16="http://schemas.microsoft.com/office/drawing/2014/main" id="{CF46EF49-3902-455B-B0A3-71E452C3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221288" cy="292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1">
            <a:extLst>
              <a:ext uri="{FF2B5EF4-FFF2-40B4-BE49-F238E27FC236}">
                <a16:creationId xmlns:a16="http://schemas.microsoft.com/office/drawing/2014/main" id="{5AAD8113-C5D7-4F58-9125-4E12A380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274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Manhattan Style uses little “islands” of PCB material glues to a substrate s ties points for components.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B46BF24-660E-4C59-9F9B-3F99511C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20775"/>
            <a:ext cx="7772400" cy="1143000"/>
          </a:xfrm>
        </p:spPr>
        <p:txBody>
          <a:bodyPr/>
          <a:lstStyle/>
          <a:p>
            <a:r>
              <a:rPr lang="en-US" altLang="en-US" i="1"/>
              <a:t>Dead Bug</a:t>
            </a:r>
            <a:r>
              <a:rPr lang="en-US" altLang="en-US"/>
              <a:t> Construction</a:t>
            </a:r>
          </a:p>
        </p:txBody>
      </p:sp>
      <p:sp>
        <p:nvSpPr>
          <p:cNvPr id="37890" name="Date Placeholder 3">
            <a:extLst>
              <a:ext uri="{FF2B5EF4-FFF2-40B4-BE49-F238E27FC236}">
                <a16:creationId xmlns:a16="http://schemas.microsoft.com/office/drawing/2014/main" id="{3B300141-7A99-4452-AC7B-72A7C24334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40F6F9DF-A7E4-49DF-B805-FB8D7A3F4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79D6E6B1-1B72-433D-AA17-BA3C78F45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4C82E-40EE-49DE-8AB9-3FC5A3D600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37893" name="Picture 5" descr="deadbug">
            <a:extLst>
              <a:ext uri="{FF2B5EF4-FFF2-40B4-BE49-F238E27FC236}">
                <a16:creationId xmlns:a16="http://schemas.microsoft.com/office/drawing/2014/main" id="{4375D59B-C019-48B6-9876-CAA7A46B5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14635" r="22279" b="21951"/>
          <a:stretch>
            <a:fillRect/>
          </a:stretch>
        </p:blipFill>
        <p:spPr>
          <a:xfrm>
            <a:off x="304800" y="2595563"/>
            <a:ext cx="4343400" cy="2971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4" name="TextBox 7">
            <a:extLst>
              <a:ext uri="{FF2B5EF4-FFF2-40B4-BE49-F238E27FC236}">
                <a16:creationId xmlns:a16="http://schemas.microsoft.com/office/drawing/2014/main" id="{7FE945BF-2EFA-4295-85B6-1B2CF4C7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71763"/>
            <a:ext cx="38862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“Dead bug” </a:t>
            </a:r>
            <a:r>
              <a:rPr lang="en-US" altLang="en-US" sz="1800"/>
              <a:t>style is a type of board design with the integrated circuits (IC’s) flipped upside-down with their pins sticking up into the air like a dead insect. While it is messy-looking, it can be used to make more compact circuits than other methods.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>
            <a:extLst>
              <a:ext uri="{FF2B5EF4-FFF2-40B4-BE49-F238E27FC236}">
                <a16:creationId xmlns:a16="http://schemas.microsoft.com/office/drawing/2014/main" id="{D9B98952-BFA0-470E-B55A-CBA4A8BDA9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82C6BAC8-4B8D-4B77-B97E-3A153058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24CDB99C-4EED-47F6-B7C3-9A2D7E31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19F36-C2DA-4E3F-9727-FE7316DF62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4ECD44EC-8462-4248-9CC6-02C7204388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6175"/>
          </a:xfrm>
        </p:spPr>
        <p:txBody>
          <a:bodyPr/>
          <a:lstStyle/>
          <a:p>
            <a:pPr eaLnBrk="1" hangingPunct="1"/>
            <a:r>
              <a:rPr lang="en-US" altLang="en-US"/>
              <a:t>Etched Circuit Boards</a:t>
            </a:r>
          </a:p>
        </p:txBody>
      </p:sp>
      <p:pic>
        <p:nvPicPr>
          <p:cNvPr id="38917" name="Picture 10" descr="full-dds-600">
            <a:extLst>
              <a:ext uri="{FF2B5EF4-FFF2-40B4-BE49-F238E27FC236}">
                <a16:creationId xmlns:a16="http://schemas.microsoft.com/office/drawing/2014/main" id="{3480107F-B4B8-4121-998D-DD9E042E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2845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P7140010">
            <a:extLst>
              <a:ext uri="{FF2B5EF4-FFF2-40B4-BE49-F238E27FC236}">
                <a16:creationId xmlns:a16="http://schemas.microsoft.com/office/drawing/2014/main" id="{0FC02B3A-E92D-4F15-816D-A0E996B2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144963"/>
            <a:ext cx="27432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">
            <a:extLst>
              <a:ext uri="{FF2B5EF4-FFF2-40B4-BE49-F238E27FC236}">
                <a16:creationId xmlns:a16="http://schemas.microsoft.com/office/drawing/2014/main" id="{C215F923-6E5C-43FB-B3B0-DE8E0D3E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3848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etched boards are the most reliable method of circuit construction, they can be expensive in small quantities ($300+ per board). Cost per board drops rapidly when quantities exceed 25 or so.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5AAD62C9-DA75-44AB-BD16-0B3FE87C4D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ABBF27BA-9B54-4C72-8879-E43DEBDB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40DC91C-C10D-464A-B168-8147CE14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38DCB-8D1C-42D2-9568-385E89AB66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323D2793-60B9-4018-B386-99EDEE3B27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841375"/>
          </a:xfrm>
        </p:spPr>
        <p:txBody>
          <a:bodyPr/>
          <a:lstStyle/>
          <a:p>
            <a:pPr eaLnBrk="1" hangingPunct="1"/>
            <a:r>
              <a:rPr lang="en-US" altLang="en-US"/>
              <a:t>Schematic Diagrams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AB9A4858-1EAF-459F-94A8-8A97989932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7696200" cy="2895600"/>
          </a:xfrm>
        </p:spPr>
        <p:txBody>
          <a:bodyPr/>
          <a:lstStyle/>
          <a:p>
            <a:pPr algn="l" eaLnBrk="1" hangingPunct="1"/>
            <a:r>
              <a:rPr lang="en-US" altLang="en-US"/>
              <a:t>Schematic diagrams represent an electronic circuit in symbolic form.</a:t>
            </a:r>
          </a:p>
          <a:p>
            <a:pPr eaLnBrk="1" hangingPunct="1"/>
            <a:endParaRPr lang="en-US" altLang="en-US"/>
          </a:p>
          <a:p>
            <a:pPr algn="l" eaLnBrk="1" hangingPunct="1"/>
            <a:r>
              <a:rPr lang="en-US" altLang="en-US"/>
              <a:t>A schematic need not depict the actual physical arrangement of the components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B6A329A-6F7C-47E6-AA54-163F9D479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altLang="en-US" sz="4000"/>
              <a:t>Prototyping with Surface Mounted Device (SMD) components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FD024773-6C69-4737-B06F-B13476B96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Difficult to prototype SMD components without a PCB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Can solder wires directly to the leads</a:t>
            </a:r>
          </a:p>
          <a:p>
            <a:pPr marL="914400" lvl="2" indent="0">
              <a:buFontTx/>
              <a:buNone/>
            </a:pPr>
            <a:r>
              <a:rPr lang="en-US" altLang="en-US"/>
              <a:t>-However, this requires a fair amount of precision and handling to accomplish. May unintentionally damage component if mishandled</a:t>
            </a:r>
          </a:p>
          <a:p>
            <a:pPr marL="914400" lvl="2" indent="0">
              <a:buFontTx/>
              <a:buNone/>
            </a:pPr>
            <a:r>
              <a:rPr lang="en-US" altLang="en-US"/>
              <a:t>-Some devices are sensitive to electrostatic discharge (ESD) and can be destroyed by touching them.</a:t>
            </a:r>
          </a:p>
          <a:p>
            <a:endParaRPr lang="en-US" altLang="en-US"/>
          </a:p>
        </p:txBody>
      </p:sp>
      <p:sp>
        <p:nvSpPr>
          <p:cNvPr id="40963" name="Date Placeholder 3">
            <a:extLst>
              <a:ext uri="{FF2B5EF4-FFF2-40B4-BE49-F238E27FC236}">
                <a16:creationId xmlns:a16="http://schemas.microsoft.com/office/drawing/2014/main" id="{AB6669C4-03DD-4D26-9B6F-CBB789C3E1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84E7CAD7-B525-4835-B0CE-6CF1F208F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0965" name="Slide Number Placeholder 5">
            <a:extLst>
              <a:ext uri="{FF2B5EF4-FFF2-40B4-BE49-F238E27FC236}">
                <a16:creationId xmlns:a16="http://schemas.microsoft.com/office/drawing/2014/main" id="{449217C6-A9FD-4260-AE0A-756C62084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6F3157-A9E4-4CAE-9A5D-A13B069F41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2BD3614-A65E-4698-B2E5-17062F6B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62000"/>
            <a:ext cx="7772400" cy="1143000"/>
          </a:xfrm>
        </p:spPr>
        <p:txBody>
          <a:bodyPr/>
          <a:lstStyle/>
          <a:p>
            <a:r>
              <a:rPr lang="en-US" altLang="en-US"/>
              <a:t>Breakout Boards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12DF45A-4469-45CB-AC6B-FCCB9988C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r>
              <a:rPr lang="en-US" altLang="en-US" sz="2800"/>
              <a:t>Common method for testing specific chips is to make or buy a board that draws out all the desired leads to terminals that are easier to interface with.</a:t>
            </a:r>
          </a:p>
          <a:p>
            <a:endParaRPr lang="en-US" altLang="en-US"/>
          </a:p>
        </p:txBody>
      </p:sp>
      <p:sp>
        <p:nvSpPr>
          <p:cNvPr id="41987" name="Date Placeholder 3">
            <a:extLst>
              <a:ext uri="{FF2B5EF4-FFF2-40B4-BE49-F238E27FC236}">
                <a16:creationId xmlns:a16="http://schemas.microsoft.com/office/drawing/2014/main" id="{EB8C8F1C-975E-40CE-A889-4B296EC122A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41988" name="Footer Placeholder 4">
            <a:extLst>
              <a:ext uri="{FF2B5EF4-FFF2-40B4-BE49-F238E27FC236}">
                <a16:creationId xmlns:a16="http://schemas.microsoft.com/office/drawing/2014/main" id="{7966FFEB-233C-44C1-954A-78DE23371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1989" name="Slide Number Placeholder 5">
            <a:extLst>
              <a:ext uri="{FF2B5EF4-FFF2-40B4-BE49-F238E27FC236}">
                <a16:creationId xmlns:a16="http://schemas.microsoft.com/office/drawing/2014/main" id="{1611B4B4-1B1A-40A0-89E2-586EAF817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54298-B497-43E8-A80B-3C7A266F34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41990" name="Picture 7">
            <a:extLst>
              <a:ext uri="{FF2B5EF4-FFF2-40B4-BE49-F238E27FC236}">
                <a16:creationId xmlns:a16="http://schemas.microsoft.com/office/drawing/2014/main" id="{2DDE2954-3A5C-4F54-98E3-0AB91A4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24638" r="21741" b="23187"/>
          <a:stretch>
            <a:fillRect/>
          </a:stretch>
        </p:blipFill>
        <p:spPr bwMode="auto">
          <a:xfrm>
            <a:off x="4572000" y="3657600"/>
            <a:ext cx="3805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>
            <a:extLst>
              <a:ext uri="{FF2B5EF4-FFF2-40B4-BE49-F238E27FC236}">
                <a16:creationId xmlns:a16="http://schemas.microsoft.com/office/drawing/2014/main" id="{4FD47DA0-064D-4BE2-A1F9-45A7C207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4275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763B3BC-6372-4961-ACAE-51658E96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28600"/>
            <a:ext cx="5715000" cy="1143000"/>
          </a:xfrm>
        </p:spPr>
        <p:txBody>
          <a:bodyPr/>
          <a:lstStyle/>
          <a:p>
            <a:r>
              <a:rPr lang="en-US" altLang="en-US" sz="4000"/>
              <a:t>Two-terminal SMD</a:t>
            </a:r>
            <a:endParaRPr lang="en-US" altLang="en-US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846211A-3F78-49AA-BD58-068B264DF9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98588"/>
            <a:ext cx="7772400" cy="3276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Resistors and Capacitors</a:t>
            </a:r>
          </a:p>
          <a:p>
            <a:pPr lvl="2"/>
            <a:r>
              <a:rPr lang="en-US" altLang="en-US" sz="2000"/>
              <a:t>Case Code usually reported in XXYY format where XX is the length and YY in the width in mm or inches</a:t>
            </a:r>
          </a:p>
          <a:p>
            <a:pPr lvl="2"/>
            <a:r>
              <a:rPr lang="en-US" altLang="en-US" sz="2000"/>
              <a:t>VERY important not to mix up imperial and metric values! Ex. 0603 can be 0.6mm x 0.3 mm OR 0.06 x 0.03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Other two terminal devices such as LEDs have their own package sizes and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Dimensions are always listed on the DATASHEET </a:t>
            </a:r>
          </a:p>
        </p:txBody>
      </p:sp>
      <p:sp>
        <p:nvSpPr>
          <p:cNvPr id="43011" name="Date Placeholder 3">
            <a:extLst>
              <a:ext uri="{FF2B5EF4-FFF2-40B4-BE49-F238E27FC236}">
                <a16:creationId xmlns:a16="http://schemas.microsoft.com/office/drawing/2014/main" id="{64A41FA1-05A2-4008-930D-21A3C5AD45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79330462-D85B-4217-B2B6-0AB2EB984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235D85F5-DC37-4C8A-BCC0-BB2E59FE4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04AFF-01F7-4390-93C9-F3C00FC92D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6C030652-E510-42C4-9C7B-4CB56A5A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492625"/>
            <a:ext cx="2057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>
            <a:extLst>
              <a:ext uri="{FF2B5EF4-FFF2-40B4-BE49-F238E27FC236}">
                <a16:creationId xmlns:a16="http://schemas.microsoft.com/office/drawing/2014/main" id="{9B75F4F9-9EF9-4BFD-ADD3-3A0C897B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442595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019B250-16BA-4005-80B5-1786AB162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Multi-terminal SMD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E1698C70-2F63-4AB4-9C1E-B61B0E326A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457200"/>
            <a:r>
              <a:rPr lang="en-US" altLang="en-US"/>
              <a:t>Wide variety of packages and footprints available</a:t>
            </a:r>
          </a:p>
          <a:p>
            <a:pPr marL="971550" lvl="1" indent="-457200"/>
            <a:r>
              <a:rPr lang="en-US" altLang="en-US"/>
              <a:t>Many manufacturers will adhere to standard package sizes common throughout the industry</a:t>
            </a:r>
          </a:p>
          <a:p>
            <a:pPr lvl="3"/>
            <a:r>
              <a:rPr lang="en-US" altLang="en-US"/>
              <a:t>This is not true for all components</a:t>
            </a:r>
          </a:p>
          <a:p>
            <a:pPr marL="971550" lvl="1" indent="-457200"/>
            <a:r>
              <a:rPr lang="en-US" altLang="en-US"/>
              <a:t>Types of SMD footprints</a:t>
            </a:r>
          </a:p>
          <a:p>
            <a:pPr lvl="3"/>
            <a:r>
              <a:rPr lang="en-US" altLang="en-US"/>
              <a:t>Small outline transistors (SOT), Small outline integrated circuit (SOIC), Dual Flat No-Lead (DFN), Ball Grid Array (BGA)</a:t>
            </a:r>
          </a:p>
          <a:p>
            <a:endParaRPr lang="en-US" altLang="en-US"/>
          </a:p>
        </p:txBody>
      </p:sp>
      <p:sp>
        <p:nvSpPr>
          <p:cNvPr id="44035" name="Date Placeholder 3">
            <a:extLst>
              <a:ext uri="{FF2B5EF4-FFF2-40B4-BE49-F238E27FC236}">
                <a16:creationId xmlns:a16="http://schemas.microsoft.com/office/drawing/2014/main" id="{CF3D9EAB-E9C5-4002-ACCB-8F30F207FC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44036" name="Footer Placeholder 4">
            <a:extLst>
              <a:ext uri="{FF2B5EF4-FFF2-40B4-BE49-F238E27FC236}">
                <a16:creationId xmlns:a16="http://schemas.microsoft.com/office/drawing/2014/main" id="{72690A73-C26D-429B-AA09-E57110CD8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4037" name="Slide Number Placeholder 5">
            <a:extLst>
              <a:ext uri="{FF2B5EF4-FFF2-40B4-BE49-F238E27FC236}">
                <a16:creationId xmlns:a16="http://schemas.microsoft.com/office/drawing/2014/main" id="{47B06C33-18F8-4C9B-BCAD-3A2588EBA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51FEF-265B-4F33-90C4-E532F6756E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>
            <a:extLst>
              <a:ext uri="{FF2B5EF4-FFF2-40B4-BE49-F238E27FC236}">
                <a16:creationId xmlns:a16="http://schemas.microsoft.com/office/drawing/2014/main" id="{0BA49DC7-8697-4CF6-B668-194D3BE27A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9A0013D5-8B9D-4C9B-B77A-3AF8B722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CE4FE75B-EDD6-4246-8D60-2A6AD378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7B5B8-EF1C-4985-BEBB-8DB915C44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F983DD1-47EC-44BF-9C0D-7D163F18B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6629400" cy="5095875"/>
          </a:xfrm>
          <a:noFill/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BBEB7B5A-8B95-40D2-9458-DB06FFE2F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SkeeterSat</a:t>
            </a:r>
            <a:r>
              <a:rPr lang="en-US" altLang="en-US"/>
              <a:t> Schematic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F581CF97-72AC-4C69-85B7-783DBF753C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B9D49D8F-86B8-4829-A97D-B1B0E291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155F4AEE-1EB9-41FD-9FC7-6CEA2234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C6884-90C8-4C9C-98B3-817C4CEAF7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6BB2FBA-517D-43BB-A9F3-F88A156BA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1366155-0A6B-40D5-BD59-EEB41E674E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Wires and wire connections</a:t>
            </a:r>
          </a:p>
        </p:txBody>
      </p:sp>
      <p:graphicFrame>
        <p:nvGraphicFramePr>
          <p:cNvPr id="18438" name="Object 13">
            <a:extLst>
              <a:ext uri="{FF2B5EF4-FFF2-40B4-BE49-F238E27FC236}">
                <a16:creationId xmlns:a16="http://schemas.microsoft.com/office/drawing/2014/main" id="{222F8D6E-4D56-40DA-841F-9C3E066216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819400"/>
          <a:ext cx="27352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18438" name="Object 13">
                        <a:extLst>
                          <a:ext uri="{FF2B5EF4-FFF2-40B4-BE49-F238E27FC236}">
                            <a16:creationId xmlns:a16="http://schemas.microsoft.com/office/drawing/2014/main" id="{222F8D6E-4D56-40DA-841F-9C3E06621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27352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4">
            <a:extLst>
              <a:ext uri="{FF2B5EF4-FFF2-40B4-BE49-F238E27FC236}">
                <a16:creationId xmlns:a16="http://schemas.microsoft.com/office/drawing/2014/main" id="{D5550DAD-D678-4AB1-9B85-E893AE4C6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657600"/>
          <a:ext cx="27352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18439" name="Object 14">
                        <a:extLst>
                          <a:ext uri="{FF2B5EF4-FFF2-40B4-BE49-F238E27FC236}">
                            <a16:creationId xmlns:a16="http://schemas.microsoft.com/office/drawing/2014/main" id="{D5550DAD-D678-4AB1-9B85-E893AE4C6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27352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5">
            <a:extLst>
              <a:ext uri="{FF2B5EF4-FFF2-40B4-BE49-F238E27FC236}">
                <a16:creationId xmlns:a16="http://schemas.microsoft.com/office/drawing/2014/main" id="{59DF3081-9564-45E4-9138-C6B591E8A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3276600"/>
          <a:ext cx="390525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18440" name="Object 15">
                        <a:extLst>
                          <a:ext uri="{FF2B5EF4-FFF2-40B4-BE49-F238E27FC236}">
                            <a16:creationId xmlns:a16="http://schemas.microsoft.com/office/drawing/2014/main" id="{59DF3081-9564-45E4-9138-C6B591E8A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390525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6">
            <a:extLst>
              <a:ext uri="{FF2B5EF4-FFF2-40B4-BE49-F238E27FC236}">
                <a16:creationId xmlns:a16="http://schemas.microsoft.com/office/drawing/2014/main" id="{50811797-D9C0-412F-839F-53C39EBA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00600"/>
            <a:ext cx="7086600" cy="1282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Current practice: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Either </a:t>
            </a:r>
            <a:r>
              <a:rPr lang="en-US" altLang="en-US" sz="1800" b="1"/>
              <a:t>A</a:t>
            </a:r>
            <a:r>
              <a:rPr lang="en-US" altLang="en-US" sz="1800"/>
              <a:t> or </a:t>
            </a:r>
            <a:r>
              <a:rPr lang="en-US" altLang="en-US" sz="1800" b="1"/>
              <a:t>B</a:t>
            </a:r>
            <a:r>
              <a:rPr lang="en-US" altLang="en-US" sz="1800"/>
              <a:t> is acceptable                 </a:t>
            </a:r>
            <a:r>
              <a:rPr lang="en-US" altLang="en-US" sz="1800" b="1"/>
              <a:t>C</a:t>
            </a:r>
            <a:r>
              <a:rPr lang="en-US" altLang="en-US" sz="1800"/>
              <a:t> is the preferred style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  <a:r>
              <a:rPr lang="en-US" altLang="en-US" sz="1800"/>
              <a:t> is seldom used                                 </a:t>
            </a:r>
            <a:r>
              <a:rPr lang="en-US" altLang="en-US" sz="1800" b="1"/>
              <a:t>E</a:t>
            </a:r>
            <a:r>
              <a:rPr lang="en-US" altLang="en-US" sz="1800"/>
              <a:t> is interpreted as a non-connection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9950B070-27BB-4E86-BC18-4C1EFCC1C8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0B08F737-3CEE-4982-ADEB-01200D3D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8F63EC8E-F53D-4B4E-871E-DD6325C4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FDCB72-7B4B-4A99-A3E2-F47DEEB0DC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45FF42F-C83D-40A6-B514-0224BF2A64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 Cont.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915CBA17-EE08-4454-80EE-08BFFF21DD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Power sources (V) common connections (GND)</a:t>
            </a:r>
          </a:p>
        </p:txBody>
      </p:sp>
      <p:graphicFrame>
        <p:nvGraphicFramePr>
          <p:cNvPr id="19462" name="Object 4">
            <a:extLst>
              <a:ext uri="{FF2B5EF4-FFF2-40B4-BE49-F238E27FC236}">
                <a16:creationId xmlns:a16="http://schemas.microsoft.com/office/drawing/2014/main" id="{FBACEE82-5150-4AB7-8BD6-7F9AFC5A8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819400"/>
          <a:ext cx="156686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19462" name="Object 4">
                        <a:extLst>
                          <a:ext uri="{FF2B5EF4-FFF2-40B4-BE49-F238E27FC236}">
                            <a16:creationId xmlns:a16="http://schemas.microsoft.com/office/drawing/2014/main" id="{FBACEE82-5150-4AB7-8BD6-7F9AFC5A8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1566863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5BB4286E-512D-483B-B11F-ADEBA49A7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819400"/>
          <a:ext cx="18986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19463" name="Object 5">
                        <a:extLst>
                          <a:ext uri="{FF2B5EF4-FFF2-40B4-BE49-F238E27FC236}">
                            <a16:creationId xmlns:a16="http://schemas.microsoft.com/office/drawing/2014/main" id="{5BB4286E-512D-483B-B11F-ADEBA49A7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19400"/>
                        <a:ext cx="18986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>
            <a:extLst>
              <a:ext uri="{FF2B5EF4-FFF2-40B4-BE49-F238E27FC236}">
                <a16:creationId xmlns:a16="http://schemas.microsoft.com/office/drawing/2014/main" id="{F4710636-A62A-4F49-AD3E-C22371F65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819400"/>
          <a:ext cx="187801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19464" name="Object 6">
                        <a:extLst>
                          <a:ext uri="{FF2B5EF4-FFF2-40B4-BE49-F238E27FC236}">
                            <a16:creationId xmlns:a16="http://schemas.microsoft.com/office/drawing/2014/main" id="{F4710636-A62A-4F49-AD3E-C22371F65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19400"/>
                        <a:ext cx="1878013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Box 2">
            <a:extLst>
              <a:ext uri="{FF2B5EF4-FFF2-40B4-BE49-F238E27FC236}">
                <a16:creationId xmlns:a16="http://schemas.microsoft.com/office/drawing/2014/main" id="{74B413C4-4AD7-4A6C-8755-B1777C38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84700"/>
            <a:ext cx="8534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The “+” sign may not always appear on a battery symbol. By convention, the longer horizontal line represents the positive terminal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Note that no polarity is shown for the ac source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D4191B0-09FC-4E78-94FF-F7F5F16D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838200"/>
            <a:ext cx="7772400" cy="1143000"/>
          </a:xfrm>
        </p:spPr>
        <p:txBody>
          <a:bodyPr/>
          <a:lstStyle/>
          <a:p>
            <a:r>
              <a:rPr lang="en-US" altLang="en-US"/>
              <a:t>Schematic Symbols Cont.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466AE72-4A41-496B-A4C4-1F3431ECD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2390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i="1"/>
              <a:t>Common connections (GND)</a:t>
            </a:r>
            <a:endParaRPr lang="en-US" altLang="en-US"/>
          </a:p>
        </p:txBody>
      </p:sp>
      <p:sp>
        <p:nvSpPr>
          <p:cNvPr id="21507" name="Date Placeholder 3">
            <a:extLst>
              <a:ext uri="{FF2B5EF4-FFF2-40B4-BE49-F238E27FC236}">
                <a16:creationId xmlns:a16="http://schemas.microsoft.com/office/drawing/2014/main" id="{1A44B3E4-9F76-43A9-8AFE-1BC6C9D790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8AFF7EDB-EB49-46D8-BED9-407E0CFB8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FD609588-4B9C-4240-978A-843A4E1A5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5E6EC-CF35-4036-8B7A-163CEE8359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21510" name="Object 7">
            <a:extLst>
              <a:ext uri="{FF2B5EF4-FFF2-40B4-BE49-F238E27FC236}">
                <a16:creationId xmlns:a16="http://schemas.microsoft.com/office/drawing/2014/main" id="{5495629C-28D4-4018-8D30-D969E85BB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3048000"/>
          <a:ext cx="16398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1510" name="Object 7">
                        <a:extLst>
                          <a:ext uri="{FF2B5EF4-FFF2-40B4-BE49-F238E27FC236}">
                            <a16:creationId xmlns:a16="http://schemas.microsoft.com/office/drawing/2014/main" id="{5495629C-28D4-4018-8D30-D969E85BB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3048000"/>
                        <a:ext cx="16398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>
            <a:extLst>
              <a:ext uri="{FF2B5EF4-FFF2-40B4-BE49-F238E27FC236}">
                <a16:creationId xmlns:a16="http://schemas.microsoft.com/office/drawing/2014/main" id="{0C0619E1-97ED-4C77-8B71-DA09843F14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092450"/>
          <a:ext cx="26892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1511" name="Object 9">
                        <a:extLst>
                          <a:ext uri="{FF2B5EF4-FFF2-40B4-BE49-F238E27FC236}">
                            <a16:creationId xmlns:a16="http://schemas.microsoft.com/office/drawing/2014/main" id="{0C0619E1-97ED-4C77-8B71-DA09843F1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092450"/>
                        <a:ext cx="26892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>
            <a:extLst>
              <a:ext uri="{FF2B5EF4-FFF2-40B4-BE49-F238E27FC236}">
                <a16:creationId xmlns:a16="http://schemas.microsoft.com/office/drawing/2014/main" id="{7A48D1BE-D211-4276-AE6B-52F63C601B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128963"/>
          <a:ext cx="1412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1512" name="Object 8">
                        <a:extLst>
                          <a:ext uri="{FF2B5EF4-FFF2-40B4-BE49-F238E27FC236}">
                            <a16:creationId xmlns:a16="http://schemas.microsoft.com/office/drawing/2014/main" id="{7A48D1BE-D211-4276-AE6B-52F63C601B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8963"/>
                        <a:ext cx="1412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Box 9">
            <a:extLst>
              <a:ext uri="{FF2B5EF4-FFF2-40B4-BE49-F238E27FC236}">
                <a16:creationId xmlns:a16="http://schemas.microsoft.com/office/drawing/2014/main" id="{43346816-A940-4A49-BEFD-8194E42C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228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“Earth” means an actual connection to a conductor driven into the soil.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“Chassis” means a bonded electrical connection to the metallic case of chassis of a device.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FBAC6440-5050-48EC-ACB6-1AAB80FF74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C0DE1EE7-68E4-486B-98DC-6130EA72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3128FD5-D5B9-4F18-AFEB-0C5DB28D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3F5F0-8540-4066-966C-0DF2272D06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1118396-54E6-40AC-9437-31592A16F7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 Cont.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FAEAE61D-FC1B-489F-9FE8-C17809C62A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792288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Resistors (R) and Capacitors (C)</a:t>
            </a:r>
          </a:p>
        </p:txBody>
      </p:sp>
      <p:graphicFrame>
        <p:nvGraphicFramePr>
          <p:cNvPr id="22534" name="Object 4">
            <a:extLst>
              <a:ext uri="{FF2B5EF4-FFF2-40B4-BE49-F238E27FC236}">
                <a16:creationId xmlns:a16="http://schemas.microsoft.com/office/drawing/2014/main" id="{D1C868EB-C887-45AD-819F-081E32C0C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819400"/>
          <a:ext cx="2112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2534" name="Object 4">
                        <a:extLst>
                          <a:ext uri="{FF2B5EF4-FFF2-40B4-BE49-F238E27FC236}">
                            <a16:creationId xmlns:a16="http://schemas.microsoft.com/office/drawing/2014/main" id="{D1C868EB-C887-45AD-819F-081E32C0C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19400"/>
                        <a:ext cx="21129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>
            <a:extLst>
              <a:ext uri="{FF2B5EF4-FFF2-40B4-BE49-F238E27FC236}">
                <a16:creationId xmlns:a16="http://schemas.microsoft.com/office/drawing/2014/main" id="{5595A1BC-9AAE-4EE3-9D7C-DCFAF6AD39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667000"/>
          <a:ext cx="25812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2535" name="Object 5">
                        <a:extLst>
                          <a:ext uri="{FF2B5EF4-FFF2-40B4-BE49-F238E27FC236}">
                            <a16:creationId xmlns:a16="http://schemas.microsoft.com/office/drawing/2014/main" id="{5595A1BC-9AAE-4EE3-9D7C-DCFAF6AD3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667000"/>
                        <a:ext cx="25812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6">
            <a:extLst>
              <a:ext uri="{FF2B5EF4-FFF2-40B4-BE49-F238E27FC236}">
                <a16:creationId xmlns:a16="http://schemas.microsoft.com/office/drawing/2014/main" id="{AF9D5E3A-E42C-45E6-8F32-CF074CB18A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439988"/>
          <a:ext cx="2119313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22536" name="Object 6">
                        <a:extLst>
                          <a:ext uri="{FF2B5EF4-FFF2-40B4-BE49-F238E27FC236}">
                            <a16:creationId xmlns:a16="http://schemas.microsoft.com/office/drawing/2014/main" id="{AF9D5E3A-E42C-45E6-8F32-CF074CB18A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9988"/>
                        <a:ext cx="2119313" cy="201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7">
            <a:extLst>
              <a:ext uri="{FF2B5EF4-FFF2-40B4-BE49-F238E27FC236}">
                <a16:creationId xmlns:a16="http://schemas.microsoft.com/office/drawing/2014/main" id="{44931B76-0AB4-4A7B-BDC0-CABA5F678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648200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9" imgW="0" imgH="0" progId="CDraw">
                  <p:embed/>
                </p:oleObj>
              </mc:Choice>
              <mc:Fallback>
                <p:oleObj name="CorelDRAW! Graphic" r:id="rId9" imgW="0" imgH="0" progId="CDraw">
                  <p:embed/>
                  <p:pic>
                    <p:nvPicPr>
                      <p:cNvPr id="22537" name="Object 7">
                        <a:extLst>
                          <a:ext uri="{FF2B5EF4-FFF2-40B4-BE49-F238E27FC236}">
                            <a16:creationId xmlns:a16="http://schemas.microsoft.com/office/drawing/2014/main" id="{44931B76-0AB4-4A7B-BDC0-CABA5F678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48200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8">
            <a:extLst>
              <a:ext uri="{FF2B5EF4-FFF2-40B4-BE49-F238E27FC236}">
                <a16:creationId xmlns:a16="http://schemas.microsoft.com/office/drawing/2014/main" id="{BFEC20E0-62E0-4C74-8638-2C534890B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4495800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11" imgW="0" imgH="0" progId="CDraw">
                  <p:embed/>
                </p:oleObj>
              </mc:Choice>
              <mc:Fallback>
                <p:oleObj name="CorelDRAW! Graphic" r:id="rId11" imgW="0" imgH="0" progId="CDraw">
                  <p:embed/>
                  <p:pic>
                    <p:nvPicPr>
                      <p:cNvPr id="22538" name="Object 8">
                        <a:extLst>
                          <a:ext uri="{FF2B5EF4-FFF2-40B4-BE49-F238E27FC236}">
                            <a16:creationId xmlns:a16="http://schemas.microsoft.com/office/drawing/2014/main" id="{BFEC20E0-62E0-4C74-8638-2C534890B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9">
            <a:extLst>
              <a:ext uri="{FF2B5EF4-FFF2-40B4-BE49-F238E27FC236}">
                <a16:creationId xmlns:a16="http://schemas.microsoft.com/office/drawing/2014/main" id="{7BE516B8-A130-45FB-B63C-4CDD1416D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572000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13" imgW="0" imgH="0" progId="CDraw">
                  <p:embed/>
                </p:oleObj>
              </mc:Choice>
              <mc:Fallback>
                <p:oleObj name="CorelDRAW! Graphic" r:id="rId13" imgW="0" imgH="0" progId="CDraw">
                  <p:embed/>
                  <p:pic>
                    <p:nvPicPr>
                      <p:cNvPr id="22539" name="Object 9">
                        <a:extLst>
                          <a:ext uri="{FF2B5EF4-FFF2-40B4-BE49-F238E27FC236}">
                            <a16:creationId xmlns:a16="http://schemas.microsoft.com/office/drawing/2014/main" id="{7BE516B8-A130-45FB-B63C-4CDD1416D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49D8ED78-6C73-4A1C-B8A4-693F16F1FF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F2FF113-A921-4AFC-9F6F-F922CB28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783A5631-D5A6-4305-B054-BC1ED4D2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6C89C-95EB-45FC-A4CB-ECD93DA16E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154F3445-92DF-4EB6-8CD5-36FC4C1DE9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9D1BDA1E-5801-4C63-A033-97099B82F7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Inductors (L) and Transformers (T)</a:t>
            </a:r>
          </a:p>
        </p:txBody>
      </p:sp>
      <p:graphicFrame>
        <p:nvGraphicFramePr>
          <p:cNvPr id="24582" name="Object 12">
            <a:extLst>
              <a:ext uri="{FF2B5EF4-FFF2-40B4-BE49-F238E27FC236}">
                <a16:creationId xmlns:a16="http://schemas.microsoft.com/office/drawing/2014/main" id="{5A33BA31-3F51-49AF-92EA-CA3CECABC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819400"/>
          <a:ext cx="67119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4582" name="Object 12">
                        <a:extLst>
                          <a:ext uri="{FF2B5EF4-FFF2-40B4-BE49-F238E27FC236}">
                            <a16:creationId xmlns:a16="http://schemas.microsoft.com/office/drawing/2014/main" id="{5A33BA31-3F51-49AF-92EA-CA3CECABC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671195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3">
            <a:extLst>
              <a:ext uri="{FF2B5EF4-FFF2-40B4-BE49-F238E27FC236}">
                <a16:creationId xmlns:a16="http://schemas.microsoft.com/office/drawing/2014/main" id="{1B74DC18-41B2-4604-8042-32B780F2D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648200"/>
          <a:ext cx="33702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4583" name="Object 13">
                        <a:extLst>
                          <a:ext uri="{FF2B5EF4-FFF2-40B4-BE49-F238E27FC236}">
                            <a16:creationId xmlns:a16="http://schemas.microsoft.com/office/drawing/2014/main" id="{1B74DC18-41B2-4604-8042-32B780F2D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337026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4">
            <a:extLst>
              <a:ext uri="{FF2B5EF4-FFF2-40B4-BE49-F238E27FC236}">
                <a16:creationId xmlns:a16="http://schemas.microsoft.com/office/drawing/2014/main" id="{0AA92A66-3A48-4D71-9A4B-4EDBAFC6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1317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inductors</a:t>
            </a:r>
          </a:p>
        </p:txBody>
      </p:sp>
      <p:sp>
        <p:nvSpPr>
          <p:cNvPr id="24585" name="Text Box 15">
            <a:extLst>
              <a:ext uri="{FF2B5EF4-FFF2-40B4-BE49-F238E27FC236}">
                <a16:creationId xmlns:a16="http://schemas.microsoft.com/office/drawing/2014/main" id="{9BEBDB81-746E-4404-B550-FB6E36F8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transformers</a:t>
            </a:r>
          </a:p>
        </p:txBody>
      </p:sp>
      <p:sp>
        <p:nvSpPr>
          <p:cNvPr id="24586" name="Text Box 16">
            <a:extLst>
              <a:ext uri="{FF2B5EF4-FFF2-40B4-BE49-F238E27FC236}">
                <a16:creationId xmlns:a16="http://schemas.microsoft.com/office/drawing/2014/main" id="{E0474793-CFB9-43A8-9C10-2446AFBF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00600"/>
            <a:ext cx="3276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The two parallel lines indicate that the inductor is wound on a core of iron, iron powder, or ferrite material.</a:t>
            </a:r>
          </a:p>
        </p:txBody>
      </p:sp>
      <p:sp>
        <p:nvSpPr>
          <p:cNvPr id="24587" name="Text Box 17">
            <a:extLst>
              <a:ext uri="{FF2B5EF4-FFF2-40B4-BE49-F238E27FC236}">
                <a16:creationId xmlns:a16="http://schemas.microsoft.com/office/drawing/2014/main" id="{44B8805C-0D35-45C8-98C6-DDD13464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038600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</a:t>
            </a:r>
          </a:p>
        </p:txBody>
      </p:sp>
      <p:sp>
        <p:nvSpPr>
          <p:cNvPr id="24588" name="Text Box 18">
            <a:extLst>
              <a:ext uri="{FF2B5EF4-FFF2-40B4-BE49-F238E27FC236}">
                <a16:creationId xmlns:a16="http://schemas.microsoft.com/office/drawing/2014/main" id="{FB1AA5DA-025C-4E0C-9416-0D0C08A6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38600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</a:t>
            </a:r>
          </a:p>
        </p:txBody>
      </p:sp>
      <p:sp>
        <p:nvSpPr>
          <p:cNvPr id="24589" name="Text Box 19">
            <a:extLst>
              <a:ext uri="{FF2B5EF4-FFF2-40B4-BE49-F238E27FC236}">
                <a16:creationId xmlns:a16="http://schemas.microsoft.com/office/drawing/2014/main" id="{679FDDB5-03F1-4810-9A12-3FB3DA72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038600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tapped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BD957DA7-0024-41B4-8E37-C6C1779792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rev20210827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DD58CEE-138E-4586-976F-70615994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958C7F2-15D5-4BDF-9B0D-3770F105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71C7A-4BC0-43DD-A644-8EF60C38FC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D53A352-5D60-44E5-982C-3DFF475CC3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EE6576C0-1A72-43B5-BEB0-5E3DAA0DAD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Diodes (D)</a:t>
            </a:r>
          </a:p>
        </p:txBody>
      </p:sp>
      <p:graphicFrame>
        <p:nvGraphicFramePr>
          <p:cNvPr id="25606" name="Object 4">
            <a:extLst>
              <a:ext uri="{FF2B5EF4-FFF2-40B4-BE49-F238E27FC236}">
                <a16:creationId xmlns:a16="http://schemas.microsoft.com/office/drawing/2014/main" id="{2F6FB79E-4DA8-4159-971C-5F6E801CB3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133600"/>
          <a:ext cx="9112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5606" name="Object 4">
                        <a:extLst>
                          <a:ext uri="{FF2B5EF4-FFF2-40B4-BE49-F238E27FC236}">
                            <a16:creationId xmlns:a16="http://schemas.microsoft.com/office/drawing/2014/main" id="{2F6FB79E-4DA8-4159-971C-5F6E801CB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9112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5">
            <a:extLst>
              <a:ext uri="{FF2B5EF4-FFF2-40B4-BE49-F238E27FC236}">
                <a16:creationId xmlns:a16="http://schemas.microsoft.com/office/drawing/2014/main" id="{C654DFBE-8674-46B7-838D-509D5AF18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7225" y="2870200"/>
          <a:ext cx="15208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5607" name="Object 5">
                        <a:extLst>
                          <a:ext uri="{FF2B5EF4-FFF2-40B4-BE49-F238E27FC236}">
                            <a16:creationId xmlns:a16="http://schemas.microsoft.com/office/drawing/2014/main" id="{C654DFBE-8674-46B7-838D-509D5AF18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870200"/>
                        <a:ext cx="15208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6">
            <a:extLst>
              <a:ext uri="{FF2B5EF4-FFF2-40B4-BE49-F238E27FC236}">
                <a16:creationId xmlns:a16="http://schemas.microsoft.com/office/drawing/2014/main" id="{D8B22328-A612-4218-8CE4-F5EAA12AB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9850" y="2687638"/>
          <a:ext cx="267335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5608" name="Object 6">
                        <a:extLst>
                          <a:ext uri="{FF2B5EF4-FFF2-40B4-BE49-F238E27FC236}">
                            <a16:creationId xmlns:a16="http://schemas.microsoft.com/office/drawing/2014/main" id="{D8B22328-A612-4218-8CE4-F5EAA12AB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687638"/>
                        <a:ext cx="267335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7">
            <a:extLst>
              <a:ext uri="{FF2B5EF4-FFF2-40B4-BE49-F238E27FC236}">
                <a16:creationId xmlns:a16="http://schemas.microsoft.com/office/drawing/2014/main" id="{8BC8B369-32D2-4F7E-ABDC-539D6436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6999288" cy="13112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The arrow points in the allowed direction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conventional (positive charges) current flow.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The bar represents the cathode, marked with a band on most parts.</a:t>
            </a:r>
          </a:p>
        </p:txBody>
      </p:sp>
      <p:graphicFrame>
        <p:nvGraphicFramePr>
          <p:cNvPr id="25610" name="Object 9">
            <a:extLst>
              <a:ext uri="{FF2B5EF4-FFF2-40B4-BE49-F238E27FC236}">
                <a16:creationId xmlns:a16="http://schemas.microsoft.com/office/drawing/2014/main" id="{651FF45C-1044-4892-8883-30BFBA729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209800"/>
          <a:ext cx="2595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8" imgW="0" imgH="0" progId="CDraw">
                  <p:embed/>
                </p:oleObj>
              </mc:Choice>
              <mc:Fallback>
                <p:oleObj name="CorelDRAW! Graphic" r:id="rId8" imgW="0" imgH="0" progId="CDraw">
                  <p:embed/>
                  <p:pic>
                    <p:nvPicPr>
                      <p:cNvPr id="25610" name="Object 9">
                        <a:extLst>
                          <a:ext uri="{FF2B5EF4-FFF2-40B4-BE49-F238E27FC236}">
                            <a16:creationId xmlns:a16="http://schemas.microsoft.com/office/drawing/2014/main" id="{651FF45C-1044-4892-8883-30BFBA72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209800"/>
                        <a:ext cx="2595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LaACES</Template>
  <TotalTime>2766</TotalTime>
  <Words>1015</Words>
  <Application>Microsoft Office PowerPoint</Application>
  <PresentationFormat>On-screen Show (4:3)</PresentationFormat>
  <Paragraphs>192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LaACES</vt:lpstr>
      <vt:lpstr>CorelDRAW! Graphic</vt:lpstr>
      <vt:lpstr>Schematics and Prototyping Lecture </vt:lpstr>
      <vt:lpstr>Schematic Diagrams</vt:lpstr>
      <vt:lpstr>SkeeterSat Schematic</vt:lpstr>
      <vt:lpstr>Schematic Symbols</vt:lpstr>
      <vt:lpstr>Schematic Symbols Cont.</vt:lpstr>
      <vt:lpstr>Schematic Symbols Cont.</vt:lpstr>
      <vt:lpstr>Schematic Symbols Cont.</vt:lpstr>
      <vt:lpstr>Schematic Symbols</vt:lpstr>
      <vt:lpstr>Schematic Symbols</vt:lpstr>
      <vt:lpstr>Schematic Symbols</vt:lpstr>
      <vt:lpstr>Schematic Symbols</vt:lpstr>
      <vt:lpstr>Schematic Symbols</vt:lpstr>
      <vt:lpstr>Drawing Schematic Diagrams</vt:lpstr>
      <vt:lpstr>Building a prototype</vt:lpstr>
      <vt:lpstr>Solderless Breadboards</vt:lpstr>
      <vt:lpstr>Perfbord or Protoboard</vt:lpstr>
      <vt:lpstr>Manhattan Construction</vt:lpstr>
      <vt:lpstr>Dead Bug Construction</vt:lpstr>
      <vt:lpstr>Etched Circuit Boards</vt:lpstr>
      <vt:lpstr>Prototyping with Surface Mounted Device (SMD) components </vt:lpstr>
      <vt:lpstr>Breakout Boards </vt:lpstr>
      <vt:lpstr>Two-terminal SMD</vt:lpstr>
      <vt:lpstr>Multi-terminal SMD</vt:lpstr>
    </vt:vector>
  </TitlesOfParts>
  <Company>LSU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Aaron P Ryan</cp:lastModifiedBy>
  <cp:revision>52</cp:revision>
  <cp:lastPrinted>2020-09-11T00:26:03Z</cp:lastPrinted>
  <dcterms:created xsi:type="dcterms:W3CDTF">2004-07-30T12:48:26Z</dcterms:created>
  <dcterms:modified xsi:type="dcterms:W3CDTF">2021-08-25T18:53:00Z</dcterms:modified>
</cp:coreProperties>
</file>