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58" r:id="rId3"/>
    <p:sldId id="260" r:id="rId4"/>
    <p:sldId id="261" r:id="rId5"/>
    <p:sldId id="262" r:id="rId6"/>
    <p:sldId id="263" r:id="rId7"/>
    <p:sldId id="266" r:id="rId8"/>
    <p:sldId id="267" r:id="rId9"/>
    <p:sldId id="272" r:id="rId10"/>
    <p:sldId id="273" r:id="rId11"/>
    <p:sldId id="268" r:id="rId12"/>
    <p:sldId id="275" r:id="rId13"/>
    <p:sldId id="269" r:id="rId14"/>
    <p:sldId id="270" r:id="rId15"/>
    <p:sldId id="274" r:id="rId16"/>
    <p:sldId id="277" r:id="rId17"/>
    <p:sldId id="271" r:id="rId18"/>
    <p:sldId id="276" r:id="rId19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FD2EA9-04D3-4F05-9AE2-81F96A945081}" v="1" dt="2020-08-20T21:55:18.1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6" autoAdjust="0"/>
    <p:restoredTop sz="94701" autoAdjust="0"/>
  </p:normalViewPr>
  <p:slideViewPr>
    <p:cSldViewPr>
      <p:cViewPr varScale="1">
        <p:scale>
          <a:sx n="108" d="100"/>
          <a:sy n="108" d="100"/>
        </p:scale>
        <p:origin x="81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359E24C-6020-4495-AAA6-460AF1AA2BB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30C91DB-96BD-41CB-8F03-2AEBA76B093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C56CD6A0-A541-4818-B0AF-D334B95CAB1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CE7CB21D-E2D3-45FC-B2A3-1C19816B0CB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fld id="{CB407D64-8A61-4D03-93AC-2C18207E36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4653918-A958-4C28-8A68-2E7752FA7F8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DA74AAA-7FF2-4E4E-9A40-0BA62240CDC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EC0769A-1D98-4638-9B27-CDCAA8645DF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A9288423-C592-405B-9956-A3A40ABCD78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03725"/>
            <a:ext cx="513080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1A6157C-A3FA-4BA5-87E1-6641C7996D8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53D22F17-3D49-4C62-8D1D-96C9DF191F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fld id="{E62E4352-86A2-4501-8840-F6A12E9EC88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800D60E4-B0F6-482A-897A-A1677A0C5E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8B10D1A-0C36-42BF-901D-A7FCC06197E8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953EECF5-1DF5-46E9-A460-EC8808DB22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EF9E8399-A094-4028-B037-57868D7FA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Prepared by Jim Giammanco</a:t>
            </a:r>
          </a:p>
          <a:p>
            <a:pPr eaLnBrk="1" hangingPunct="1"/>
            <a:r>
              <a:rPr lang="en-US" altLang="en-US"/>
              <a:t>&lt;</a:t>
            </a:r>
            <a:r>
              <a:rPr lang="en-US" altLang="en-US" i="1"/>
              <a:t>giamman@rouge.phys.lsu.edu</a:t>
            </a:r>
            <a:r>
              <a:rPr lang="en-US" altLang="en-US"/>
              <a:t>&gt;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5E8F7-7156-441B-B1E4-D5AE5864D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DD3F07-4FEA-43A9-A1B1-E53EF73F7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942A02-B1E5-4C0A-A564-30B4D6AEDE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ED1B11-1A4B-43FF-9A19-86DA3EDCF2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20963C-F887-4863-94F6-A2E113AA61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61CBA0-79EA-4658-8112-9A095AF22F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862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609A1-8DF5-4BF7-B214-AEB89DE49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D05344-DE65-4980-BC30-07A0BDCC1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49C008-B8F4-4371-80CD-0B36BAE5DE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4717A4-F707-4C39-9270-8EFA0D99C5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90C982-6BA2-45AF-BCF9-A52371C133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E80B38-C636-40D2-ABDB-F8CE956976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291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640282-D388-41F4-BADE-EA2598E58C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318D5-724F-46F8-9A00-2496B2742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A71AFB-1359-4C17-9944-906B36DF24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1C05B4-F0C6-46AD-BE9F-3489E8F2EF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EC8A0D-ABA5-4E8D-8A99-3C333FBCA5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E58AFF-59E6-4796-9997-BD8BA5CE3E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7686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9DF59-E957-4106-8E88-429D7F594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3F80B-7131-40BC-8312-49B93BF4F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875B70-AC85-4A92-9863-5E89FDD1A8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5DA0F8-21B7-4891-A1A5-1E102FD6F8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935E51-3C2D-4972-A70D-812D37A77C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A78F85-E94E-4D40-AC92-FD5A016B00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4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FC777-5C0E-4266-81B7-B2302475C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D209C-0BA6-4E9E-BD4A-4F27B1C05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179994-5CFE-474E-871C-FE8BABA4B7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7B500D-0225-44A8-8309-B410CFF074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5E76AB-3553-48E0-87F9-6EB81A150F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58E63-4C1D-479A-B8AA-326C454DF9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48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2DC41-66F7-417B-8B1F-41032CD91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F2338-44E2-4815-8FE8-F70B8C57D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30AF9-4C83-4BFB-ADF5-08095C764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A90E7A-B204-420C-A77F-853D467EC5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525C32-52F3-4B07-9C96-6E0737818E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DD11DD-B6D6-4DA7-BBE9-AF70D15400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2CDDA2-46DA-476E-9A9B-9D3F51F39E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059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C6B6B-2834-4CA0-B2A3-9F7405378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74260-3A7C-4219-A7D6-7CAB1CBC2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78460-AD8C-4079-95EF-E5E3248B8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42CC34-9D97-46AC-8ABC-32DF0FB23C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65290-E668-4168-915E-6A2603FDB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0187698-7E4C-48AA-AD45-DA9E0DB678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C4A5D39-CFA9-4AF7-8449-087909039F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C4A905D-77F6-486E-A86D-6BFEE419F8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360886-C46A-490A-9BBD-3E071AB16B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508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19F3-A29D-4FA4-8175-14444C72F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FF50872-71D6-43A7-A891-40A877CAA5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0D6CC93-2AD4-4C5A-BED3-F7FF3F9844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8097B88-3065-49AC-9E65-A0C0A7AF64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5F1507-E543-46AD-A129-1D1694F603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16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5427AAC-BB51-41B6-86A3-2DA2116902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85C92B9-2FD9-47FE-B5DE-4F9CDF1F9C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DBBFD7A-FE28-4477-B7BD-94DC681F32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12AD35-CE5F-47F0-AD90-E8A4630BA0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438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31D82-74D4-485E-819C-FFB91B29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39FE3-2FE3-4C85-821B-4B450B41C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309872-19B9-4D6B-A601-8F79DC376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66C86D-8F52-4BE2-A271-8F45FE0983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539CFA-676B-4B1E-8B1F-5EE88A4CDA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4C1EF1-D80D-4F48-94B7-FE108DFE1F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F3A9E-C94A-40D7-926F-410E416BEF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080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45B1A-C5D6-4367-BBB0-75D4F523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217D5E-F485-48F1-820E-D3E128AD6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13746-5C52-496F-95CB-F87E7EEB8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3A9CF6-D2BA-44F8-B92B-E280F9A602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4E0EC7-747B-49AD-A048-54962C5D98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67ECAC-0386-4E3F-989C-C00DF5E557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B3D9E-4175-4C4D-9263-D78E02253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4817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49D3162-CE35-4DB4-8852-02CC5C9C96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0FDF88A-9EE1-428D-9AB5-6046A10FF9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4771B0F-51B0-414D-AF90-9215B94DE3F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18BDE1A-0B31-42B0-B8A5-C25A5A7B148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DE334EF-58BA-4A30-A29A-6410FF7E99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4B862C3-6B01-4DDF-AAA8-FFF72A19A8E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Jim\My%20Documents\ACES%20Presentations\Electronics%20v102804\Lessons\Lecture%201\Fuse%20Blows.wm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>
            <a:extLst>
              <a:ext uri="{FF2B5EF4-FFF2-40B4-BE49-F238E27FC236}">
                <a16:creationId xmlns:a16="http://schemas.microsoft.com/office/drawing/2014/main" id="{3FEE4E0F-7503-4EBD-8399-051A9BBEE69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dirty="0"/>
              <a:t>LSU rev20210827</a:t>
            </a:r>
          </a:p>
        </p:txBody>
      </p:sp>
      <p:sp>
        <p:nvSpPr>
          <p:cNvPr id="4099" name="Footer Placeholder 4">
            <a:extLst>
              <a:ext uri="{FF2B5EF4-FFF2-40B4-BE49-F238E27FC236}">
                <a16:creationId xmlns:a16="http://schemas.microsoft.com/office/drawing/2014/main" id="{EEA7C702-46A2-4B07-840D-2D6BD8A09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4100" name="Slide Number Placeholder 5">
            <a:extLst>
              <a:ext uri="{FF2B5EF4-FFF2-40B4-BE49-F238E27FC236}">
                <a16:creationId xmlns:a16="http://schemas.microsoft.com/office/drawing/2014/main" id="{6B781AEA-FC1A-4035-AD4D-535AB91DE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C68A958-D363-4F37-B59C-2546022DE4F5}" type="slidenum">
              <a:rPr lang="en-US" altLang="en-US" sz="1400"/>
              <a:pPr/>
              <a:t>1</a:t>
            </a:fld>
            <a:endParaRPr lang="en-US" altLang="en-US" sz="1400"/>
          </a:p>
        </p:txBody>
      </p:sp>
      <p:sp>
        <p:nvSpPr>
          <p:cNvPr id="4101" name="Rectangle 2">
            <a:extLst>
              <a:ext uri="{FF2B5EF4-FFF2-40B4-BE49-F238E27FC236}">
                <a16:creationId xmlns:a16="http://schemas.microsoft.com/office/drawing/2014/main" id="{74E8A2A7-8711-4919-8B3B-E9C10D069C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US" altLang="en-US" sz="4400"/>
              <a:t>Introduction to Electronics</a:t>
            </a:r>
          </a:p>
        </p:txBody>
      </p:sp>
      <p:sp>
        <p:nvSpPr>
          <p:cNvPr id="4102" name="Rectangle 3">
            <a:extLst>
              <a:ext uri="{FF2B5EF4-FFF2-40B4-BE49-F238E27FC236}">
                <a16:creationId xmlns:a16="http://schemas.microsoft.com/office/drawing/2014/main" id="{0678E64E-C7FA-4AB0-A09A-AA8FCFEB535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z="3200" dirty="0" err="1"/>
              <a:t>LaACES</a:t>
            </a:r>
            <a:r>
              <a:rPr lang="en-US" altLang="en-US" sz="3200" dirty="0"/>
              <a:t>, Lecture 02.01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400373-DA0F-4653-A7BF-37079E1D0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E7411-7414-414E-ABC5-81648EDEA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516A0-A688-453C-ADD0-D0F21F4EA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2AD35-CE5F-47F0-AD90-E8A4630BA012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BCE2773F-071D-4D08-9DA7-30CFA1C05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764" y="39521"/>
            <a:ext cx="290432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/>
              <a:t>Taking Measurements</a:t>
            </a:r>
          </a:p>
          <a:p>
            <a:pPr algn="ctr" eaLnBrk="1" hangingPunct="1"/>
            <a:r>
              <a:rPr lang="en-US" altLang="en-US" dirty="0"/>
              <a:t>(Current)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13DD3AFE-C81D-45B8-8A0D-2E71D128A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4" y="1562160"/>
            <a:ext cx="36576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Some meters have a common plug for voltage and current, others it is </a:t>
            </a:r>
            <a:r>
              <a:rPr lang="en-US" altLang="en-US" dirty="0" err="1"/>
              <a:t>seperate</a:t>
            </a:r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For large DC currents </a:t>
            </a:r>
          </a:p>
          <a:p>
            <a:pPr eaLnBrk="1" hangingPunct="1"/>
            <a:r>
              <a:rPr lang="en-US" altLang="en-US" dirty="0"/>
              <a:t>(up to 10 amperes)</a:t>
            </a:r>
          </a:p>
          <a:p>
            <a:pPr eaLnBrk="1" hangingPunct="1"/>
            <a:r>
              <a:rPr lang="en-US" altLang="en-US" dirty="0"/>
              <a:t>RED test lead is connected</a:t>
            </a:r>
          </a:p>
          <a:p>
            <a:pPr eaLnBrk="1" hangingPunct="1"/>
            <a:r>
              <a:rPr lang="en-US" altLang="en-US" dirty="0"/>
              <a:t>To the </a:t>
            </a:r>
            <a:r>
              <a:rPr lang="en-US" altLang="en-US" b="1" dirty="0"/>
              <a:t>10ADC</a:t>
            </a:r>
            <a:r>
              <a:rPr lang="en-US" altLang="en-US" dirty="0"/>
              <a:t> terminal</a:t>
            </a:r>
            <a:endParaRPr lang="en-US" altLang="en-US" i="1" dirty="0"/>
          </a:p>
          <a:p>
            <a:pPr eaLnBrk="1" hangingPunct="1"/>
            <a:endParaRPr lang="en-US" altLang="en-US" i="1" dirty="0"/>
          </a:p>
          <a:p>
            <a:pPr eaLnBrk="1" hangingPunct="1"/>
            <a:r>
              <a:rPr lang="en-US" altLang="en-US" dirty="0"/>
              <a:t>Current plugs are fused (fuses can be blown)</a:t>
            </a:r>
          </a:p>
        </p:txBody>
      </p:sp>
      <p:pic>
        <p:nvPicPr>
          <p:cNvPr id="7" name="Picture 9" descr="IMG_2370">
            <a:extLst>
              <a:ext uri="{FF2B5EF4-FFF2-40B4-BE49-F238E27FC236}">
                <a16:creationId xmlns:a16="http://schemas.microsoft.com/office/drawing/2014/main" id="{4716C2EA-67E8-4ADD-AFB4-70ACCB356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" t="3128" r="8253" b="9286"/>
          <a:stretch>
            <a:fillRect/>
          </a:stretch>
        </p:blipFill>
        <p:spPr bwMode="auto">
          <a:xfrm>
            <a:off x="4899026" y="1143000"/>
            <a:ext cx="38290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236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1">
            <a:extLst>
              <a:ext uri="{FF2B5EF4-FFF2-40B4-BE49-F238E27FC236}">
                <a16:creationId xmlns:a16="http://schemas.microsoft.com/office/drawing/2014/main" id="{C0453581-551D-4451-B72B-8F9F8E5BDFD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rev20210827</a:t>
            </a:r>
          </a:p>
        </p:txBody>
      </p:sp>
      <p:sp>
        <p:nvSpPr>
          <p:cNvPr id="14339" name="Footer Placeholder 2">
            <a:extLst>
              <a:ext uri="{FF2B5EF4-FFF2-40B4-BE49-F238E27FC236}">
                <a16:creationId xmlns:a16="http://schemas.microsoft.com/office/drawing/2014/main" id="{39AA01BC-D634-4A01-9E92-CC357F12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8354612-989B-413C-B2C8-E2D915E13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8DD150D-3914-4D2E-9D01-37384491D5E6}" type="slidenum">
              <a:rPr lang="en-US" altLang="en-US" sz="1400"/>
              <a:pPr/>
              <a:t>11</a:t>
            </a:fld>
            <a:endParaRPr lang="en-US" altLang="en-US" sz="1400"/>
          </a:p>
        </p:txBody>
      </p:sp>
      <p:sp>
        <p:nvSpPr>
          <p:cNvPr id="14341" name="Text Box 4">
            <a:extLst>
              <a:ext uri="{FF2B5EF4-FFF2-40B4-BE49-F238E27FC236}">
                <a16:creationId xmlns:a16="http://schemas.microsoft.com/office/drawing/2014/main" id="{82205CE9-FE40-4FC6-B248-47B9A3AA9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28600"/>
            <a:ext cx="46646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/>
              <a:t>Voltage Measurement</a:t>
            </a:r>
          </a:p>
        </p:txBody>
      </p:sp>
      <p:pic>
        <p:nvPicPr>
          <p:cNvPr id="28677" name="Picture 5" descr="IMG_2375">
            <a:extLst>
              <a:ext uri="{FF2B5EF4-FFF2-40B4-BE49-F238E27FC236}">
                <a16:creationId xmlns:a16="http://schemas.microsoft.com/office/drawing/2014/main" id="{D62DB63E-3037-4F83-A907-220A9107E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t="6256" r="20235" b="10339"/>
          <a:stretch>
            <a:fillRect/>
          </a:stretch>
        </p:blipFill>
        <p:spPr bwMode="auto">
          <a:xfrm>
            <a:off x="4110479" y="2209800"/>
            <a:ext cx="438249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7">
            <a:extLst>
              <a:ext uri="{FF2B5EF4-FFF2-40B4-BE49-F238E27FC236}">
                <a16:creationId xmlns:a16="http://schemas.microsoft.com/office/drawing/2014/main" id="{CD1B069F-F418-4215-B634-240273C1C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38400"/>
            <a:ext cx="35052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Here’s a simple battery</a:t>
            </a:r>
          </a:p>
          <a:p>
            <a:pPr eaLnBrk="1" hangingPunct="1"/>
            <a:r>
              <a:rPr lang="en-US" altLang="en-US" dirty="0"/>
              <a:t>and lamp circuit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Let’s measure the voltage</a:t>
            </a:r>
          </a:p>
          <a:p>
            <a:pPr eaLnBrk="1" hangingPunct="1"/>
            <a:r>
              <a:rPr lang="en-US" altLang="en-US" dirty="0"/>
              <a:t>across the lamp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43A15E-A583-4EFC-9D7F-08B21BA61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05E43-F514-48BA-87A5-FB5DF614A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50FAB-B6B3-4ED4-BEB8-57E687A0D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2AD35-CE5F-47F0-AD90-E8A4630BA012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6" name="Picture 6" descr="IMG_2376">
            <a:extLst>
              <a:ext uri="{FF2B5EF4-FFF2-40B4-BE49-F238E27FC236}">
                <a16:creationId xmlns:a16="http://schemas.microsoft.com/office/drawing/2014/main" id="{6ABEB13F-364E-412C-9D59-F88805B12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524000"/>
            <a:ext cx="3544888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BEC8F679-3A8E-4891-B279-EC0568841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354753"/>
            <a:ext cx="43815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Voltage measurements require the DMM to be connected in </a:t>
            </a:r>
            <a:r>
              <a:rPr lang="en-US" altLang="en-US" b="1" i="1" dirty="0"/>
              <a:t>parallel</a:t>
            </a:r>
            <a:r>
              <a:rPr lang="en-US" altLang="en-US" dirty="0"/>
              <a:t> (</a:t>
            </a:r>
            <a:r>
              <a:rPr lang="en-US" altLang="en-US" i="1" dirty="0"/>
              <a:t>i.e</a:t>
            </a:r>
            <a:r>
              <a:rPr lang="en-US" altLang="en-US" dirty="0"/>
              <a:t>., </a:t>
            </a:r>
            <a:r>
              <a:rPr lang="en-US" altLang="en-US" b="1" i="1" dirty="0"/>
              <a:t>across</a:t>
            </a:r>
            <a:r>
              <a:rPr lang="en-US" altLang="en-US" dirty="0"/>
              <a:t>) the circuit element whose voltage is being measured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Note there is a parallel path around the lamp through the multimeter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In this case the multimeter has a very large resistance so no extra current flows through it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A7049717-FEA7-4CB6-B57D-56A442864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28600"/>
            <a:ext cx="46646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/>
              <a:t>Voltage Measurement</a:t>
            </a:r>
          </a:p>
        </p:txBody>
      </p:sp>
    </p:spTree>
    <p:extLst>
      <p:ext uri="{BB962C8B-B14F-4D97-AF65-F5344CB8AC3E}">
        <p14:creationId xmlns:p14="http://schemas.microsoft.com/office/powerpoint/2010/main" val="1033669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1">
            <a:extLst>
              <a:ext uri="{FF2B5EF4-FFF2-40B4-BE49-F238E27FC236}">
                <a16:creationId xmlns:a16="http://schemas.microsoft.com/office/drawing/2014/main" id="{DB5F6255-FEF7-40D6-8B46-5A2F55BE6B5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rev20210827</a:t>
            </a:r>
          </a:p>
        </p:txBody>
      </p:sp>
      <p:sp>
        <p:nvSpPr>
          <p:cNvPr id="15363" name="Footer Placeholder 2">
            <a:extLst>
              <a:ext uri="{FF2B5EF4-FFF2-40B4-BE49-F238E27FC236}">
                <a16:creationId xmlns:a16="http://schemas.microsoft.com/office/drawing/2014/main" id="{BD2E574E-2885-49CF-84B0-ED437D99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24DEC1AD-C8FD-4BA7-AC2B-3350128B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6F2402C-24C8-45BC-B6EC-6CF835DF8198}" type="slidenum">
              <a:rPr lang="en-US" altLang="en-US" sz="1400"/>
              <a:pPr/>
              <a:t>13</a:t>
            </a:fld>
            <a:endParaRPr lang="en-US" altLang="en-US" sz="1400"/>
          </a:p>
        </p:txBody>
      </p:sp>
      <p:pic>
        <p:nvPicPr>
          <p:cNvPr id="15365" name="Picture 4" descr="IMG_2378">
            <a:extLst>
              <a:ext uri="{FF2B5EF4-FFF2-40B4-BE49-F238E27FC236}">
                <a16:creationId xmlns:a16="http://schemas.microsoft.com/office/drawing/2014/main" id="{DB4FE5A1-27DC-44FA-9DE4-901F3591C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1193800"/>
            <a:ext cx="36004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5">
            <a:extLst>
              <a:ext uri="{FF2B5EF4-FFF2-40B4-BE49-F238E27FC236}">
                <a16:creationId xmlns:a16="http://schemas.microsoft.com/office/drawing/2014/main" id="{CAB171A3-84AD-42F8-98C5-1B4046D27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71600"/>
            <a:ext cx="436466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To measure current, the DMM must be connected </a:t>
            </a:r>
            <a:r>
              <a:rPr lang="en-US" altLang="en-US" b="1" i="1" dirty="0"/>
              <a:t>in series </a:t>
            </a:r>
            <a:r>
              <a:rPr lang="en-US" altLang="en-US" dirty="0"/>
              <a:t>(</a:t>
            </a:r>
            <a:r>
              <a:rPr lang="en-US" altLang="en-US" i="1" dirty="0"/>
              <a:t>i.e., </a:t>
            </a:r>
            <a:r>
              <a:rPr lang="en-US" altLang="en-US" b="1" i="1" dirty="0"/>
              <a:t>in line with</a:t>
            </a:r>
            <a:r>
              <a:rPr lang="en-US" altLang="en-US" dirty="0"/>
              <a:t>) the circuit element whose current is being  Measured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The current in the circuit must flow through the meter before getting to the lamp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The meter has a very low resistance in order not to decrease the current flow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EE455ACD-C858-4DDE-9A78-BA8289776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28600"/>
            <a:ext cx="467467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/>
              <a:t>Current Measurement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1">
            <a:extLst>
              <a:ext uri="{FF2B5EF4-FFF2-40B4-BE49-F238E27FC236}">
                <a16:creationId xmlns:a16="http://schemas.microsoft.com/office/drawing/2014/main" id="{022DFCCE-D3A5-4910-BEE9-93319FFEDD0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rev20210827</a:t>
            </a:r>
          </a:p>
        </p:txBody>
      </p:sp>
      <p:sp>
        <p:nvSpPr>
          <p:cNvPr id="16387" name="Footer Placeholder 2">
            <a:extLst>
              <a:ext uri="{FF2B5EF4-FFF2-40B4-BE49-F238E27FC236}">
                <a16:creationId xmlns:a16="http://schemas.microsoft.com/office/drawing/2014/main" id="{C70858F7-DCA3-41E4-B20B-57ABCD4E5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ED4C1F71-F84B-42FE-83F7-9014FBF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E929574-CC90-4F4B-AEE4-F7C9DE6ACAC3}" type="slidenum">
              <a:rPr lang="en-US" altLang="en-US" sz="1400"/>
              <a:pPr/>
              <a:t>14</a:t>
            </a:fld>
            <a:endParaRPr lang="en-US" altLang="en-US" sz="1400"/>
          </a:p>
        </p:txBody>
      </p:sp>
      <p:pic>
        <p:nvPicPr>
          <p:cNvPr id="30724" name="Picture 4" descr="IMG_2380">
            <a:extLst>
              <a:ext uri="{FF2B5EF4-FFF2-40B4-BE49-F238E27FC236}">
                <a16:creationId xmlns:a16="http://schemas.microsoft.com/office/drawing/2014/main" id="{DBDC2822-702D-46BA-B6C9-3FE94976E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t="30000" b="22501"/>
          <a:stretch>
            <a:fillRect/>
          </a:stretch>
        </p:blipFill>
        <p:spPr bwMode="auto">
          <a:xfrm>
            <a:off x="3321159" y="1905000"/>
            <a:ext cx="5368816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">
            <a:extLst>
              <a:ext uri="{FF2B5EF4-FFF2-40B4-BE49-F238E27FC236}">
                <a16:creationId xmlns:a16="http://schemas.microsoft.com/office/drawing/2014/main" id="{5CC23988-4116-4256-8420-0BEFE0B3F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02" y="1457385"/>
            <a:ext cx="305153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Here’s how to measure the resistance of an</a:t>
            </a:r>
          </a:p>
          <a:p>
            <a:pPr eaLnBrk="1" hangingPunct="1"/>
            <a:r>
              <a:rPr lang="en-US" altLang="en-US" dirty="0"/>
              <a:t>element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Note: the element is removed from its circuit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If the resistor has power the meter will not be able to accurately measure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408A3155-3CBC-4270-9A57-30A414655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28600"/>
            <a:ext cx="53014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/>
              <a:t>Resistance Measurement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AB2B90-07D2-46D7-A636-D40B5D5D4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F4AFD-981F-4109-A834-198C80D38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5EF95-D689-41C1-AE9B-4009F1032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2AD35-CE5F-47F0-AD90-E8A4630BA012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5" name="Picture 6" descr="IMG_2380">
            <a:extLst>
              <a:ext uri="{FF2B5EF4-FFF2-40B4-BE49-F238E27FC236}">
                <a16:creationId xmlns:a16="http://schemas.microsoft.com/office/drawing/2014/main" id="{F7AB7D58-3113-40BC-9692-93171244C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t="34872" r="51981" b="31837"/>
          <a:stretch>
            <a:fillRect/>
          </a:stretch>
        </p:blipFill>
        <p:spPr bwMode="auto">
          <a:xfrm>
            <a:off x="4888262" y="1526998"/>
            <a:ext cx="3177475" cy="449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C052D7F2-B51C-463B-92A9-EE4BDF095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908" y="1526998"/>
            <a:ext cx="27432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The RANGE is 0-2000 </a:t>
            </a:r>
            <a:r>
              <a:rPr lang="el-GR" altLang="en-US" dirty="0">
                <a:cs typeface="Times New Roman" panose="02020603050405020304" pitchFamily="18" charset="0"/>
              </a:rPr>
              <a:t>Ω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/>
              <a:t>So the reading is interpreted as 976  </a:t>
            </a:r>
            <a:r>
              <a:rPr lang="el-GR" altLang="en-US" dirty="0">
                <a:cs typeface="Times New Roman" panose="02020603050405020304" pitchFamily="18" charset="0"/>
              </a:rPr>
              <a:t>Ω</a:t>
            </a:r>
            <a:r>
              <a:rPr lang="en-US" altLang="en-US" dirty="0"/>
              <a:t>, or 0.976 K </a:t>
            </a:r>
            <a:r>
              <a:rPr lang="el-GR" altLang="en-US" dirty="0">
                <a:cs typeface="Times New Roman" panose="02020603050405020304" pitchFamily="18" charset="0"/>
              </a:rPr>
              <a:t>Ω</a:t>
            </a:r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endParaRPr lang="en-US" altLang="en-US" dirty="0">
              <a:latin typeface="WP Greek Century" pitchFamily="2" charset="2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>
                <a:latin typeface="WP Greek Century" pitchFamily="2" charset="2"/>
                <a:cs typeface="Times New Roman" panose="02020603050405020304" pitchFamily="18" charset="0"/>
              </a:rPr>
              <a:t>If the meter was on the 20k setting the meter would read 0.976 instead</a:t>
            </a:r>
            <a:endParaRPr lang="en-US" altLang="en-US" dirty="0">
              <a:latin typeface="WP Greek Century" pitchFamily="2" charset="2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6D4F86D9-3561-463E-820B-6DA2218C4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28600"/>
            <a:ext cx="53014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/>
              <a:t>Resistance Measurement</a:t>
            </a:r>
          </a:p>
        </p:txBody>
      </p:sp>
    </p:spTree>
    <p:extLst>
      <p:ext uri="{BB962C8B-B14F-4D97-AF65-F5344CB8AC3E}">
        <p14:creationId xmlns:p14="http://schemas.microsoft.com/office/powerpoint/2010/main" val="2599069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9E4981-DE72-4672-AE7D-D7CAA1FCC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2148B-ACBC-4319-9862-6FABD2253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2141D-EA9B-433D-A547-FAD60F79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2AD35-CE5F-47F0-AD90-E8A4630BA012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2D02B1D8-CC2D-412D-AADF-68E958F51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9144000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b="1" dirty="0">
                <a:solidFill>
                  <a:srgbClr val="990033"/>
                </a:solidFill>
              </a:rPr>
              <a:t>*****WARNING*****</a:t>
            </a:r>
          </a:p>
          <a:p>
            <a:pPr algn="ctr" eaLnBrk="1" hangingPunct="1"/>
            <a:r>
              <a:rPr lang="en-US" altLang="en-US" sz="4800" b="1" dirty="0">
                <a:solidFill>
                  <a:srgbClr val="990033"/>
                </a:solidFill>
              </a:rPr>
              <a:t>Don’t try this at home. </a:t>
            </a:r>
          </a:p>
        </p:txBody>
      </p:sp>
    </p:spTree>
    <p:extLst>
      <p:ext uri="{BB962C8B-B14F-4D97-AF65-F5344CB8AC3E}">
        <p14:creationId xmlns:p14="http://schemas.microsoft.com/office/powerpoint/2010/main" val="2530674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1">
            <a:extLst>
              <a:ext uri="{FF2B5EF4-FFF2-40B4-BE49-F238E27FC236}">
                <a16:creationId xmlns:a16="http://schemas.microsoft.com/office/drawing/2014/main" id="{5085E319-D195-4EEC-A216-FDC2A68CA6A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rev20210827</a:t>
            </a:r>
          </a:p>
        </p:txBody>
      </p:sp>
      <p:sp>
        <p:nvSpPr>
          <p:cNvPr id="17411" name="Footer Placeholder 2">
            <a:extLst>
              <a:ext uri="{FF2B5EF4-FFF2-40B4-BE49-F238E27FC236}">
                <a16:creationId xmlns:a16="http://schemas.microsoft.com/office/drawing/2014/main" id="{C3E7B790-6CF8-49ED-A574-9A867B903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F6C91160-248B-4D97-B6C7-932A59B0F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7FADACA-CF70-486F-B7D5-12BBCA277E17}" type="slidenum">
              <a:rPr lang="en-US" altLang="en-US" sz="1400"/>
              <a:pPr/>
              <a:t>17</a:t>
            </a:fld>
            <a:endParaRPr lang="en-US" altLang="en-US" sz="1400"/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0316418F-8549-4406-BE78-945247D07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71600"/>
            <a:ext cx="498566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What happens if you connect a DMM, </a:t>
            </a:r>
          </a:p>
          <a:p>
            <a:pPr eaLnBrk="1" hangingPunct="1"/>
            <a:r>
              <a:rPr lang="en-US" altLang="en-US" b="1" i="1" dirty="0"/>
              <a:t>set to read </a:t>
            </a:r>
            <a:r>
              <a:rPr lang="en-US" altLang="en-US" b="1" i="1" dirty="0" err="1"/>
              <a:t>current</a:t>
            </a:r>
            <a:r>
              <a:rPr lang="en-US" altLang="en-US" dirty="0" err="1"/>
              <a:t>,in</a:t>
            </a:r>
            <a:r>
              <a:rPr lang="en-US" altLang="en-US" dirty="0"/>
              <a:t> parallel with a </a:t>
            </a:r>
          </a:p>
          <a:p>
            <a:pPr eaLnBrk="1" hangingPunct="1"/>
            <a:r>
              <a:rPr lang="en-US" altLang="en-US" dirty="0"/>
              <a:t>voltage source, such as a battery?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Some V small R means large I</a:t>
            </a:r>
          </a:p>
        </p:txBody>
      </p:sp>
      <p:sp>
        <p:nvSpPr>
          <p:cNvPr id="31750" name="Text Box 6">
            <a:extLst>
              <a:ext uri="{FF2B5EF4-FFF2-40B4-BE49-F238E27FC236}">
                <a16:creationId xmlns:a16="http://schemas.microsoft.com/office/drawing/2014/main" id="{406EACF8-B171-43C4-A4CD-0A3500C48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50" y="3570744"/>
            <a:ext cx="526097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Some of the magic smoke may </a:t>
            </a:r>
          </a:p>
          <a:p>
            <a:pPr eaLnBrk="1" hangingPunct="1"/>
            <a:r>
              <a:rPr lang="en-US" altLang="en-US" dirty="0"/>
              <a:t>Escape from your DMM. (You may damage your circuit or meter)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Fortunately, even this inexpensive</a:t>
            </a:r>
          </a:p>
          <a:p>
            <a:pPr eaLnBrk="1" hangingPunct="1"/>
            <a:r>
              <a:rPr lang="en-US" altLang="en-US" dirty="0"/>
              <a:t>DMM includes a protective fuse. </a:t>
            </a:r>
          </a:p>
          <a:p>
            <a:pPr eaLnBrk="1" hangingPunct="1"/>
            <a:r>
              <a:rPr lang="en-US" altLang="en-US" dirty="0"/>
              <a:t>So your DMM </a:t>
            </a:r>
            <a:r>
              <a:rPr lang="en-US" altLang="en-US" b="1" dirty="0"/>
              <a:t>might</a:t>
            </a:r>
            <a:r>
              <a:rPr lang="en-US" altLang="en-US" dirty="0"/>
              <a:t> not be destroyed.</a:t>
            </a:r>
          </a:p>
        </p:txBody>
      </p:sp>
      <p:pic>
        <p:nvPicPr>
          <p:cNvPr id="31752" name="Picture 8" descr="IMG_2388">
            <a:extLst>
              <a:ext uri="{FF2B5EF4-FFF2-40B4-BE49-F238E27FC236}">
                <a16:creationId xmlns:a16="http://schemas.microsoft.com/office/drawing/2014/main" id="{9910D9F5-67CC-4CCD-8CA2-85A24BF5A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" t="6256" r="20764" b="3030"/>
          <a:stretch>
            <a:fillRect/>
          </a:stretch>
        </p:blipFill>
        <p:spPr bwMode="auto">
          <a:xfrm>
            <a:off x="5413375" y="457200"/>
            <a:ext cx="33496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Line 9">
            <a:extLst>
              <a:ext uri="{FF2B5EF4-FFF2-40B4-BE49-F238E27FC236}">
                <a16:creationId xmlns:a16="http://schemas.microsoft.com/office/drawing/2014/main" id="{B3890DBD-C749-4C0D-9FFD-DD2B961829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0800" y="2209800"/>
            <a:ext cx="685800" cy="1219200"/>
          </a:xfrm>
          <a:prstGeom prst="line">
            <a:avLst/>
          </a:prstGeom>
          <a:noFill/>
          <a:ln w="1524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226D1A-91CE-46B8-BEA2-F9117333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310387-A2D4-4B58-9CA4-535311D81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07D5F-9689-40CC-B5AD-A7B6CB3B0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2AD35-CE5F-47F0-AD90-E8A4630BA012}" type="slidenum">
              <a:rPr lang="en-US" altLang="en-US" smtClean="0"/>
              <a:pPr/>
              <a:t>18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63F365-6F22-494D-88BD-19E3E8AC3432}"/>
              </a:ext>
            </a:extLst>
          </p:cNvPr>
          <p:cNvGrpSpPr/>
          <p:nvPr/>
        </p:nvGrpSpPr>
        <p:grpSpPr>
          <a:xfrm>
            <a:off x="2362200" y="1371600"/>
            <a:ext cx="6096000" cy="4572000"/>
            <a:chOff x="2362200" y="1371600"/>
            <a:chExt cx="6096000" cy="4572000"/>
          </a:xfrm>
        </p:grpSpPr>
        <p:pic>
          <p:nvPicPr>
            <p:cNvPr id="5" name="Fuse Blows.wmv">
              <a:hlinkClick r:id="" action="ppaction://media"/>
              <a:extLst>
                <a:ext uri="{FF2B5EF4-FFF2-40B4-BE49-F238E27FC236}">
                  <a16:creationId xmlns:a16="http://schemas.microsoft.com/office/drawing/2014/main" id="{587298FB-5574-4B78-BD8E-B01F8939E92F}"/>
                </a:ext>
              </a:extLst>
            </p:cNvPr>
            <p:cNvPicPr>
              <a:picLocks noRot="1" noChangeAspect="1" noChangeArrowheads="1"/>
            </p:cNvPicPr>
            <p:nvPr>
              <a:videoFile r:link="rId1"/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371600"/>
              <a:ext cx="6096000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4E003DB3-C8A1-4760-A4C0-73FEFF726F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1371600"/>
              <a:ext cx="6096000" cy="4572000"/>
            </a:xfrm>
            <a:prstGeom prst="rect">
              <a:avLst/>
            </a:prstGeom>
            <a:noFill/>
            <a:ln w="2889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917708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3">
            <a:extLst>
              <a:ext uri="{FF2B5EF4-FFF2-40B4-BE49-F238E27FC236}">
                <a16:creationId xmlns:a16="http://schemas.microsoft.com/office/drawing/2014/main" id="{BF5D2BF5-3C7C-4602-9D05-3D450A07495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rev20210827</a:t>
            </a:r>
          </a:p>
        </p:txBody>
      </p:sp>
      <p:sp>
        <p:nvSpPr>
          <p:cNvPr id="7171" name="Footer Placeholder 4">
            <a:extLst>
              <a:ext uri="{FF2B5EF4-FFF2-40B4-BE49-F238E27FC236}">
                <a16:creationId xmlns:a16="http://schemas.microsoft.com/office/drawing/2014/main" id="{5B68A489-5BEA-4DE9-B550-8031AFDC3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7172" name="Slide Number Placeholder 5">
            <a:extLst>
              <a:ext uri="{FF2B5EF4-FFF2-40B4-BE49-F238E27FC236}">
                <a16:creationId xmlns:a16="http://schemas.microsoft.com/office/drawing/2014/main" id="{AC607754-DF79-4463-B1ED-556C0012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A699A01-05CD-40F9-A9DA-2D45225F1B55}" type="slidenum">
              <a:rPr lang="en-US" altLang="en-US" sz="1400"/>
              <a:pPr/>
              <a:t>2</a:t>
            </a:fld>
            <a:endParaRPr lang="en-US" altLang="en-US" sz="1400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C116D7DF-8773-48E9-9714-7EE950F4D45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3600" y="228600"/>
            <a:ext cx="5334000" cy="1470025"/>
          </a:xfrm>
        </p:spPr>
        <p:txBody>
          <a:bodyPr anchor="ctr"/>
          <a:lstStyle/>
          <a:p>
            <a:pPr eaLnBrk="1" hangingPunct="1"/>
            <a:r>
              <a:rPr lang="en-US" altLang="en-US" sz="4400"/>
              <a:t>Electric </a:t>
            </a:r>
            <a:r>
              <a:rPr lang="en-US" altLang="en-US" sz="4000"/>
              <a:t>Potential</a:t>
            </a:r>
          </a:p>
        </p:txBody>
      </p:sp>
      <p:sp>
        <p:nvSpPr>
          <p:cNvPr id="7174" name="Rectangle 3">
            <a:extLst>
              <a:ext uri="{FF2B5EF4-FFF2-40B4-BE49-F238E27FC236}">
                <a16:creationId xmlns:a16="http://schemas.microsoft.com/office/drawing/2014/main" id="{A9707C17-E02C-4D0A-9EE6-2E0CD81B56F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1752600"/>
            <a:ext cx="8153400" cy="3886200"/>
          </a:xfrm>
        </p:spPr>
        <p:txBody>
          <a:bodyPr/>
          <a:lstStyle/>
          <a:p>
            <a:pPr algn="l" eaLnBrk="1" hangingPunct="1"/>
            <a:r>
              <a:rPr lang="en-US" altLang="en-US" sz="2800"/>
              <a:t>1 volt = 1 joule of energy per coulomb of charge</a:t>
            </a:r>
          </a:p>
          <a:p>
            <a:pPr algn="l" eaLnBrk="1" hangingPunct="1"/>
            <a:endParaRPr lang="en-US" altLang="en-US" sz="2800"/>
          </a:p>
          <a:p>
            <a:pPr algn="l" eaLnBrk="1" hangingPunct="1"/>
            <a:r>
              <a:rPr lang="en-US" altLang="en-US" sz="2800"/>
              <a:t>Some examples: </a:t>
            </a:r>
          </a:p>
          <a:p>
            <a:pPr algn="l" eaLnBrk="1" hangingPunct="1"/>
            <a:r>
              <a:rPr lang="en-US" altLang="en-US" sz="2800"/>
              <a:t>	flashlight battery – 1.5 V (DC)</a:t>
            </a:r>
          </a:p>
          <a:p>
            <a:pPr algn="l" eaLnBrk="1" hangingPunct="1"/>
            <a:r>
              <a:rPr lang="en-US" altLang="en-US" sz="2800"/>
              <a:t>	car battery – 12 V (DC)</a:t>
            </a:r>
          </a:p>
          <a:p>
            <a:pPr algn="l" eaLnBrk="1" hangingPunct="1"/>
            <a:r>
              <a:rPr lang="en-US" altLang="en-US" sz="2800"/>
              <a:t>	wall socket – 120 V (AC)</a:t>
            </a:r>
          </a:p>
          <a:p>
            <a:pPr algn="l" eaLnBrk="1" hangingPunct="1"/>
            <a:r>
              <a:rPr lang="en-US" altLang="en-US" sz="2800"/>
              <a:t>	overhead power lines – 6,000 to 250,000 V (AC)</a:t>
            </a:r>
          </a:p>
          <a:p>
            <a:pPr algn="l" eaLnBrk="1" hangingPunct="1"/>
            <a:endParaRPr lang="en-US" altLang="en-US" sz="2800"/>
          </a:p>
          <a:p>
            <a:pPr algn="l" eaLnBrk="1" hangingPunct="1"/>
            <a:endParaRPr lang="en-US" altLang="en-US" sz="2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>
            <a:extLst>
              <a:ext uri="{FF2B5EF4-FFF2-40B4-BE49-F238E27FC236}">
                <a16:creationId xmlns:a16="http://schemas.microsoft.com/office/drawing/2014/main" id="{528336D6-D714-4352-897F-4315380A638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rev20210827</a:t>
            </a:r>
          </a:p>
        </p:txBody>
      </p:sp>
      <p:sp>
        <p:nvSpPr>
          <p:cNvPr id="8195" name="Footer Placeholder 4">
            <a:extLst>
              <a:ext uri="{FF2B5EF4-FFF2-40B4-BE49-F238E27FC236}">
                <a16:creationId xmlns:a16="http://schemas.microsoft.com/office/drawing/2014/main" id="{4AB0CFE8-ED68-4566-8548-C751A717A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8196" name="Slide Number Placeholder 5">
            <a:extLst>
              <a:ext uri="{FF2B5EF4-FFF2-40B4-BE49-F238E27FC236}">
                <a16:creationId xmlns:a16="http://schemas.microsoft.com/office/drawing/2014/main" id="{81F845BF-34B7-42CD-AA0B-2CB4BA68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AD15D79-C713-4DD5-9E79-233BD71B396E}" type="slidenum">
              <a:rPr lang="en-US" altLang="en-US" sz="1400"/>
              <a:pPr/>
              <a:t>3</a:t>
            </a:fld>
            <a:endParaRPr lang="en-US" altLang="en-US" sz="1400"/>
          </a:p>
        </p:txBody>
      </p:sp>
      <p:sp>
        <p:nvSpPr>
          <p:cNvPr id="8197" name="Rectangle 2">
            <a:extLst>
              <a:ext uri="{FF2B5EF4-FFF2-40B4-BE49-F238E27FC236}">
                <a16:creationId xmlns:a16="http://schemas.microsoft.com/office/drawing/2014/main" id="{847D8F2B-3333-44C1-A839-79BF73E072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3600" y="228600"/>
            <a:ext cx="5334000" cy="1470025"/>
          </a:xfrm>
        </p:spPr>
        <p:txBody>
          <a:bodyPr anchor="ctr"/>
          <a:lstStyle/>
          <a:p>
            <a:pPr eaLnBrk="1" hangingPunct="1"/>
            <a:r>
              <a:rPr lang="en-US" altLang="en-US" sz="4400"/>
              <a:t>Electric </a:t>
            </a:r>
            <a:r>
              <a:rPr lang="en-US" altLang="en-US" sz="4000"/>
              <a:t>Current</a:t>
            </a:r>
          </a:p>
        </p:txBody>
      </p:sp>
      <p:sp>
        <p:nvSpPr>
          <p:cNvPr id="8198" name="Rectangle 3">
            <a:extLst>
              <a:ext uri="{FF2B5EF4-FFF2-40B4-BE49-F238E27FC236}">
                <a16:creationId xmlns:a16="http://schemas.microsoft.com/office/drawing/2014/main" id="{05EEAC81-C644-45A4-B5D7-1ACF6EABB24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1524000"/>
            <a:ext cx="8153400" cy="4495800"/>
          </a:xfrm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</a:pPr>
            <a:r>
              <a:rPr lang="en-US" altLang="en-US" sz="2800"/>
              <a:t>1 ampere = movement of 1 coulomb of charge per time interval of 1 second</a:t>
            </a:r>
          </a:p>
          <a:p>
            <a:pPr marL="342900" indent="-342900" algn="l" eaLnBrk="1" hangingPunct="1">
              <a:lnSpc>
                <a:spcPct val="90000"/>
              </a:lnSpc>
            </a:pPr>
            <a:endParaRPr lang="en-US" altLang="en-US" sz="2800"/>
          </a:p>
          <a:p>
            <a:pPr marL="342900" indent="-342900" algn="l" eaLnBrk="1" hangingPunct="1">
              <a:lnSpc>
                <a:spcPct val="90000"/>
              </a:lnSpc>
            </a:pPr>
            <a:r>
              <a:rPr lang="en-US" altLang="en-US" sz="2800"/>
              <a:t>Some examples: </a:t>
            </a:r>
          </a:p>
          <a:p>
            <a:pPr marL="342900" indent="-342900" algn="l" eaLnBrk="1" hangingPunct="1">
              <a:lnSpc>
                <a:spcPct val="90000"/>
              </a:lnSpc>
            </a:pPr>
            <a:r>
              <a:rPr lang="en-US" altLang="en-US" sz="2800"/>
              <a:t>	Flashlight – 300 milliamps (DC)</a:t>
            </a:r>
          </a:p>
          <a:p>
            <a:pPr marL="342900" indent="-342900" algn="l" eaLnBrk="1" hangingPunct="1">
              <a:lnSpc>
                <a:spcPct val="90000"/>
              </a:lnSpc>
            </a:pPr>
            <a:r>
              <a:rPr lang="en-US" altLang="en-US" sz="2800"/>
              <a:t>	Toaster  –  10 amperes (AC)</a:t>
            </a:r>
          </a:p>
          <a:p>
            <a:pPr marL="342900" indent="-342900" algn="l" eaLnBrk="1" hangingPunct="1">
              <a:lnSpc>
                <a:spcPct val="90000"/>
              </a:lnSpc>
            </a:pPr>
            <a:r>
              <a:rPr lang="en-US" altLang="en-US" sz="2800"/>
              <a:t>	Automobile starter – 150 amperes (DC)</a:t>
            </a:r>
          </a:p>
          <a:p>
            <a:pPr marL="342900" indent="-342900" algn="l" eaLnBrk="1" hangingPunct="1">
              <a:lnSpc>
                <a:spcPct val="90000"/>
              </a:lnSpc>
            </a:pPr>
            <a:r>
              <a:rPr lang="en-US" altLang="en-US" sz="2800"/>
              <a:t>	Quartz wristwatch –  a few microamps (10</a:t>
            </a:r>
            <a:r>
              <a:rPr lang="en-US" altLang="en-US" sz="2800" baseline="30000"/>
              <a:t>-6</a:t>
            </a:r>
            <a:r>
              <a:rPr lang="en-US" altLang="en-US" sz="2800"/>
              <a:t> ampere)</a:t>
            </a:r>
          </a:p>
          <a:p>
            <a:pPr marL="342900" indent="-342900" algn="l" eaLnBrk="1" hangingPunct="1">
              <a:lnSpc>
                <a:spcPct val="90000"/>
              </a:lnSpc>
            </a:pPr>
            <a:r>
              <a:rPr lang="en-US" altLang="en-US" sz="2800"/>
              <a:t>	Enough to “shock” – a few milliamps (10</a:t>
            </a:r>
            <a:r>
              <a:rPr lang="en-US" altLang="en-US" sz="2800" baseline="30000"/>
              <a:t>-3</a:t>
            </a:r>
            <a:r>
              <a:rPr lang="en-US" altLang="en-US" sz="2800"/>
              <a:t> ampere)</a:t>
            </a:r>
          </a:p>
          <a:p>
            <a:pPr marL="342900" indent="-342900" algn="l" eaLnBrk="1" hangingPunct="1">
              <a:lnSpc>
                <a:spcPct val="90000"/>
              </a:lnSpc>
            </a:pPr>
            <a:endParaRPr lang="en-US" altLang="en-US" sz="2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>
            <a:extLst>
              <a:ext uri="{FF2B5EF4-FFF2-40B4-BE49-F238E27FC236}">
                <a16:creationId xmlns:a16="http://schemas.microsoft.com/office/drawing/2014/main" id="{B33EA9DC-5302-4D29-808E-7AB1C1E5C48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rev20210827</a:t>
            </a:r>
          </a:p>
        </p:txBody>
      </p:sp>
      <p:sp>
        <p:nvSpPr>
          <p:cNvPr id="9219" name="Footer Placeholder 4">
            <a:extLst>
              <a:ext uri="{FF2B5EF4-FFF2-40B4-BE49-F238E27FC236}">
                <a16:creationId xmlns:a16="http://schemas.microsoft.com/office/drawing/2014/main" id="{B0DFF2F8-E956-4B94-B711-059FBC920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9220" name="Slide Number Placeholder 5">
            <a:extLst>
              <a:ext uri="{FF2B5EF4-FFF2-40B4-BE49-F238E27FC236}">
                <a16:creationId xmlns:a16="http://schemas.microsoft.com/office/drawing/2014/main" id="{DB84972C-8F8A-45D6-AF7A-2CB70069A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A368457-30E2-49C8-9676-6CF50E727988}" type="slidenum">
              <a:rPr lang="en-US" altLang="en-US" sz="1400"/>
              <a:pPr/>
              <a:t>4</a:t>
            </a:fld>
            <a:endParaRPr lang="en-US" altLang="en-US" sz="1400"/>
          </a:p>
        </p:txBody>
      </p:sp>
      <p:sp>
        <p:nvSpPr>
          <p:cNvPr id="9221" name="Rectangle 2">
            <a:extLst>
              <a:ext uri="{FF2B5EF4-FFF2-40B4-BE49-F238E27FC236}">
                <a16:creationId xmlns:a16="http://schemas.microsoft.com/office/drawing/2014/main" id="{FECF8F91-FA19-4008-AF01-8BD70E65F9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3600" y="228600"/>
            <a:ext cx="5334000" cy="1470025"/>
          </a:xfrm>
        </p:spPr>
        <p:txBody>
          <a:bodyPr anchor="ctr"/>
          <a:lstStyle/>
          <a:p>
            <a:pPr eaLnBrk="1" hangingPunct="1"/>
            <a:r>
              <a:rPr lang="en-US" altLang="en-US" sz="4400"/>
              <a:t>Electric </a:t>
            </a:r>
            <a:r>
              <a:rPr lang="en-US" altLang="en-US" sz="4000"/>
              <a:t>Resistance</a:t>
            </a:r>
          </a:p>
        </p:txBody>
      </p:sp>
      <p:sp>
        <p:nvSpPr>
          <p:cNvPr id="9222" name="Rectangle 3">
            <a:extLst>
              <a:ext uri="{FF2B5EF4-FFF2-40B4-BE49-F238E27FC236}">
                <a16:creationId xmlns:a16="http://schemas.microsoft.com/office/drawing/2014/main" id="{4BDB5FD4-2134-4198-A6B6-AD2D99B8C0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1524000"/>
            <a:ext cx="8153400" cy="4495800"/>
          </a:xfrm>
        </p:spPr>
        <p:txBody>
          <a:bodyPr/>
          <a:lstStyle/>
          <a:p>
            <a:pPr marL="342900" indent="-342900" algn="l" eaLnBrk="1" hangingPunct="1"/>
            <a:r>
              <a:rPr lang="en-US" altLang="en-US" sz="2800" dirty="0"/>
              <a:t>1 ohm (</a:t>
            </a:r>
            <a:r>
              <a:rPr lang="el-GR" altLang="en-US" sz="2800" dirty="0"/>
              <a:t>Ω</a:t>
            </a:r>
            <a:r>
              <a:rPr lang="en-US" altLang="en-US" sz="2800" dirty="0"/>
              <a:t>) of resistance allows a potential of 1 volt to cause a current of 1 ampere to flow in a circuit</a:t>
            </a:r>
          </a:p>
          <a:p>
            <a:pPr marL="342900" indent="-342900" algn="l" eaLnBrk="1" hangingPunct="1"/>
            <a:endParaRPr lang="en-US" altLang="en-US" sz="2800" dirty="0"/>
          </a:p>
          <a:p>
            <a:pPr marL="342900" indent="-342900" algn="l" eaLnBrk="1" hangingPunct="1"/>
            <a:r>
              <a:rPr lang="en-US" altLang="en-US" sz="2800" dirty="0" err="1"/>
              <a:t>Ohms’s</a:t>
            </a:r>
            <a:r>
              <a:rPr lang="en-US" altLang="en-US" sz="2800" dirty="0"/>
              <a:t> Law		V = I R</a:t>
            </a:r>
          </a:p>
          <a:p>
            <a:pPr marL="342900" indent="-342900" algn="l" eaLnBrk="1" hangingPunct="1"/>
            <a:r>
              <a:rPr lang="en-US" altLang="en-US" sz="2800" dirty="0"/>
              <a:t>	V = potential in volts</a:t>
            </a:r>
          </a:p>
          <a:p>
            <a:pPr marL="342900" indent="-342900" algn="l" eaLnBrk="1" hangingPunct="1"/>
            <a:r>
              <a:rPr lang="en-US" altLang="en-US" sz="2800" dirty="0"/>
              <a:t>	I = current in amperes</a:t>
            </a:r>
          </a:p>
          <a:p>
            <a:pPr marL="342900" indent="-342900" algn="l" eaLnBrk="1" hangingPunct="1"/>
            <a:r>
              <a:rPr lang="en-US" altLang="en-US" sz="2800" dirty="0"/>
              <a:t>	R = resistance in oms</a:t>
            </a:r>
          </a:p>
          <a:p>
            <a:pPr marL="342900" indent="-342900" algn="l" eaLnBrk="1" hangingPunct="1"/>
            <a:endParaRPr lang="en-US" altLang="en-US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>
            <a:extLst>
              <a:ext uri="{FF2B5EF4-FFF2-40B4-BE49-F238E27FC236}">
                <a16:creationId xmlns:a16="http://schemas.microsoft.com/office/drawing/2014/main" id="{7855BCA9-ACFB-467A-8EE7-B1405A26BB3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rev20210827</a:t>
            </a:r>
          </a:p>
        </p:txBody>
      </p:sp>
      <p:sp>
        <p:nvSpPr>
          <p:cNvPr id="10243" name="Footer Placeholder 4">
            <a:extLst>
              <a:ext uri="{FF2B5EF4-FFF2-40B4-BE49-F238E27FC236}">
                <a16:creationId xmlns:a16="http://schemas.microsoft.com/office/drawing/2014/main" id="{15D7AE41-EE0C-4522-9477-E422B1333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0244" name="Slide Number Placeholder 5">
            <a:extLst>
              <a:ext uri="{FF2B5EF4-FFF2-40B4-BE49-F238E27FC236}">
                <a16:creationId xmlns:a16="http://schemas.microsoft.com/office/drawing/2014/main" id="{3348C67D-B26F-401D-B8AC-E2528F0AB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16585DD-873B-4038-ADE3-446C076C7163}" type="slidenum">
              <a:rPr lang="en-US" altLang="en-US" sz="1400"/>
              <a:pPr/>
              <a:t>5</a:t>
            </a:fld>
            <a:endParaRPr lang="en-US" altLang="en-US" sz="1400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FE0C7021-97BA-47F8-8DFC-231D2556A7F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3600" y="228600"/>
            <a:ext cx="5334000" cy="1470025"/>
          </a:xfrm>
        </p:spPr>
        <p:txBody>
          <a:bodyPr anchor="ctr"/>
          <a:lstStyle/>
          <a:p>
            <a:pPr eaLnBrk="1" hangingPunct="1"/>
            <a:r>
              <a:rPr lang="en-US" altLang="en-US" sz="4400"/>
              <a:t>Electric </a:t>
            </a:r>
            <a:r>
              <a:rPr lang="en-US" altLang="en-US" sz="4000"/>
              <a:t>Power</a:t>
            </a:r>
          </a:p>
        </p:txBody>
      </p:sp>
      <p:sp>
        <p:nvSpPr>
          <p:cNvPr id="10246" name="Rectangle 3">
            <a:extLst>
              <a:ext uri="{FF2B5EF4-FFF2-40B4-BE49-F238E27FC236}">
                <a16:creationId xmlns:a16="http://schemas.microsoft.com/office/drawing/2014/main" id="{D8EB02BF-1572-46EF-B516-95EF37844A2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1524000"/>
            <a:ext cx="8153400" cy="4495800"/>
          </a:xfrm>
        </p:spPr>
        <p:txBody>
          <a:bodyPr/>
          <a:lstStyle/>
          <a:p>
            <a:pPr marL="342900" indent="-342900" algn="l" eaLnBrk="1" hangingPunct="1"/>
            <a:r>
              <a:rPr lang="en-US" altLang="en-US" sz="2800"/>
              <a:t>1 watt of power is produced when a potential of 1 volt causes a current of 1 ampere to flow in a circuit</a:t>
            </a:r>
          </a:p>
          <a:p>
            <a:pPr marL="342900" indent="-342900" algn="l" eaLnBrk="1" hangingPunct="1"/>
            <a:r>
              <a:rPr lang="en-US" altLang="en-US" sz="2800"/>
              <a:t>				P = I V</a:t>
            </a:r>
          </a:p>
          <a:p>
            <a:pPr marL="342900" indent="-342900" algn="l" eaLnBrk="1" hangingPunct="1"/>
            <a:r>
              <a:rPr lang="en-US" altLang="en-US" sz="2800"/>
              <a:t>		V = potential in volts</a:t>
            </a:r>
          </a:p>
          <a:p>
            <a:pPr marL="342900" indent="-342900" algn="l" eaLnBrk="1" hangingPunct="1"/>
            <a:r>
              <a:rPr lang="en-US" altLang="en-US" sz="2800"/>
              <a:t>		I = current in amperes</a:t>
            </a:r>
          </a:p>
          <a:p>
            <a:pPr marL="342900" indent="-342900" algn="l" eaLnBrk="1" hangingPunct="1"/>
            <a:r>
              <a:rPr lang="en-US" altLang="en-US" sz="2800"/>
              <a:t>		R = resistance in ohms</a:t>
            </a:r>
          </a:p>
          <a:p>
            <a:pPr marL="342900" indent="-342900" algn="l" eaLnBrk="1" hangingPunct="1"/>
            <a:r>
              <a:rPr lang="en-US" altLang="en-US" sz="2800"/>
              <a:t>		P = power in watts</a:t>
            </a:r>
          </a:p>
          <a:p>
            <a:pPr marL="342900" indent="-342900" algn="l" eaLnBrk="1" hangingPunct="1"/>
            <a:r>
              <a:rPr lang="en-US" altLang="en-US" sz="2800"/>
              <a:t>Using Ohm’s Law and P = I V, then P = I</a:t>
            </a:r>
            <a:r>
              <a:rPr lang="en-US" altLang="en-US" sz="2800" baseline="30000"/>
              <a:t>2 </a:t>
            </a:r>
            <a:r>
              <a:rPr lang="en-US" altLang="en-US" sz="2800"/>
              <a:t>R = V</a:t>
            </a:r>
            <a:r>
              <a:rPr lang="en-US" altLang="en-US" sz="2800" baseline="30000"/>
              <a:t>2 </a:t>
            </a:r>
            <a:r>
              <a:rPr lang="en-US" altLang="en-US" sz="2800"/>
              <a:t>/ R</a:t>
            </a:r>
          </a:p>
          <a:p>
            <a:pPr marL="342900" indent="-342900" algn="l" eaLnBrk="1" hangingPunct="1"/>
            <a:endParaRPr lang="en-US" altLang="en-US" sz="2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>
            <a:extLst>
              <a:ext uri="{FF2B5EF4-FFF2-40B4-BE49-F238E27FC236}">
                <a16:creationId xmlns:a16="http://schemas.microsoft.com/office/drawing/2014/main" id="{6D876519-E836-4129-90D5-7FAD5AE0EAB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rev20210827</a:t>
            </a:r>
          </a:p>
        </p:txBody>
      </p:sp>
      <p:sp>
        <p:nvSpPr>
          <p:cNvPr id="11267" name="Footer Placeholder 4">
            <a:extLst>
              <a:ext uri="{FF2B5EF4-FFF2-40B4-BE49-F238E27FC236}">
                <a16:creationId xmlns:a16="http://schemas.microsoft.com/office/drawing/2014/main" id="{D95CC743-BC7D-4384-BC31-413BAA6D1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1268" name="Slide Number Placeholder 5">
            <a:extLst>
              <a:ext uri="{FF2B5EF4-FFF2-40B4-BE49-F238E27FC236}">
                <a16:creationId xmlns:a16="http://schemas.microsoft.com/office/drawing/2014/main" id="{7AFA878D-D526-40D1-89C5-3E1225D1F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FA578E2-C217-47C6-AFE7-9603F3115B41}" type="slidenum">
              <a:rPr lang="en-US" altLang="en-US" sz="1400"/>
              <a:pPr/>
              <a:t>6</a:t>
            </a:fld>
            <a:endParaRPr lang="en-US" altLang="en-US" sz="1400"/>
          </a:p>
        </p:txBody>
      </p:sp>
      <p:sp>
        <p:nvSpPr>
          <p:cNvPr id="11269" name="Rectangle 2">
            <a:extLst>
              <a:ext uri="{FF2B5EF4-FFF2-40B4-BE49-F238E27FC236}">
                <a16:creationId xmlns:a16="http://schemas.microsoft.com/office/drawing/2014/main" id="{969ED9BD-7A12-49CD-A7AA-4316A8DC13E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3600" y="228600"/>
            <a:ext cx="5334000" cy="1470025"/>
          </a:xfrm>
        </p:spPr>
        <p:txBody>
          <a:bodyPr anchor="ctr"/>
          <a:lstStyle/>
          <a:p>
            <a:pPr eaLnBrk="1" hangingPunct="1"/>
            <a:r>
              <a:rPr lang="en-US" altLang="en-US" sz="4400"/>
              <a:t>Electric </a:t>
            </a:r>
            <a:r>
              <a:rPr lang="en-US" altLang="en-US" sz="4000"/>
              <a:t>Power</a:t>
            </a:r>
          </a:p>
        </p:txBody>
      </p:sp>
      <p:sp>
        <p:nvSpPr>
          <p:cNvPr id="11270" name="Rectangle 3">
            <a:extLst>
              <a:ext uri="{FF2B5EF4-FFF2-40B4-BE49-F238E27FC236}">
                <a16:creationId xmlns:a16="http://schemas.microsoft.com/office/drawing/2014/main" id="{A8DA28D1-5C3D-4625-B014-56FA8940D3F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1524000"/>
            <a:ext cx="8153400" cy="4495800"/>
          </a:xfrm>
        </p:spPr>
        <p:txBody>
          <a:bodyPr/>
          <a:lstStyle/>
          <a:p>
            <a:pPr marL="342900" indent="-342900" algn="l" eaLnBrk="1" hangingPunct="1"/>
            <a:r>
              <a:rPr lang="en-US" altLang="en-US"/>
              <a:t>Some examples…</a:t>
            </a:r>
          </a:p>
          <a:p>
            <a:pPr marL="342900" indent="-342900" algn="l" eaLnBrk="1" hangingPunct="1"/>
            <a:r>
              <a:rPr lang="en-US" altLang="en-US"/>
              <a:t>	Quartz wristwatch – 0.000001 watt (1 microwatt)</a:t>
            </a:r>
          </a:p>
          <a:p>
            <a:pPr marL="342900" indent="-342900" algn="l" eaLnBrk="1" hangingPunct="1"/>
            <a:r>
              <a:rPr lang="en-US" altLang="en-US"/>
              <a:t>	Flashlight – 1 watt</a:t>
            </a:r>
          </a:p>
          <a:p>
            <a:pPr marL="342900" indent="-342900" algn="l" eaLnBrk="1" hangingPunct="1"/>
            <a:r>
              <a:rPr lang="en-US" altLang="en-US"/>
              <a:t>	Balloon radio beacon – 5 watts</a:t>
            </a:r>
          </a:p>
          <a:p>
            <a:pPr marL="342900" indent="-342900" algn="l" eaLnBrk="1" hangingPunct="1"/>
            <a:r>
              <a:rPr lang="en-US" altLang="en-US"/>
              <a:t>	Table lamp – 60 watts</a:t>
            </a:r>
          </a:p>
          <a:p>
            <a:pPr marL="342900" indent="-342900" algn="l" eaLnBrk="1" hangingPunct="1"/>
            <a:r>
              <a:rPr lang="en-US" altLang="en-US"/>
              <a:t>	27” television set – 130 watts </a:t>
            </a:r>
          </a:p>
          <a:p>
            <a:pPr marL="342900" indent="-342900" algn="l" eaLnBrk="1" hangingPunct="1"/>
            <a:r>
              <a:rPr lang="en-US" altLang="en-US"/>
              <a:t>	Hair dryer – 1100 watts</a:t>
            </a:r>
          </a:p>
          <a:p>
            <a:pPr marL="342900" indent="-342900" algn="l" eaLnBrk="1" hangingPunct="1"/>
            <a:r>
              <a:rPr lang="en-US" altLang="en-US"/>
              <a:t>	Clothes dryer – 5000 watts (5 kilowatts)</a:t>
            </a:r>
          </a:p>
          <a:p>
            <a:pPr marL="342900" indent="-342900" algn="l" eaLnBrk="1" hangingPunct="1"/>
            <a:r>
              <a:rPr lang="en-US" altLang="en-US"/>
              <a:t>	State of Louisiana – 8,000,000,000 watts (8000 megawatts)</a:t>
            </a:r>
          </a:p>
          <a:p>
            <a:pPr marL="342900" indent="-342900" algn="l" eaLnBrk="1" hangingPunct="1"/>
            <a:r>
              <a:rPr lang="en-US" altLang="en-US"/>
              <a:t>			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3">
            <a:extLst>
              <a:ext uri="{FF2B5EF4-FFF2-40B4-BE49-F238E27FC236}">
                <a16:creationId xmlns:a16="http://schemas.microsoft.com/office/drawing/2014/main" id="{20045D3D-20ED-415A-8131-38F3686CE18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rev20210827</a:t>
            </a:r>
          </a:p>
        </p:txBody>
      </p:sp>
      <p:sp>
        <p:nvSpPr>
          <p:cNvPr id="12291" name="Footer Placeholder 4">
            <a:extLst>
              <a:ext uri="{FF2B5EF4-FFF2-40B4-BE49-F238E27FC236}">
                <a16:creationId xmlns:a16="http://schemas.microsoft.com/office/drawing/2014/main" id="{09EAE3DA-82B5-4E42-985F-9A6A3D3AA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2292" name="Slide Number Placeholder 5">
            <a:extLst>
              <a:ext uri="{FF2B5EF4-FFF2-40B4-BE49-F238E27FC236}">
                <a16:creationId xmlns:a16="http://schemas.microsoft.com/office/drawing/2014/main" id="{3A09C008-4997-4B2D-B07C-5F57CE545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D1913F0-62D9-4DD1-8725-6A010D430D8D}" type="slidenum">
              <a:rPr lang="en-US" altLang="en-US" sz="1400"/>
              <a:pPr/>
              <a:t>7</a:t>
            </a:fld>
            <a:endParaRPr lang="en-US" altLang="en-US" sz="1400"/>
          </a:p>
        </p:txBody>
      </p:sp>
      <p:sp>
        <p:nvSpPr>
          <p:cNvPr id="12293" name="Rectangle 2">
            <a:extLst>
              <a:ext uri="{FF2B5EF4-FFF2-40B4-BE49-F238E27FC236}">
                <a16:creationId xmlns:a16="http://schemas.microsoft.com/office/drawing/2014/main" id="{E01BB333-4631-42AE-A113-C46EE904A1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How To Use a Digital Multimeter</a:t>
            </a:r>
          </a:p>
        </p:txBody>
      </p:sp>
      <p:sp>
        <p:nvSpPr>
          <p:cNvPr id="12294" name="Text Box 4">
            <a:extLst>
              <a:ext uri="{FF2B5EF4-FFF2-40B4-BE49-F238E27FC236}">
                <a16:creationId xmlns:a16="http://schemas.microsoft.com/office/drawing/2014/main" id="{759B9867-C80F-48BA-A7B2-A21429319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05000"/>
            <a:ext cx="4843463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Digital MultiMeter (DMM)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Measures voltage, current, resistance, </a:t>
            </a:r>
          </a:p>
          <a:p>
            <a:pPr eaLnBrk="1" hangingPunct="1"/>
            <a:r>
              <a:rPr lang="en-US" altLang="en-US"/>
              <a:t>sometimes other parameters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This one cost less than $5</a:t>
            </a:r>
          </a:p>
          <a:p>
            <a:pPr eaLnBrk="1" hangingPunct="1"/>
            <a:r>
              <a:rPr lang="en-US" altLang="en-US"/>
              <a:t>   AC and DC voltage</a:t>
            </a:r>
          </a:p>
          <a:p>
            <a:pPr eaLnBrk="1" hangingPunct="1"/>
            <a:r>
              <a:rPr lang="en-US" altLang="en-US"/>
              <a:t>   DC current</a:t>
            </a:r>
          </a:p>
          <a:p>
            <a:pPr eaLnBrk="1" hangingPunct="1"/>
            <a:r>
              <a:rPr lang="en-US" altLang="en-US"/>
              <a:t>   Resistance</a:t>
            </a:r>
          </a:p>
          <a:p>
            <a:pPr eaLnBrk="1" hangingPunct="1"/>
            <a:r>
              <a:rPr lang="en-US" altLang="en-US"/>
              <a:t>   Diode and Transistor properties</a:t>
            </a:r>
          </a:p>
          <a:p>
            <a:pPr eaLnBrk="1" hangingPunct="1"/>
            <a:r>
              <a:rPr lang="en-US" altLang="en-US"/>
              <a:t>   Battery tester</a:t>
            </a:r>
          </a:p>
        </p:txBody>
      </p:sp>
      <p:pic>
        <p:nvPicPr>
          <p:cNvPr id="12295" name="Picture 5" descr="IMG_2365">
            <a:extLst>
              <a:ext uri="{FF2B5EF4-FFF2-40B4-BE49-F238E27FC236}">
                <a16:creationId xmlns:a16="http://schemas.microsoft.com/office/drawing/2014/main" id="{36847AD0-AF6A-4375-9C90-21304561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7" t="4999" r="13329" b="7524"/>
          <a:stretch>
            <a:fillRect/>
          </a:stretch>
        </p:blipFill>
        <p:spPr bwMode="auto">
          <a:xfrm>
            <a:off x="5791200" y="1905000"/>
            <a:ext cx="25257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1">
            <a:extLst>
              <a:ext uri="{FF2B5EF4-FFF2-40B4-BE49-F238E27FC236}">
                <a16:creationId xmlns:a16="http://schemas.microsoft.com/office/drawing/2014/main" id="{8E11F49D-CD23-4D81-89EB-AAA5347C402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rev20210827</a:t>
            </a:r>
          </a:p>
        </p:txBody>
      </p:sp>
      <p:sp>
        <p:nvSpPr>
          <p:cNvPr id="13315" name="Footer Placeholder 2">
            <a:extLst>
              <a:ext uri="{FF2B5EF4-FFF2-40B4-BE49-F238E27FC236}">
                <a16:creationId xmlns:a16="http://schemas.microsoft.com/office/drawing/2014/main" id="{E55F4933-3350-4903-97C7-88CC5B2F9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FC210322-B74E-41DD-9C15-4ED24E616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704CF74-0C20-4205-AE94-9A886EB37638}" type="slidenum">
              <a:rPr lang="en-US" altLang="en-US" sz="1400"/>
              <a:pPr/>
              <a:t>8</a:t>
            </a:fld>
            <a:endParaRPr lang="en-US" altLang="en-US" sz="1400"/>
          </a:p>
        </p:txBody>
      </p:sp>
      <p:pic>
        <p:nvPicPr>
          <p:cNvPr id="27652" name="Picture 4" descr="IMG_2366">
            <a:extLst>
              <a:ext uri="{FF2B5EF4-FFF2-40B4-BE49-F238E27FC236}">
                <a16:creationId xmlns:a16="http://schemas.microsoft.com/office/drawing/2014/main" id="{DA257FF4-B3AC-40C3-9D38-E54EDFB41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6256" b="3030"/>
          <a:stretch>
            <a:fillRect/>
          </a:stretch>
        </p:blipFill>
        <p:spPr bwMode="auto">
          <a:xfrm>
            <a:off x="5170896" y="1644650"/>
            <a:ext cx="3352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6">
            <a:extLst>
              <a:ext uri="{FF2B5EF4-FFF2-40B4-BE49-F238E27FC236}">
                <a16:creationId xmlns:a16="http://schemas.microsoft.com/office/drawing/2014/main" id="{394CAFE2-212B-4952-9DFC-6AE681B0A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065" y="1981200"/>
            <a:ext cx="37115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BLACK test lead is plugged </a:t>
            </a:r>
          </a:p>
          <a:p>
            <a:pPr eaLnBrk="1" hangingPunct="1"/>
            <a:r>
              <a:rPr lang="en-US" altLang="en-US" dirty="0"/>
              <a:t>Into the </a:t>
            </a:r>
            <a:r>
              <a:rPr lang="en-US" altLang="en-US" b="1" dirty="0"/>
              <a:t>COM</a:t>
            </a:r>
            <a:r>
              <a:rPr lang="en-US" altLang="en-US" dirty="0"/>
              <a:t> (common)</a:t>
            </a:r>
          </a:p>
          <a:p>
            <a:pPr eaLnBrk="1" hangingPunct="1"/>
            <a:r>
              <a:rPr lang="en-US" altLang="en-US" dirty="0"/>
              <a:t>terminal</a:t>
            </a:r>
          </a:p>
        </p:txBody>
      </p:sp>
      <p:sp>
        <p:nvSpPr>
          <p:cNvPr id="27656" name="Text Box 8">
            <a:extLst>
              <a:ext uri="{FF2B5EF4-FFF2-40B4-BE49-F238E27FC236}">
                <a16:creationId xmlns:a16="http://schemas.microsoft.com/office/drawing/2014/main" id="{90C62607-25E8-4360-B869-624634CE9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065" y="3363897"/>
            <a:ext cx="388753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Select the proper MEASUREMENT and RANGE if required 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Some DMMs are </a:t>
            </a:r>
            <a:r>
              <a:rPr lang="en-US" altLang="en-US" i="1" dirty="0" err="1"/>
              <a:t>autoranging</a:t>
            </a:r>
            <a:r>
              <a:rPr lang="en-US" altLang="en-US" i="1" dirty="0"/>
              <a:t> </a:t>
            </a:r>
            <a:r>
              <a:rPr lang="en-US" altLang="en-US" dirty="0"/>
              <a:t>and automatically adjust the range</a:t>
            </a:r>
            <a:endParaRPr lang="en-US" altLang="en-US" i="1" dirty="0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63A1127A-8FE9-4AD2-A18D-0534269A7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764" y="39521"/>
            <a:ext cx="290432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Taking Measurements</a:t>
            </a:r>
          </a:p>
          <a:p>
            <a:pPr algn="ctr" eaLnBrk="1" hangingPunct="1"/>
            <a:r>
              <a:rPr lang="en-US" altLang="en-US" dirty="0"/>
              <a:t>(Setup)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EF0FEB-FC3B-4382-AACE-8A6885F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LSU rev20210827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EA087C-C3D1-482B-BC8B-A2E3E3016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38F9B-8C84-48B8-91E0-DB277E105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2AD35-CE5F-47F0-AD90-E8A4630BA012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C302853A-F670-455B-8CA5-ADEA2AC24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200400"/>
            <a:ext cx="3581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RED test lead is plugged </a:t>
            </a:r>
          </a:p>
          <a:p>
            <a:pPr eaLnBrk="1" hangingPunct="1"/>
            <a:r>
              <a:rPr lang="en-US" altLang="en-US" dirty="0"/>
              <a:t>into the </a:t>
            </a:r>
            <a:r>
              <a:rPr lang="en-US" altLang="en-US" b="1" dirty="0" err="1"/>
              <a:t>V</a:t>
            </a:r>
            <a:r>
              <a:rPr lang="en-US" altLang="en-US" b="1" dirty="0" err="1">
                <a:latin typeface="WP Greek Century" pitchFamily="2" charset="2"/>
                <a:cs typeface="Times New Roman" panose="02020603050405020304" pitchFamily="18" charset="0"/>
              </a:rPr>
              <a:t>Ω</a:t>
            </a:r>
            <a:r>
              <a:rPr lang="en-US" altLang="en-US" b="1" dirty="0" err="1"/>
              <a:t>mA</a:t>
            </a:r>
            <a:r>
              <a:rPr lang="en-US" altLang="en-US" dirty="0"/>
              <a:t> terminal for measuring voltage and resistance</a:t>
            </a:r>
          </a:p>
        </p:txBody>
      </p:sp>
      <p:pic>
        <p:nvPicPr>
          <p:cNvPr id="6" name="Picture 5" descr="IMG_2367">
            <a:extLst>
              <a:ext uri="{FF2B5EF4-FFF2-40B4-BE49-F238E27FC236}">
                <a16:creationId xmlns:a16="http://schemas.microsoft.com/office/drawing/2014/main" id="{D73B0468-B75E-42A3-911B-6286CEF30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" t="4692" b="4594"/>
          <a:stretch>
            <a:fillRect/>
          </a:stretch>
        </p:blipFill>
        <p:spPr bwMode="auto">
          <a:xfrm>
            <a:off x="5243744" y="1219200"/>
            <a:ext cx="3429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4AF31E00-507A-4275-84DB-22A957B6B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764" y="39521"/>
            <a:ext cx="290432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/>
              <a:t>Taking Measurements</a:t>
            </a:r>
          </a:p>
          <a:p>
            <a:pPr algn="ctr" eaLnBrk="1" hangingPunct="1"/>
            <a:r>
              <a:rPr lang="en-US" altLang="en-US" dirty="0"/>
              <a:t>(Voltage)</a:t>
            </a:r>
          </a:p>
        </p:txBody>
      </p:sp>
    </p:spTree>
    <p:extLst>
      <p:ext uri="{BB962C8B-B14F-4D97-AF65-F5344CB8AC3E}">
        <p14:creationId xmlns:p14="http://schemas.microsoft.com/office/powerpoint/2010/main" val="1252539115"/>
      </p:ext>
    </p:extLst>
  </p:cSld>
  <p:clrMapOvr>
    <a:masterClrMapping/>
  </p:clrMapOvr>
</p:sld>
</file>

<file path=ppt/theme/theme1.xml><?xml version="1.0" encoding="utf-8"?>
<a:theme xmlns:a="http://schemas.openxmlformats.org/drawingml/2006/main" name="LaACE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FF0066"/>
      </a:hlink>
      <a:folHlink>
        <a:srgbClr val="00FF00"/>
      </a:folHlink>
    </a:clrScheme>
    <a:fontScheme name="LaAC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LaACE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ACE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ACE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ACE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AC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AC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AC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LaACES</Template>
  <TotalTime>396</TotalTime>
  <Words>851</Words>
  <Application>Microsoft Office PowerPoint</Application>
  <PresentationFormat>On-screen Show (4:3)</PresentationFormat>
  <Paragraphs>179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Times New Roman</vt:lpstr>
      <vt:lpstr>WP Greek Century</vt:lpstr>
      <vt:lpstr>LaACES</vt:lpstr>
      <vt:lpstr>Introduction to Electronics</vt:lpstr>
      <vt:lpstr>Electric Potential</vt:lpstr>
      <vt:lpstr>Electric Current</vt:lpstr>
      <vt:lpstr>Electric Resistance</vt:lpstr>
      <vt:lpstr>Electric Power</vt:lpstr>
      <vt:lpstr>Electric Power</vt:lpstr>
      <vt:lpstr>How To Use a Digital Multimeter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Introduction to Electronics </dc:title>
  <dc:creator>jim</dc:creator>
  <cp:lastModifiedBy>Aaron P Ryan</cp:lastModifiedBy>
  <cp:revision>23</cp:revision>
  <dcterms:created xsi:type="dcterms:W3CDTF">2004-05-06T16:41:07Z</dcterms:created>
  <dcterms:modified xsi:type="dcterms:W3CDTF">2021-08-25T18:31:45Z</dcterms:modified>
</cp:coreProperties>
</file>