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84" r:id="rId5"/>
    <p:sldId id="285" r:id="rId6"/>
    <p:sldId id="286" r:id="rId7"/>
    <p:sldId id="287" r:id="rId8"/>
    <p:sldId id="288" r:id="rId9"/>
    <p:sldId id="270" r:id="rId10"/>
    <p:sldId id="289" r:id="rId11"/>
    <p:sldId id="290" r:id="rId12"/>
    <p:sldId id="291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Granger" initials="DG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0B4BA-D628-4949-BA6A-4992C3B30792}" v="1" dt="2020-08-20T22:47:13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929"/>
  </p:normalViewPr>
  <p:slideViewPr>
    <p:cSldViewPr>
      <p:cViewPr varScale="1">
        <p:scale>
          <a:sx n="104" d="100"/>
          <a:sy n="104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1:28:23.057" idx="1">
    <p:pos x="4338" y="256"/>
    <p:text>Better title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1:34:15.417" idx="3">
    <p:pos x="10" y="10"/>
    <p:text>I am stuggling to understand how you get 8 pieces out of this explanation</p:text>
  </p:cm>
  <p:cm authorId="1" dt="2020-02-03T11:35:00.499" idx="4">
    <p:pos x="2062" y="1764"/>
    <p:text>I have no clue what this means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1:31:26.401" idx="2">
    <p:pos x="10" y="10"/>
    <p:text>show a final image.   this is a rough slide</p:text>
  </p:cm>
  <p:cm authorId="1" dt="2020-02-03T11:36:02.697" idx="5">
    <p:pos x="106" y="106"/>
    <p:text>again.   this is not a good explanation slide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1:36:33.402" idx="6">
    <p:pos x="2752" y="796"/>
    <p:text>8 wall pieces</p:text>
  </p:cm>
  <p:cm authorId="1" dt="2020-02-03T11:37:32.473" idx="7">
    <p:pos x="5611" y="1415"/>
    <p:text>Need to show this.   maybe we get a video of it at some point</p:text>
  </p:cm>
  <p:cm authorId="1" dt="2020-02-03T11:38:20.761" idx="8">
    <p:pos x="5376" y="1877"/>
    <p:text>skipping steps \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1:42:31.499" idx="10">
    <p:pos x="2603" y="1003"/>
    <p:text>just turn it on to any temp?</p:text>
  </p:cm>
  <p:cm authorId="1" dt="2020-02-03T11:43:07.826" idx="11">
    <p:pos x="10" y="10"/>
    <p:text>this slide is lacking details.  for instance, any old piece of econokote?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B1D2DA-263A-497C-A92A-0A7EC69C6F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E5481C-E2A8-4BBF-84EC-0C090C8BDB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88A21F-F526-40A3-899A-65A8A6DBEE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54F6046-F429-465D-911B-4376D12BD1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1BCB565-AF87-4565-9B32-798C3C8E5C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58026BD-4AC0-40C1-8A71-22B4E63E9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82DCF-E069-4E6A-B686-04EA7D233C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144BB-0DA7-44FC-90EB-8CD886E56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9CCDB-A3F2-47F0-8459-3E2F1DE01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B62922-1791-41BB-B230-BE9AD902B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98F01-58C8-44A9-A641-DEAAC4ADD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5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BDC07-31AD-490F-B8BD-E404A4A19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CDC98-23D0-4D21-880A-F3A37DFB2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86B49C-A181-404A-8EC0-AB7519509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8C00F-7843-4740-BB9F-653EFFC42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B4442-F054-4F8A-9FDF-5E33380D8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059C92-28E9-4987-B9C7-E57E6971B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F9551-D08D-48DB-B6DA-66C8BC348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1AB94-7CFB-47A4-A52A-19EA2E8B7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0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D67622-15D8-4929-ABC0-FF2EA1AF4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CAE35-743F-4643-9407-E81D17BC7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18A48-DC07-4BA0-B130-7EAB03463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79D2-2B86-4315-A2F9-15B13BB4B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6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5EF91-D812-4A41-877C-E6F19A85B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DDEE4-43A7-4106-A11E-FDA3A8433B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DD9E54-688B-4883-8ECB-5F7BE0203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F80DE-AD23-48AC-8040-C6AE8861D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B6259-B911-4594-BDA2-2A82DD0FE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0CEC4-1A94-4675-B460-F2C33EEB4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ADADA-2576-44A0-87B1-93F4D3F55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16689-EF3F-4322-B56E-D3D719DFC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88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CC134C-A109-455B-999B-1509CD5B71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B73FDF-085A-4EBF-9829-2EEFB40A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3FF912-6A47-4304-9101-A7CF6840E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A9A4C-F3B3-427C-AA2A-616405B0C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0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C977E2-A4F4-4D4B-962F-23253D9EF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22D45C-ACBB-435D-B3B1-58EA0C48D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EE38B4-DDC8-4DED-9B38-CCA992A32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09D7-D356-416E-9CF2-C78B45491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2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B6E9AB-78DD-4071-84B8-307CF05CF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DF6F07-8F36-4EBA-829C-A4650B7B9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8DA21C-7CD1-46C3-AE2B-F29B29867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2C493-955F-46A6-9021-5A885A47C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4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B4226-32E7-4865-BDEE-DB6B67DA9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2F749-74C4-48FF-A6F5-E92686E06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23277-4BEE-4702-8192-A6EFFBED27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4C221-DDB2-43C3-A530-2E08A89E2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F1835-1B4F-4595-8530-C8ACC525E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A803F6-B6F4-47B6-82EF-CEB73A506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5A4A2-4AF3-4BBC-A7BB-AF4087902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6B195-E46B-4CF8-AD6C-F903E065E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4CEBB8-63BE-4BC7-8880-88B9EEAEA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4DB5F6-C70F-458D-8D32-BC597A151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88BE4F-9195-4511-89B9-DECEC78BA4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LSU rev22FEB2021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5FFC1B-080B-495F-B1D0-E5B0A6A13F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L29.05 Payload Construction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8CECC2-681C-43B0-BCD5-29C9F25FC7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ED501C8-57D4-4312-93E0-A94F21159D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405A5060-02C9-4D80-B785-13C95377CF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  <a:endParaRPr lang="en-US" altLang="en-US" sz="1400" dirty="0"/>
          </a:p>
        </p:txBody>
      </p:sp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F8BC532B-43B3-4573-ACA1-46096B7D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EE76B62C-5077-4C11-8632-769CCE3B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0134B-75BF-419B-BF50-D69188DCE7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D0EFA973-221B-4625-BD28-6F13310761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Constructing a Standard LaACES Octagon Payload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2F09F991-CFB8-4770-9CEE-3828D60D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135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3320354F-44D0-457A-8595-74F98117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240521-60E6-42A2-870E-8802831F69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B5087D2-4481-4C06-A327-EF1C0C65B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Making the Base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72EA386-A67B-474F-B94B-E9C57E842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Once the glue on the smaller octagon has cured, apply glue to one side of your last large octagon piece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Glue the large octagon onto the closed end so that it is flush with the payload walls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Apply pressure with weights as the glue cures</a:t>
            </a:r>
          </a:p>
        </p:txBody>
      </p:sp>
      <p:sp>
        <p:nvSpPr>
          <p:cNvPr id="12294" name="Date Placeholder 3">
            <a:extLst>
              <a:ext uri="{FF2B5EF4-FFF2-40B4-BE49-F238E27FC236}">
                <a16:creationId xmlns:a16="http://schemas.microsoft.com/office/drawing/2014/main" id="{29957685-27AB-441B-8D43-F00363A556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12295" name="TextBox 5">
            <a:extLst>
              <a:ext uri="{FF2B5EF4-FFF2-40B4-BE49-F238E27FC236}">
                <a16:creationId xmlns:a16="http://schemas.microsoft.com/office/drawing/2014/main" id="{62065D2A-3AB3-4580-BE46-FB0755E69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59531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8: Glue the large octagon to the end</a:t>
            </a:r>
          </a:p>
        </p:txBody>
      </p:sp>
      <p:sp>
        <p:nvSpPr>
          <p:cNvPr id="12296" name="TextBox 8">
            <a:extLst>
              <a:ext uri="{FF2B5EF4-FFF2-40B4-BE49-F238E27FC236}">
                <a16:creationId xmlns:a16="http://schemas.microsoft.com/office/drawing/2014/main" id="{5A4748AE-97A3-438C-9E05-10EE9BC2B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930900"/>
            <a:ext cx="267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9: Make straw holes in the base</a:t>
            </a:r>
          </a:p>
        </p:txBody>
      </p:sp>
      <p:pic>
        <p:nvPicPr>
          <p:cNvPr id="12297" name="Picture 12">
            <a:extLst>
              <a:ext uri="{FF2B5EF4-FFF2-40B4-BE49-F238E27FC236}">
                <a16:creationId xmlns:a16="http://schemas.microsoft.com/office/drawing/2014/main" id="{95A54890-5BE3-4C62-8FE2-F254C6DC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159125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">
            <a:extLst>
              <a:ext uri="{FF2B5EF4-FFF2-40B4-BE49-F238E27FC236}">
                <a16:creationId xmlns:a16="http://schemas.microsoft.com/office/drawing/2014/main" id="{6B3F3935-2EC4-4C74-B5B8-1F002F03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4050"/>
            <a:ext cx="2736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Drill two holes into the base to make clean straw holes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Glue straws into the grooves you cut in the walls</a:t>
            </a:r>
          </a:p>
        </p:txBody>
      </p:sp>
      <p:pic>
        <p:nvPicPr>
          <p:cNvPr id="12299" name="Picture 14">
            <a:extLst>
              <a:ext uri="{FF2B5EF4-FFF2-40B4-BE49-F238E27FC236}">
                <a16:creationId xmlns:a16="http://schemas.microsoft.com/office/drawing/2014/main" id="{F55157A3-512D-4330-8084-F35FE345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5"/>
          <a:stretch>
            <a:fillRect/>
          </a:stretch>
        </p:blipFill>
        <p:spPr bwMode="auto">
          <a:xfrm>
            <a:off x="6105525" y="3159125"/>
            <a:ext cx="2352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305999FE-66EC-4537-BDCD-E3A3FD7F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79BECEF4-3515-4C38-BED4-79DC18F5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04F1D-ABB0-4C75-BDD7-F9A3878631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D5E1468A-5E09-4F38-A5CF-FF8FF25FA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Applying External Coating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4F72FA8C-7C7D-42A6-925A-E8424AA5D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Use your heat sealing iron to apply a layer of econokote to the entire outside of the payload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To prevent air bubbles it is best to start in the middle and work your way out to the edge while applying the econokote</a:t>
            </a:r>
          </a:p>
        </p:txBody>
      </p:sp>
      <p:sp>
        <p:nvSpPr>
          <p:cNvPr id="13318" name="Date Placeholder 3">
            <a:extLst>
              <a:ext uri="{FF2B5EF4-FFF2-40B4-BE49-F238E27FC236}">
                <a16:creationId xmlns:a16="http://schemas.microsoft.com/office/drawing/2014/main" id="{A49B0BFF-80C4-446D-8790-802A44C085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13319" name="TextBox 8">
            <a:extLst>
              <a:ext uri="{FF2B5EF4-FFF2-40B4-BE49-F238E27FC236}">
                <a16:creationId xmlns:a16="http://schemas.microsoft.com/office/drawing/2014/main" id="{B41A8E5B-BBE1-4331-8345-DF19E9B6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30900"/>
            <a:ext cx="366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9: Applying econokote to the endcap</a:t>
            </a:r>
          </a:p>
        </p:txBody>
      </p:sp>
      <p:pic>
        <p:nvPicPr>
          <p:cNvPr id="13320" name="Picture 11">
            <a:extLst>
              <a:ext uri="{FF2B5EF4-FFF2-40B4-BE49-F238E27FC236}">
                <a16:creationId xmlns:a16="http://schemas.microsoft.com/office/drawing/2014/main" id="{41AE2A4E-AA8C-40BE-BFF2-480B9DD6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28094" r="5714" b="6673"/>
          <a:stretch>
            <a:fillRect/>
          </a:stretch>
        </p:blipFill>
        <p:spPr bwMode="auto">
          <a:xfrm>
            <a:off x="5364163" y="2836863"/>
            <a:ext cx="284321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2">
            <a:extLst>
              <a:ext uri="{FF2B5EF4-FFF2-40B4-BE49-F238E27FC236}">
                <a16:creationId xmlns:a16="http://schemas.microsoft.com/office/drawing/2014/main" id="{618AB980-D3EF-40DF-90E7-09F403A6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727325"/>
            <a:ext cx="48736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Puncture the econokote where the straw mounting holes are and glue plastic grommets in the holes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Adding plastic grommets to the end cap and base will further secure the flight strings and keep the strings from wearing away at the foam.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90DD3B69-9B5A-4D8C-9EF7-A85CB31E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EF04435A-934F-474F-8285-E83AE948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2BAAF-D56D-4735-800C-9D34610E30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09EA372-4B5E-489C-A8C1-A641C8942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Adding Internal Features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9BD7D609-6D13-4C50-8FCC-E78CB7A3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209800"/>
          </a:xfrm>
        </p:spPr>
        <p:txBody>
          <a:bodyPr/>
          <a:lstStyle/>
          <a:p>
            <a:r>
              <a:rPr lang="en-US" altLang="en-US" sz="2400">
                <a:cs typeface="Times New Roman" panose="02020603050405020304" pitchFamily="18" charset="0"/>
              </a:rPr>
              <a:t>Once the payload is finished you can add foam inserts and mounts as needed to secure you payload components inside the housing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See the “Payload Construction Considerations &amp; Techniques” lecture for more ideas</a:t>
            </a:r>
          </a:p>
        </p:txBody>
      </p:sp>
      <p:sp>
        <p:nvSpPr>
          <p:cNvPr id="14342" name="Date Placeholder 3">
            <a:extLst>
              <a:ext uri="{FF2B5EF4-FFF2-40B4-BE49-F238E27FC236}">
                <a16:creationId xmlns:a16="http://schemas.microsoft.com/office/drawing/2014/main" id="{2E1D7389-EEB9-4F60-80C6-88CC16BD3A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5C8DF2C4-69BA-4E02-98F6-FB17BBD5C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5805488"/>
            <a:ext cx="412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10: An top-view of an old LaACES video payload with foam inserts and mountings</a:t>
            </a:r>
          </a:p>
        </p:txBody>
      </p:sp>
      <p:pic>
        <p:nvPicPr>
          <p:cNvPr id="14344" name="Picture 9">
            <a:extLst>
              <a:ext uri="{FF2B5EF4-FFF2-40B4-BE49-F238E27FC236}">
                <a16:creationId xmlns:a16="http://schemas.microsoft.com/office/drawing/2014/main" id="{D57CAABF-DDED-42FE-9E4C-AC048E7CB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39385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F59B868-AADC-4289-9B1E-00F249CD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485768DC-6D0D-4109-B712-911631AC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66465-553E-487A-9E57-D4CD1F289D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4401F42C-43FB-4503-9603-B6E1A846F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096000" cy="457200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15365" name="Date Placeholder 3">
            <a:extLst>
              <a:ext uri="{FF2B5EF4-FFF2-40B4-BE49-F238E27FC236}">
                <a16:creationId xmlns:a16="http://schemas.microsoft.com/office/drawing/2014/main" id="{9BF9AED0-C7CE-4386-9C14-4A533DFC73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15366" name="Content Placeholder 1">
            <a:extLst>
              <a:ext uri="{FF2B5EF4-FFF2-40B4-BE49-F238E27FC236}">
                <a16:creationId xmlns:a16="http://schemas.microsoft.com/office/drawing/2014/main" id="{E1CED59A-4237-401B-9566-97F7BF46A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45001022-BE67-48C7-A680-FCA24C15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C1CEDDC4-F89F-4DF2-9445-3C8C7A2D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728FEF-0B49-4523-A11B-47314DB551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0F78372-069C-4765-81D2-540A1AD5A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In this Lecture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A4E0BC6E-3FA0-40EE-9B33-6FCEB774A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This lecture will cover the steps needed to construct a standard LaACES octagon payload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Materials used in this lecture are:</a:t>
            </a:r>
          </a:p>
        </p:txBody>
      </p:sp>
      <p:sp>
        <p:nvSpPr>
          <p:cNvPr id="4102" name="Date Placeholder 3">
            <a:extLst>
              <a:ext uri="{FF2B5EF4-FFF2-40B4-BE49-F238E27FC236}">
                <a16:creationId xmlns:a16="http://schemas.microsoft.com/office/drawing/2014/main" id="{E637FE1F-B165-421F-B3EB-5BBACAEB76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681A2-F675-421F-A9F5-AB14C00CE662}"/>
              </a:ext>
            </a:extLst>
          </p:cNvPr>
          <p:cNvSpPr txBox="1"/>
          <p:nvPr/>
        </p:nvSpPr>
        <p:spPr>
          <a:xfrm>
            <a:off x="304800" y="2514600"/>
            <a:ext cx="8686800" cy="2862322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Polystyrene foam sheet 3000 cm</a:t>
            </a:r>
            <a:r>
              <a:rPr lang="en-US" altLang="en-US" sz="2000" baseline="30000" dirty="0">
                <a:cs typeface="Times New Roman" panose="02020603050405020304" pitchFamily="18" charset="0"/>
              </a:rPr>
              <a:t>2 </a:t>
            </a:r>
            <a:r>
              <a:rPr lang="en-US" altLang="en-US" sz="2000" dirty="0">
                <a:cs typeface="Times New Roman" panose="02020603050405020304" pitchFamily="18" charset="0"/>
              </a:rPr>
              <a:t>(1.4 cm thick)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Straight edge/right angle tool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Sharpie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Band saw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Sandpaper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Roll of masking tape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Polyurethane glue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Clamps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Tongue depressor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Dremel tool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Straws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Roll of </a:t>
            </a:r>
            <a:r>
              <a:rPr lang="en-US" altLang="en-US" sz="2000" dirty="0" err="1">
                <a:cs typeface="Times New Roman" panose="02020603050405020304" pitchFamily="18" charset="0"/>
              </a:rPr>
              <a:t>econokote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Heat sealing iron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4 plastic grommets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CAEED3D7-3BFA-4492-882B-3A5DE41D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E72FF16F-0F87-4803-BAEC-712F9056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576C0-538A-47F5-AE8D-FF585AA8DB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C2F0584-D43D-4B3F-9276-210F96C20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the Foam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21A00986-064F-4DA5-98D8-36BEA984A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enclosure will be an octagonal cylinder 24.4 cm tall with octagon edge lengths of 7.65 cm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Start by cutting 4 squares of polystyrene foam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2 squares (15.7 cm x 15.7 cm)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2 squares (18.5 cm x 18.5 cm)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Measure out the octagon sides using right isosceles triangles in the corners (4.6 cm edges for small square, 5.4 cm for large square)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5126" name="Date Placeholder 3">
            <a:extLst>
              <a:ext uri="{FF2B5EF4-FFF2-40B4-BE49-F238E27FC236}">
                <a16:creationId xmlns:a16="http://schemas.microsoft.com/office/drawing/2014/main" id="{BB477185-D8F0-472C-9039-48AEFC4CEC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5127" name="TextBox 4">
            <a:extLst>
              <a:ext uri="{FF2B5EF4-FFF2-40B4-BE49-F238E27FC236}">
                <a16:creationId xmlns:a16="http://schemas.microsoft.com/office/drawing/2014/main" id="{0A150DBF-E29B-46E0-B2E5-D4A0427B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5824538"/>
            <a:ext cx="533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1: Make 2 different sized octagons from the four squares </a:t>
            </a:r>
          </a:p>
        </p:txBody>
      </p:sp>
      <p:pic>
        <p:nvPicPr>
          <p:cNvPr id="5128" name="Picture 9">
            <a:extLst>
              <a:ext uri="{FF2B5EF4-FFF2-40B4-BE49-F238E27FC236}">
                <a16:creationId xmlns:a16="http://schemas.microsoft.com/office/drawing/2014/main" id="{1D2C9E5A-8C35-403B-AF23-9FB282B9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887788"/>
            <a:ext cx="5943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">
            <a:extLst>
              <a:ext uri="{FF2B5EF4-FFF2-40B4-BE49-F238E27FC236}">
                <a16:creationId xmlns:a16="http://schemas.microsoft.com/office/drawing/2014/main" id="{92327B3A-031A-416D-BC4A-074A45294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2743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smaller octagon should have edge lengths of 6.4 cm and 7.7 cm for the larger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73C58530-6BF4-47DE-8271-1C373B78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A9A18275-F928-43ED-B75D-3D5C4DFC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B6D02-C15C-4C59-A3DF-DE613BE67D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B2F8E2D-B494-430E-AF2F-3257D891A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the Foam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12476C7-5DE3-4BBF-9A52-849572C33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Make the cuts for the octagon using a bandsaw or </a:t>
            </a:r>
            <a:r>
              <a:rPr lang="en-US" altLang="en-US" sz="2400" dirty="0" err="1">
                <a:cs typeface="Times New Roman" panose="02020603050405020304" pitchFamily="18" charset="0"/>
              </a:rPr>
              <a:t>exacto</a:t>
            </a:r>
            <a:r>
              <a:rPr lang="en-US" altLang="en-US" sz="2400" dirty="0">
                <a:cs typeface="Times New Roman" panose="02020603050405020304" pitchFamily="18" charset="0"/>
              </a:rPr>
              <a:t> knife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If using a bandsaw, you can use a guide such as the one pictured, set at 45⁰, to help make the cuts.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6150" name="Date Placeholder 3">
            <a:extLst>
              <a:ext uri="{FF2B5EF4-FFF2-40B4-BE49-F238E27FC236}">
                <a16:creationId xmlns:a16="http://schemas.microsoft.com/office/drawing/2014/main" id="{FA7A2DA4-065C-4C60-B0D9-69CA6E8101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6151" name="TextBox 4">
            <a:extLst>
              <a:ext uri="{FF2B5EF4-FFF2-40B4-BE49-F238E27FC236}">
                <a16:creationId xmlns:a16="http://schemas.microsoft.com/office/drawing/2014/main" id="{2A47D0CB-E462-4325-AB3B-E55FF9C90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5330825"/>
            <a:ext cx="601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2: Make the cuts for the octagon with a band saw, using the guide to help</a:t>
            </a:r>
          </a:p>
        </p:txBody>
      </p:sp>
      <p:pic>
        <p:nvPicPr>
          <p:cNvPr id="6152" name="Picture 10">
            <a:extLst>
              <a:ext uri="{FF2B5EF4-FFF2-40B4-BE49-F238E27FC236}">
                <a16:creationId xmlns:a16="http://schemas.microsoft.com/office/drawing/2014/main" id="{BE3350CE-F0E4-430B-B115-9E254423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549525"/>
            <a:ext cx="30956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>
            <a:extLst>
              <a:ext uri="{FF2B5EF4-FFF2-40B4-BE49-F238E27FC236}">
                <a16:creationId xmlns:a16="http://schemas.microsoft.com/office/drawing/2014/main" id="{807BE25E-ACAB-494E-A0F6-38F3C3E9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549525"/>
            <a:ext cx="32083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C5AF4F26-1C58-4D99-A3D8-C9A0449F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9FBF8E25-B90E-4895-8AA9-BF0D31A2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E54E1-95E9-4B2B-9B13-971743B8AC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8EDF5E41-B6E8-4F91-8A58-3AB7B573D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Making the Endcap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5CD5FF6-EF93-420E-91F7-2B8E2665C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Apply polyurethane glue to one side of the smaller octagon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Place the smaller octagon in the center of the larger octagon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Use clamps or weights to apply pressure as the glue cures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DO NOT clamp directly onto the foam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174" name="Date Placeholder 3">
            <a:extLst>
              <a:ext uri="{FF2B5EF4-FFF2-40B4-BE49-F238E27FC236}">
                <a16:creationId xmlns:a16="http://schemas.microsoft.com/office/drawing/2014/main" id="{5605C31D-FAE9-44B8-8176-FC1980637B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B8554052-7F6C-4833-932A-C054E994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50" y="5638800"/>
            <a:ext cx="6018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3: Gluing the endcap together</a:t>
            </a:r>
          </a:p>
        </p:txBody>
      </p:sp>
      <p:pic>
        <p:nvPicPr>
          <p:cNvPr id="7176" name="Picture 9">
            <a:extLst>
              <a:ext uri="{FF2B5EF4-FFF2-40B4-BE49-F238E27FC236}">
                <a16:creationId xmlns:a16="http://schemas.microsoft.com/office/drawing/2014/main" id="{A328AF12-7A37-4137-A66F-3FE011A3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31795" r="10699" b="33109"/>
          <a:stretch>
            <a:fillRect/>
          </a:stretch>
        </p:blipFill>
        <p:spPr bwMode="auto">
          <a:xfrm>
            <a:off x="5448300" y="2590800"/>
            <a:ext cx="321151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">
            <a:extLst>
              <a:ext uri="{FF2B5EF4-FFF2-40B4-BE49-F238E27FC236}">
                <a16:creationId xmlns:a16="http://schemas.microsoft.com/office/drawing/2014/main" id="{B4AB2C03-CABD-477B-9C1B-0B5EFC142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54325"/>
            <a:ext cx="476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Once the glue is cured, drill two holes on opposite corners of the top of the endcap (17cm apart) for the flight string to pass through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9FF3CBA5-18D6-4518-933C-29768625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33E15020-BB6F-4F69-B3E1-82EFB20F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802A3-DBC2-42F6-9001-7AB091A4AD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A172A80-CED0-485F-83D3-A0EBED574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the Housing Walls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9459A054-D3DF-445B-922F-4948DF9AC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95388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Now cut the 8 pieces that make the walls of your payload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These cuts will need to be made at a 22.5° angle on both sides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To set up for 22.5⁰ cuts, angle the bandsaw to 22.5⁰ and use clamps and metal 90’s to improve the accuracy of the cuts</a:t>
            </a:r>
          </a:p>
        </p:txBody>
      </p:sp>
      <p:sp>
        <p:nvSpPr>
          <p:cNvPr id="8198" name="Date Placeholder 3">
            <a:extLst>
              <a:ext uri="{FF2B5EF4-FFF2-40B4-BE49-F238E27FC236}">
                <a16:creationId xmlns:a16="http://schemas.microsoft.com/office/drawing/2014/main" id="{F2166C23-96DD-47B3-860A-DCD58CECB8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8199" name="TextBox 4">
            <a:extLst>
              <a:ext uri="{FF2B5EF4-FFF2-40B4-BE49-F238E27FC236}">
                <a16:creationId xmlns:a16="http://schemas.microsoft.com/office/drawing/2014/main" id="{5A0C2B70-453B-4DA2-8B57-CFE8F808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5715000"/>
            <a:ext cx="601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4: Bandsaw table angled at </a:t>
            </a:r>
            <a:r>
              <a:rPr lang="en-US" altLang="en-US" sz="1400">
                <a:cs typeface="Times New Roman" panose="02020603050405020304" pitchFamily="18" charset="0"/>
              </a:rPr>
              <a:t>22.5⁰ for the wall cuts</a:t>
            </a:r>
            <a:r>
              <a:rPr lang="en-US" altLang="en-US" sz="1400"/>
              <a:t> 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F2FE0144-D87D-414A-96BF-5602E219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3"/>
          <a:stretch>
            <a:fillRect/>
          </a:stretch>
        </p:blipFill>
        <p:spPr bwMode="auto">
          <a:xfrm>
            <a:off x="5399088" y="2781300"/>
            <a:ext cx="35163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">
            <a:extLst>
              <a:ext uri="{FF2B5EF4-FFF2-40B4-BE49-F238E27FC236}">
                <a16:creationId xmlns:a16="http://schemas.microsoft.com/office/drawing/2014/main" id="{B93F07C5-1718-4B10-BF6F-E892E16B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2749550"/>
            <a:ext cx="34242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distance between where the blade goes through the platform and the bottom of the metal 90 is 7.1 cm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Make the cuts on both sides, you should have eight 23 cm long pieces</a:t>
            </a:r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996F7A60-513A-4CDE-A8FC-AC44146E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781300"/>
            <a:ext cx="20907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D5F7F339-4D99-43BC-99AB-6BEB8927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774A24DF-25BB-4377-A8D1-6A5DA3B8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6E3EF-0C84-4C92-9D1B-3E8C0AA6E7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B2B7C6F-A3D9-48DF-A564-2834B71E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the Housing Walls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40D00C50-BEA3-4DD2-BDB2-160F4CBAB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If a band saw is not available use the mitered corner guide to make the cuts for the wall found in the “Construction Considerations and Techniques” lecture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Use equation </a:t>
            </a:r>
            <a:r>
              <a:rPr lang="en-US" altLang="en-US" sz="2400"/>
              <a:t>W = 2(R)tan(</a:t>
            </a:r>
            <a:r>
              <a:rPr lang="el-GR" altLang="en-US" sz="2400"/>
              <a:t>π</a:t>
            </a:r>
            <a:r>
              <a:rPr lang="en-US" altLang="en-US" sz="2400"/>
              <a:t>/N)  to determine the width of your cuts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R = 8.5 cm and N = 8 in this case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You will make 8 of these cuts on a XPS foam sheet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Dimensions: (23cm x 61.6cm)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This will form the walls of your payload housing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9222" name="Date Placeholder 3">
            <a:extLst>
              <a:ext uri="{FF2B5EF4-FFF2-40B4-BE49-F238E27FC236}">
                <a16:creationId xmlns:a16="http://schemas.microsoft.com/office/drawing/2014/main" id="{5D4A62A6-6119-43DE-A4ED-65025B7F92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E032C4DD-4F0B-47AC-844F-BF25002E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DB386ACE-A059-41FC-99C5-72BB9027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48A70-C97F-479A-A0BB-C135BC5ADC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B02FC24-03AB-4B54-BE62-223FC8E48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Making Mounting Grooves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802545B0-3FA3-4918-B79F-3FAB75C63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327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You will now cut grooves on 4 of the wall pieces for straw mounting using the Dremel tool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The spacing between the metal 90 and the Dremel bit is 0.5 cm.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The diameter and height of the Dremel bit are both 0.5 cm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Make sure the longer edge of the wall piece is facing up</a:t>
            </a:r>
          </a:p>
        </p:txBody>
      </p:sp>
      <p:sp>
        <p:nvSpPr>
          <p:cNvPr id="10246" name="Date Placeholder 3">
            <a:extLst>
              <a:ext uri="{FF2B5EF4-FFF2-40B4-BE49-F238E27FC236}">
                <a16:creationId xmlns:a16="http://schemas.microsoft.com/office/drawing/2014/main" id="{26053CBF-88B8-4242-B61B-450C2E340D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18F73E1C-0747-4587-901A-393C71FE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7863"/>
            <a:ext cx="3216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>
            <a:extLst>
              <a:ext uri="{FF2B5EF4-FFF2-40B4-BE49-F238E27FC236}">
                <a16:creationId xmlns:a16="http://schemas.microsoft.com/office/drawing/2014/main" id="{ACDA32ED-BB5D-4E59-816F-1F09734B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4825" r="21783" b="15657"/>
          <a:stretch>
            <a:fillRect/>
          </a:stretch>
        </p:blipFill>
        <p:spPr bwMode="auto">
          <a:xfrm>
            <a:off x="3711575" y="3232150"/>
            <a:ext cx="2743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13A0864A-AB30-4D26-93EF-A25D2A8F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22625"/>
            <a:ext cx="21177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4">
            <a:extLst>
              <a:ext uri="{FF2B5EF4-FFF2-40B4-BE49-F238E27FC236}">
                <a16:creationId xmlns:a16="http://schemas.microsoft.com/office/drawing/2014/main" id="{59EA9CB2-F1B8-4027-883D-DEB799F6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5824538"/>
            <a:ext cx="6016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5: Setting up the Dremel tool and making grooves for the straws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DD79A42C-4982-4028-AF64-F29CC9A1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L29.05 Payload Construction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C27B8BF2-90D7-4B97-944B-A237DD85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3664A6-AE65-4712-B3CC-944E33B559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97900D3A-7F08-4DB8-A81C-738DCF95B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Preparing the Walls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4C5AC87-2882-45F1-B58B-134D327E8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From here, the place the pieces in a line and tape the long edges together, placing grooved edges next to each other for the 2 straw holes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Dampen one side of each side piece and place polyurethane glue on the other.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Apply glue to the edges of the small octagon you cut earlier, and glue it to the inside ring of the wall pieces at one end</a:t>
            </a:r>
          </a:p>
        </p:txBody>
      </p:sp>
      <p:sp>
        <p:nvSpPr>
          <p:cNvPr id="11270" name="Date Placeholder 3">
            <a:extLst>
              <a:ext uri="{FF2B5EF4-FFF2-40B4-BE49-F238E27FC236}">
                <a16:creationId xmlns:a16="http://schemas.microsoft.com/office/drawing/2014/main" id="{0BD33D7D-CB96-4E36-995C-5E59DDB7D9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rev22FEB2021</a:t>
            </a:r>
          </a:p>
        </p:txBody>
      </p:sp>
      <p:sp>
        <p:nvSpPr>
          <p:cNvPr id="11271" name="TextBox 5">
            <a:extLst>
              <a:ext uri="{FF2B5EF4-FFF2-40B4-BE49-F238E27FC236}">
                <a16:creationId xmlns:a16="http://schemas.microsoft.com/office/drawing/2014/main" id="{85B3F410-55B0-494B-AEB3-4172566C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940425"/>
            <a:ext cx="398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Figure 6: Tape the walls together on the outside </a:t>
            </a:r>
          </a:p>
        </p:txBody>
      </p:sp>
      <p:sp>
        <p:nvSpPr>
          <p:cNvPr id="11272" name="TextBox 8">
            <a:extLst>
              <a:ext uri="{FF2B5EF4-FFF2-40B4-BE49-F238E27FC236}">
                <a16:creationId xmlns:a16="http://schemas.microsoft.com/office/drawing/2014/main" id="{648E6F51-FEC9-4B1E-9A47-80C35200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5943600"/>
            <a:ext cx="432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Figure 7: Tape the walls up and allow the glue to cure</a:t>
            </a:r>
          </a:p>
        </p:txBody>
      </p:sp>
      <p:pic>
        <p:nvPicPr>
          <p:cNvPr id="11273" name="Picture 10">
            <a:extLst>
              <a:ext uri="{FF2B5EF4-FFF2-40B4-BE49-F238E27FC236}">
                <a16:creationId xmlns:a16="http://schemas.microsoft.com/office/drawing/2014/main" id="{53E4A53B-E7AB-4A1C-8098-4033820E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7"/>
          <a:stretch>
            <a:fillRect/>
          </a:stretch>
        </p:blipFill>
        <p:spPr bwMode="auto">
          <a:xfrm>
            <a:off x="500063" y="3917950"/>
            <a:ext cx="32670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>
            <a:extLst>
              <a:ext uri="{FF2B5EF4-FFF2-40B4-BE49-F238E27FC236}">
                <a16:creationId xmlns:a16="http://schemas.microsoft.com/office/drawing/2014/main" id="{B6B4B1A0-E2DD-4C03-801C-FC4FA7B1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r="12022" b="10860"/>
          <a:stretch>
            <a:fillRect/>
          </a:stretch>
        </p:blipFill>
        <p:spPr bwMode="auto">
          <a:xfrm>
            <a:off x="5426075" y="3817938"/>
            <a:ext cx="25146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3106</TotalTime>
  <Words>998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LaACES</vt:lpstr>
      <vt:lpstr>Constructing a Standard LaACES Octagon Payload Box</vt:lpstr>
      <vt:lpstr>In this Lecture</vt:lpstr>
      <vt:lpstr>Cutting the Foam</vt:lpstr>
      <vt:lpstr>Cutting the Foam</vt:lpstr>
      <vt:lpstr>Making the Endcap</vt:lpstr>
      <vt:lpstr>Cutting the Housing Walls</vt:lpstr>
      <vt:lpstr>Cutting the Housing Walls</vt:lpstr>
      <vt:lpstr>Making Mounting Grooves</vt:lpstr>
      <vt:lpstr>Preparing the Walls</vt:lpstr>
      <vt:lpstr>Making the Base</vt:lpstr>
      <vt:lpstr>Applying External Coating</vt:lpstr>
      <vt:lpstr>Adding Internal Features</vt:lpstr>
      <vt:lpstr>References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Payload Construction Considerations &amp; Techniques</dc:title>
  <dc:creator>T. Gregory Guzik</dc:creator>
  <cp:lastModifiedBy>Aaron P Ryan</cp:lastModifiedBy>
  <cp:revision>82</cp:revision>
  <dcterms:created xsi:type="dcterms:W3CDTF">2004-05-10T18:32:43Z</dcterms:created>
  <dcterms:modified xsi:type="dcterms:W3CDTF">2021-03-31T14:55:55Z</dcterms:modified>
</cp:coreProperties>
</file>