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73" r:id="rId11"/>
    <p:sldId id="274" r:id="rId12"/>
    <p:sldId id="268" r:id="rId13"/>
    <p:sldId id="275" r:id="rId14"/>
    <p:sldId id="269" r:id="rId15"/>
    <p:sldId id="270" r:id="rId16"/>
    <p:sldId id="271" r:id="rId17"/>
    <p:sldId id="276" r:id="rId18"/>
    <p:sldId id="272" r:id="rId19"/>
    <p:sldId id="277" r:id="rId20"/>
    <p:sldId id="26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Granger" initials="DG" lastIdx="15" clrIdx="0"/>
  <p:cmAuthor id="2" name="Blaine H Irle" initials="BHI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5D446-8A61-4345-BE4F-8C77F927A81C}" v="1" dt="2020-08-20T22:46:0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0929"/>
  </p:normalViewPr>
  <p:slideViewPr>
    <p:cSldViewPr>
      <p:cViewPr varScale="1">
        <p:scale>
          <a:sx n="104" d="100"/>
          <a:sy n="104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59:12.398" idx="15">
    <p:pos x="4608" y="284"/>
    <p:text>maybe Flight Vehicle Constraints instead of Payload.  This is not very payload specific.</p:text>
  </p:cm>
  <p:cm authorId="2" dt="2020-02-03T12:34:26.747" idx="1">
    <p:pos x="4608" y="380"/>
    <p:text>done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00:45.067" idx="1">
    <p:pos x="4428" y="208"/>
    <p:text>Change to  "LaACES Vehicle Interface</p:text>
  </p:cm>
  <p:cm authorId="1" dt="2020-02-03T10:01:28.396" idx="2">
    <p:pos x="5508" y="2064"/>
    <p:text>Add different images.  These are too old and are using foam core boards</p:text>
  </p:cm>
  <p:cm authorId="1" dt="2020-02-03T10:04:49.736" idx="4">
    <p:pos x="3539" y="2283"/>
    <p:text/>
  </p:cm>
  <p:cm authorId="2" dt="2020-02-03T12:34:34.805" idx="2">
    <p:pos x="4428" y="304"/>
    <p:text>done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07:57.921" idx="5">
    <p:pos x="5489" y="2457"/>
    <p:text>Is this weight correct?   Also we never use 1/4" thickness walls.</p:text>
  </p:cm>
  <p:cm authorId="2" dt="2020-02-03T12:35:07.687" idx="3">
    <p:pos x="5489" y="2553"/>
    <p:text>weight was left from foamcore. will recalculate here shortly.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11:18.618" idx="6">
    <p:pos x="5434" y="1291"/>
    <p:text>This is wrong.  you can get this in lower thinknesses</p:text>
  </p:cm>
  <p:cm authorId="1" dt="2020-02-03T10:12:28.387" idx="7">
    <p:pos x="5475" y="2505"/>
    <p:text>NO.  this is formcore not XPS foam.  remove</p:text>
  </p:cm>
  <p:cm authorId="1" dt="2020-02-03T10:16:16.882" idx="8">
    <p:pos x="5530" y="1387"/>
    <p:text>The sell 2" x 8" boards?  I have never seen that</p:text>
  </p:cm>
  <p:cm authorId="2" dt="2020-02-03T12:35:24.678" idx="4">
    <p:pos x="5475" y="2601"/>
    <p:text>removed</p:text>
  </p:cm>
  <p:cm authorId="2" dt="2020-02-03T12:36:25.142" idx="5">
    <p:pos x="5530" y="1483"/>
    <p:text>This is just what I saw was offered on their site, not sure what they offern in brick and mortor stores like lowes or home depot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18:52.204" idx="9">
    <p:pos x="4684" y="3116"/>
    <p:text>What about econokote?  The stuff we actually use</p:text>
  </p:cm>
  <p:cm authorId="2" dt="2020-02-03T12:37:01.910" idx="6">
    <p:pos x="4684" y="3212"/>
    <p:text>See first bullet. Could go into more detail if needed.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20:07.180" idx="10">
    <p:pos x="5413" y="1872"/>
    <p:text>Look for different picture if possible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21:55.098" idx="12">
    <p:pos x="3768" y="763"/>
    <p:text>or table saw</p:text>
  </p:cm>
  <p:cm authorId="2" dt="2020-02-03T12:37:12.451" idx="7">
    <p:pos x="3768" y="859"/>
    <p:text>added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23:06.971" idx="13">
    <p:pos x="10" y="10"/>
    <p:text>Is this slide just for making bends?    Then fix the title.  Make a new slide for drillinh holes, etc</p:text>
  </p:cm>
  <p:cm authorId="2" dt="2020-02-03T12:37:22.654" idx="8">
    <p:pos x="10" y="106"/>
    <p:text>done.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3T10:24:57.434" idx="14">
    <p:pos x="10" y="10"/>
    <p:text>Need a slide about make cut throughs for cabling ,etc.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BAF48F1-E9D9-46E9-AC4B-445B5D96D2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32FAA86-2724-46C9-94FA-052DD7CE33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4187A53-A5B1-4E47-A441-ECD20258C2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FC2720E-7F93-4232-9073-67E72A0027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A6F4204-5D9A-4E2F-BBDF-BE4E1F1970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4F89673-5AF4-41B5-8CB2-F9BA114FB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2B0A25-9C21-4BF8-AA87-B220C42865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24863B8-58E0-4F6C-B0CA-45FAEB9E2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D80CACF-13B5-4DA2-ACAF-4B219FA98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97FC790-1B26-403C-88A4-D239706D9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5783F5-3EA7-4786-81C1-B43FC2D2DC9B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A2D89-9AE4-4203-A0F4-34BDC6361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E099F3-D263-40F1-BB89-DEF56F0E8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675D8-04C9-4102-9985-29314B225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D2788E-D27C-4180-8A52-7138D9F948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66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61A31-CD39-4200-BF29-CF0054F57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9C127-077D-48C2-BBFE-7C4C7D04C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2C26C9-6A04-45BE-A0EB-4FB7D4D9F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8F8DD-EF9E-482D-AF20-7CF454486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8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5CAD53-5AF5-4089-8A53-C57356FF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F794E-8E68-4033-B475-488EF9946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7F291-228C-4715-9159-13A0DEC80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347CA-D230-479D-9E53-B30487FE5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B53E4C-E730-4E07-8D09-91619C5A82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94DB2D-ECA0-4045-A61E-11998D2A8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78E3CD-5469-4D52-AEBA-2E43CEFAC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614C6-E27E-4E2A-AB22-4D3637DD0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F6C2EF-1232-429B-8F58-AF15236DB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FD9337-7F1A-4B55-A67A-8A059D91C2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472B65-90EF-4114-B6FC-48804425F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ECC4C-EBF0-4B14-98BF-981B09C2D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6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4C1F8-B79C-485E-89EA-726F38AAC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4AFE00-2067-4B85-9621-BD07F561C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B7DA8-6C50-43D9-9A86-A151CCBCB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5D95B-8B4D-4FE2-ADDB-AE09D639A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3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77FAA0-3E7A-44E4-9433-0DAD904DC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62A04C-BBE0-443E-BDEB-A7C8BB666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D2C104-C314-4C98-ACF1-FCD8378D9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43A13-1CA9-4CBC-BEFD-1033B4100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7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DDEBD6-9012-4CD5-A590-FF27A982B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E67F98-B237-49E3-AD5D-67B5E7634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F627BA-6068-40FE-8EC5-422ABA550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F877D-BB24-49E0-8B98-2FFBC825E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34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5B7924-C37F-406C-8F60-20687E3B7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DA6DEC-5105-4A20-A3DF-6FE79AD43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BCCC16-6C98-4F0E-9E4B-F1F0E27CF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8EEA5-761F-4703-98EC-D45EED7AA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04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E28183-9C97-4952-8E9F-F8D26FF7B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D0E70-4265-440A-B2F6-0B133C9A2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5BDE1-C65B-4288-AE8A-878FC1DC1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9368-91A9-4493-90C3-F7F021746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62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046D16-BFC9-4D49-8BD9-F1F3C3B4A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5D302-E643-47D3-ADFC-E80BDDBF25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01F39-A89C-457A-A3D9-B8A0AF3BE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16A2D-03AF-4713-9CFC-DDBF1DEAA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F7B6DE-09DC-4ED5-BB16-0A5257714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7E9AED-D645-4E85-9043-7D5E83211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936562-117C-4944-8914-8FDE15DB03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LSU rev04FEB2021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4BB7D45-D24A-40AB-90B5-12651043E0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L29.04 Payload Construction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2E788F-1E94-4F1D-A037-E9F97F9631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CB5D84-DFB7-49D8-B299-54510002D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hyperlink" Target="http://www.foamular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wes.com/pd/Dow-Common-0-55-in-x-4-ft-x-8-ft-Actual-0-55-in-x-4-ft-x-8-ft-Residential-Sheathing-R3-Faced-Polystyrene-Foam-Board-Insulation-with-Sound-Barrier/1000168167" TargetMode="External"/><Relationship Id="rId2" Type="http://schemas.openxmlformats.org/officeDocument/2006/relationships/hyperlink" Target="http://www.foamula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>
            <a:extLst>
              <a:ext uri="{FF2B5EF4-FFF2-40B4-BE49-F238E27FC236}">
                <a16:creationId xmlns:a16="http://schemas.microsoft.com/office/drawing/2014/main" id="{FDB426BA-EF1B-475D-8365-2F38DEF290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43E364C0-5D03-45D4-97C9-61B0F700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5E9A2A20-C823-47CE-8C7F-08A87F62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83272-6765-4CF4-8997-F33318E063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0ED27D43-FCCD-4A4B-B9B6-7AC3F83609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Payload Construction Considerations &amp;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2A0ED696-FCF3-4C9A-A9BB-1A9216E1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98A23334-2FBB-4B1C-A320-C52838AB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7E5B03-27E2-4219-99D9-080FBE6207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0536F1E1-A9F0-43FC-89CA-9E78D979C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Tips for Polyurethane Glue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C65830A2-C462-438F-B912-5869049CF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1676400"/>
          </a:xfrm>
        </p:spPr>
        <p:txBody>
          <a:bodyPr/>
          <a:lstStyle/>
          <a:p>
            <a:pPr eaLnBrk="1" hangingPunct="1"/>
            <a:r>
              <a:rPr lang="en-US" altLang="en-US" sz="2400"/>
              <a:t>Best to wear gloves when working with Gorilla Glue</a:t>
            </a:r>
          </a:p>
          <a:p>
            <a:pPr eaLnBrk="1" hangingPunct="1"/>
            <a:r>
              <a:rPr lang="en-US" altLang="en-US" sz="2400"/>
              <a:t>Lightly moisten the surface before applying the glue</a:t>
            </a:r>
          </a:p>
          <a:p>
            <a:pPr eaLnBrk="1" hangingPunct="1"/>
            <a:r>
              <a:rPr lang="en-US" altLang="en-US" sz="2400"/>
              <a:t>As the polyurethane glue cures it will expand outside the newly created joint.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marL="457200" lvl="1" indent="0" eaLnBrk="1" hangingPunct="1">
              <a:buFontTx/>
              <a:buNone/>
            </a:pP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12294" name="Date Placeholder 3">
            <a:extLst>
              <a:ext uri="{FF2B5EF4-FFF2-40B4-BE49-F238E27FC236}">
                <a16:creationId xmlns:a16="http://schemas.microsoft.com/office/drawing/2014/main" id="{A36890E4-3FF8-4DFB-A665-876F31A0FF2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12295" name="Picture 3">
            <a:extLst>
              <a:ext uri="{FF2B5EF4-FFF2-40B4-BE49-F238E27FC236}">
                <a16:creationId xmlns:a16="http://schemas.microsoft.com/office/drawing/2014/main" id="{85DCEE11-4F40-4998-9C6B-1BE8B2AC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/>
          <a:stretch>
            <a:fillRect/>
          </a:stretch>
        </p:blipFill>
        <p:spPr bwMode="auto">
          <a:xfrm>
            <a:off x="4419600" y="2890838"/>
            <a:ext cx="4343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">
            <a:extLst>
              <a:ext uri="{FF2B5EF4-FFF2-40B4-BE49-F238E27FC236}">
                <a16:creationId xmlns:a16="http://schemas.microsoft.com/office/drawing/2014/main" id="{D9A30093-BDD0-4F37-A121-6B5810D2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71800"/>
            <a:ext cx="396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Two ways to deal with issue </a:t>
            </a:r>
            <a:endParaRPr lang="en-US" altLang="en-US" sz="20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Place masking tape on both edges of the joint before mating, remove tape after glue is finished curing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cs typeface="Times New Roman" panose="02020603050405020304" pitchFamily="18" charset="0"/>
              </a:rPr>
              <a:t>Wipe glue away as it cures with tongue depressor</a:t>
            </a:r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7" name="TextBox 2">
            <a:extLst>
              <a:ext uri="{FF2B5EF4-FFF2-40B4-BE49-F238E27FC236}">
                <a16:creationId xmlns:a16="http://schemas.microsoft.com/office/drawing/2014/main" id="{F89A7FBB-856C-4786-8E52-2069F9CD0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5357813"/>
            <a:ext cx="472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Apply tape to both sides of the joint before gluing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E3EB3E1F-E3AC-428C-949F-07852CD9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BC95E2E3-E4C1-4F8B-908E-41814242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45BF52-6B03-4302-9365-DB72172FB8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05C8A26-45AB-4629-8A82-91C71A897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Cutting XPS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4DCCA586-C7C2-42B0-BE66-E0C8245DA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Materials needed for construction</a:t>
            </a:r>
            <a:endParaRPr lang="en-US" altLang="en-US" sz="2400" baseline="3000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Modeling knife and a good supply of new, sharp blades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Machinist’s square, metal straightedge (12”, 36”), spring clamps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Cutting surface (large cardboard or hardboard) and flat work table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Keep knife blade sharp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Replace blade after 3 – 5 feet of cutting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Clearly mark where to cut using square and straightedge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Measure twice, cut once!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Cut in three passes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Hold knife blade against straightedge and cut upper surface on 1</a:t>
            </a:r>
            <a:r>
              <a:rPr lang="en-US" altLang="en-US" sz="2000" baseline="30000">
                <a:cs typeface="Times New Roman" panose="02020603050405020304" pitchFamily="18" charset="0"/>
              </a:rPr>
              <a:t>st</a:t>
            </a:r>
            <a:r>
              <a:rPr lang="en-US" altLang="en-US" sz="2000">
                <a:cs typeface="Times New Roman" panose="02020603050405020304" pitchFamily="18" charset="0"/>
              </a:rPr>
              <a:t> pass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Don’t move straightedge and on 2</a:t>
            </a:r>
            <a:r>
              <a:rPr lang="en-US" altLang="en-US" sz="2000" baseline="30000">
                <a:cs typeface="Times New Roman" panose="02020603050405020304" pitchFamily="18" charset="0"/>
              </a:rPr>
              <a:t>nd</a:t>
            </a:r>
            <a:r>
              <a:rPr lang="en-US" altLang="en-US" sz="2000">
                <a:cs typeface="Times New Roman" panose="02020603050405020304" pitchFamily="18" charset="0"/>
              </a:rPr>
              <a:t> pass cut through foam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On 3</a:t>
            </a:r>
            <a:r>
              <a:rPr lang="en-US" altLang="en-US" sz="2000" baseline="30000">
                <a:cs typeface="Times New Roman" panose="02020603050405020304" pitchFamily="18" charset="0"/>
              </a:rPr>
              <a:t>rd</a:t>
            </a:r>
            <a:r>
              <a:rPr lang="en-US" altLang="en-US" sz="2000">
                <a:cs typeface="Times New Roman" panose="02020603050405020304" pitchFamily="18" charset="0"/>
              </a:rPr>
              <a:t> pass cut through bottom surface of the XPS foam</a:t>
            </a:r>
          </a:p>
        </p:txBody>
      </p:sp>
      <p:sp>
        <p:nvSpPr>
          <p:cNvPr id="13318" name="Date Placeholder 3">
            <a:extLst>
              <a:ext uri="{FF2B5EF4-FFF2-40B4-BE49-F238E27FC236}">
                <a16:creationId xmlns:a16="http://schemas.microsoft.com/office/drawing/2014/main" id="{EA38E7E0-BB6C-4F5F-91C4-9D362289B2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7FED3C96-7C52-4D2D-BF1E-368EEA98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80130B2-64DC-4889-A46D-C643FEB3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C58D3D-B152-4F50-A43B-E6CC38A05A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29F40FA6-67C9-43F3-B769-774803A0E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Cutting XPS (optional) 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72A879C8-BFDB-4547-8000-B80FA8975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175" y="1168400"/>
            <a:ext cx="9013825" cy="4876800"/>
          </a:xfrm>
        </p:spPr>
        <p:txBody>
          <a:bodyPr/>
          <a:lstStyle/>
          <a:p>
            <a:pPr eaLnBrk="1" hangingPunct="1"/>
            <a:r>
              <a:rPr lang="en-US" altLang="en-US" sz="2200"/>
              <a:t>If available it is best to cut XPS with a bandsaw or table saw</a:t>
            </a: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200">
                <a:cs typeface="Times New Roman" panose="02020603050405020304" pitchFamily="18" charset="0"/>
              </a:rPr>
              <a:t>DO NOT wear any loose clothing while operating the band saw</a:t>
            </a:r>
          </a:p>
          <a:p>
            <a:pPr eaLnBrk="1" hangingPunct="1"/>
            <a:r>
              <a:rPr lang="en-US" altLang="en-US" sz="2200">
                <a:cs typeface="Times New Roman" panose="02020603050405020304" pitchFamily="18" charset="0"/>
              </a:rPr>
              <a:t>DO NOT put your hands in line with the blade path at any times</a:t>
            </a:r>
          </a:p>
          <a:p>
            <a:pPr eaLnBrk="1" hangingPunct="1"/>
            <a:r>
              <a:rPr lang="en-US" altLang="en-US" sz="2200">
                <a:cs typeface="Times New Roman" panose="02020603050405020304" pitchFamily="18" charset="0"/>
              </a:rPr>
              <a:t>DO NOT lean into the band saw while making cuts</a:t>
            </a:r>
          </a:p>
          <a:p>
            <a:pPr eaLnBrk="1" hangingPunct="1"/>
            <a:r>
              <a:rPr lang="en-US" altLang="en-US" sz="2200">
                <a:cs typeface="Times New Roman" panose="02020603050405020304" pitchFamily="18" charset="0"/>
              </a:rPr>
              <a:t>ALWAYS wear eye protection while operating the band saw</a:t>
            </a:r>
          </a:p>
        </p:txBody>
      </p:sp>
      <p:sp>
        <p:nvSpPr>
          <p:cNvPr id="14342" name="Date Placeholder 3">
            <a:extLst>
              <a:ext uri="{FF2B5EF4-FFF2-40B4-BE49-F238E27FC236}">
                <a16:creationId xmlns:a16="http://schemas.microsoft.com/office/drawing/2014/main" id="{0459F9C4-7083-4899-9581-5EB95930BB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2B93D946-3492-459C-A68A-AA5AB0C8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241675"/>
            <a:ext cx="359092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">
            <a:extLst>
              <a:ext uri="{FF2B5EF4-FFF2-40B4-BE49-F238E27FC236}">
                <a16:creationId xmlns:a16="http://schemas.microsoft.com/office/drawing/2014/main" id="{EC91E462-5661-48FC-8DB3-5E2537CF2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3241675"/>
            <a:ext cx="51958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200">
                <a:cs typeface="Times New Roman" panose="02020603050405020304" pitchFamily="18" charset="0"/>
              </a:rPr>
              <a:t>Use a band saw guide to help make cuts along marks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200">
                <a:cs typeface="Times New Roman" panose="02020603050405020304" pitchFamily="18" charset="0"/>
              </a:rPr>
              <a:t>For angled cuts you can adjust the angle of the saw’s table</a:t>
            </a:r>
            <a:endParaRPr lang="en-US" altLang="en-US" sz="2200"/>
          </a:p>
        </p:txBody>
      </p:sp>
      <p:sp>
        <p:nvSpPr>
          <p:cNvPr id="14345" name="TextBox 2">
            <a:extLst>
              <a:ext uri="{FF2B5EF4-FFF2-40B4-BE49-F238E27FC236}">
                <a16:creationId xmlns:a16="http://schemas.microsoft.com/office/drawing/2014/main" id="{EF7131A0-2806-46D4-A93F-4414C7BBF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859463"/>
            <a:ext cx="3565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bandsaw with table angled down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D91330C-AA05-4B17-B53F-7B9D83E3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F6057606-22A9-4926-A3E5-D656A118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33CC9C-78C9-4224-A948-A65FFA32AE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93B9BEE-D0DA-472A-A5BE-970BD80B5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Gluing XPS foam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48A5FE5B-FD26-4D81-A190-CD6CCC074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9538"/>
            <a:ext cx="8328025" cy="4876800"/>
          </a:xfrm>
        </p:spPr>
        <p:txBody>
          <a:bodyPr/>
          <a:lstStyle/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When gluing edges or walls together it is necessary to apply pressure as the glue cures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This pressure can be applied with weights, clamps, or tape.</a:t>
            </a:r>
          </a:p>
          <a:p>
            <a:pPr eaLnBrk="1" hangingPunct="1"/>
            <a:r>
              <a:rPr lang="en-US" altLang="en-US" sz="2400">
                <a:cs typeface="Times New Roman" panose="02020603050405020304" pitchFamily="18" charset="0"/>
              </a:rPr>
              <a:t> Do not clamp directly on to the foam </a:t>
            </a:r>
          </a:p>
        </p:txBody>
      </p:sp>
      <p:sp>
        <p:nvSpPr>
          <p:cNvPr id="15366" name="Date Placeholder 3">
            <a:extLst>
              <a:ext uri="{FF2B5EF4-FFF2-40B4-BE49-F238E27FC236}">
                <a16:creationId xmlns:a16="http://schemas.microsoft.com/office/drawing/2014/main" id="{5EA62A38-88FD-4B01-9C40-194B98DDE5A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15367" name="Picture 9">
            <a:extLst>
              <a:ext uri="{FF2B5EF4-FFF2-40B4-BE49-F238E27FC236}">
                <a16:creationId xmlns:a16="http://schemas.microsoft.com/office/drawing/2014/main" id="{006D6018-FAE0-47FD-B369-6E776464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31795" r="10699" b="33109"/>
          <a:stretch>
            <a:fillRect/>
          </a:stretch>
        </p:blipFill>
        <p:spPr bwMode="auto">
          <a:xfrm>
            <a:off x="5589588" y="2890838"/>
            <a:ext cx="304323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>
            <a:extLst>
              <a:ext uri="{FF2B5EF4-FFF2-40B4-BE49-F238E27FC236}">
                <a16:creationId xmlns:a16="http://schemas.microsoft.com/office/drawing/2014/main" id="{7132810C-D786-43BD-815B-350395A2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0370" r="16667" b="15926"/>
          <a:stretch>
            <a:fillRect/>
          </a:stretch>
        </p:blipFill>
        <p:spPr bwMode="auto">
          <a:xfrm>
            <a:off x="1025525" y="3406775"/>
            <a:ext cx="37687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84E9332-4F5D-4E1E-9FD3-9C9B1041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507247F-A183-4969-B339-846EBC4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67199C-FE36-496C-A531-F126299792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3D8A1BB-9E7F-4942-89AD-34B101048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Making Bends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61832FEE-3E63-49DE-A056-287E5E1037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Mark center and diameter of hole on both sides of XPS foam</a:t>
            </a:r>
            <a:endParaRPr lang="en-US" altLang="en-US" sz="2400" baseline="3000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Use a straight pin pushed perpendicular to the foam to transfer the hole center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Use knife to cut groove into foam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For a mitered bend cut a groove of width W through the top clad and the foam to depth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Put polyurethane glue in groove and bend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For a bend of angle </a:t>
            </a: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en-US" altLang="en-US" sz="2000">
                <a:cs typeface="Times New Roman" panose="02020603050405020304" pitchFamily="18" charset="0"/>
              </a:rPr>
              <a:t> the groove width is W = 2(D)tan(</a:t>
            </a:r>
            <a:r>
              <a:rPr lang="en-US" altLang="en-US" sz="2000">
                <a:cs typeface="Times New Roman" panose="02020603050405020304" pitchFamily="18" charset="0"/>
                <a:sym typeface="Symbol" panose="05050102010706020507" pitchFamily="18" charset="2"/>
              </a:rPr>
              <a:t></a:t>
            </a:r>
            <a:r>
              <a:rPr lang="en-US" altLang="en-US" sz="2000">
                <a:cs typeface="Times New Roman" panose="02020603050405020304" pitchFamily="18" charset="0"/>
              </a:rPr>
              <a:t>/2)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cs typeface="Times New Roman" panose="02020603050405020304" pitchFamily="18" charset="0"/>
              </a:rPr>
              <a:t>EX: 90° angle &amp; D = 0.5”  </a:t>
            </a:r>
            <a:r>
              <a:rPr lang="en-US" altLang="en-US" sz="2000">
                <a:cs typeface="Times New Roman" panose="02020603050405020304" pitchFamily="18" charset="0"/>
                <a:sym typeface="Wingdings" panose="05000000000000000000" pitchFamily="2" charset="2"/>
              </a:rPr>
              <a:t>  W = 2(0.5)tan(90/2) = 1”</a:t>
            </a:r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16390" name="Date Placeholder 3">
            <a:extLst>
              <a:ext uri="{FF2B5EF4-FFF2-40B4-BE49-F238E27FC236}">
                <a16:creationId xmlns:a16="http://schemas.microsoft.com/office/drawing/2014/main" id="{589E66EB-2818-4270-840F-5D91F706A5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16391" name="Picture 4">
            <a:extLst>
              <a:ext uri="{FF2B5EF4-FFF2-40B4-BE49-F238E27FC236}">
                <a16:creationId xmlns:a16="http://schemas.microsoft.com/office/drawing/2014/main" id="{1158CE23-B6CC-455F-A7AF-D33AFED2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4724400"/>
            <a:ext cx="4972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DD5C0ADD-2E53-457F-8BC7-8DD3127D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D385630C-77E7-46A6-A551-16A8FDB7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3ACDD-213D-4C94-8DDF-E22C6634B7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857D53AF-5D88-47CC-988E-25A7944B5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Steps for Mitered Corner</a:t>
            </a:r>
          </a:p>
        </p:txBody>
      </p:sp>
      <p:sp>
        <p:nvSpPr>
          <p:cNvPr id="18437" name="Rectangle 6">
            <a:extLst>
              <a:ext uri="{FF2B5EF4-FFF2-40B4-BE49-F238E27FC236}">
                <a16:creationId xmlns:a16="http://schemas.microsoft.com/office/drawing/2014/main" id="{85E29D06-E766-47ED-A4E4-B3FBB1BF1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id="{41F34D68-AD65-4196-85D7-D76EA605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9" name="Rectangle 10">
            <a:extLst>
              <a:ext uri="{FF2B5EF4-FFF2-40B4-BE49-F238E27FC236}">
                <a16:creationId xmlns:a16="http://schemas.microsoft.com/office/drawing/2014/main" id="{03C0B8CF-8075-4550-BA76-D69A39C83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0" name="Rectangle 12">
            <a:extLst>
              <a:ext uri="{FF2B5EF4-FFF2-40B4-BE49-F238E27FC236}">
                <a16:creationId xmlns:a16="http://schemas.microsoft.com/office/drawing/2014/main" id="{4AAD599B-01BB-4672-9859-B7FC8725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963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EA8EEADA-BD7D-4468-B61E-6F638B0C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Step 1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E423FC4F-9A51-4CC7-8ED0-9D73F934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1981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Step 2</a:t>
            </a:r>
          </a:p>
        </p:txBody>
      </p:sp>
      <p:sp>
        <p:nvSpPr>
          <p:cNvPr id="18443" name="Text Box 15">
            <a:extLst>
              <a:ext uri="{FF2B5EF4-FFF2-40B4-BE49-F238E27FC236}">
                <a16:creationId xmlns:a16="http://schemas.microsoft.com/office/drawing/2014/main" id="{8DC8AA0E-F445-494E-8584-A8136156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648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Step 3</a:t>
            </a:r>
          </a:p>
        </p:txBody>
      </p:sp>
      <p:sp>
        <p:nvSpPr>
          <p:cNvPr id="18444" name="Date Placeholder 3">
            <a:extLst>
              <a:ext uri="{FF2B5EF4-FFF2-40B4-BE49-F238E27FC236}">
                <a16:creationId xmlns:a16="http://schemas.microsoft.com/office/drawing/2014/main" id="{7A686B9F-EB2E-42C1-BB80-99FD71B0C7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18445" name="Picture 2">
            <a:extLst>
              <a:ext uri="{FF2B5EF4-FFF2-40B4-BE49-F238E27FC236}">
                <a16:creationId xmlns:a16="http://schemas.microsoft.com/office/drawing/2014/main" id="{F8A8F664-16B4-4B6B-BB7F-69DDDDDF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981200"/>
            <a:ext cx="32559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4">
            <a:extLst>
              <a:ext uri="{FF2B5EF4-FFF2-40B4-BE49-F238E27FC236}">
                <a16:creationId xmlns:a16="http://schemas.microsoft.com/office/drawing/2014/main" id="{6B96EDF9-918A-4D1F-B4CB-1CA9A5AE6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698625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8">
            <a:extLst>
              <a:ext uri="{FF2B5EF4-FFF2-40B4-BE49-F238E27FC236}">
                <a16:creationId xmlns:a16="http://schemas.microsoft.com/office/drawing/2014/main" id="{63A04AD1-431C-4A99-8C9E-1DAA4F61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576638"/>
            <a:ext cx="2971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4FF525B5-609D-46AF-B284-5A669BB0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6579C39D-456D-4FC7-BA13-036D973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69E293-2FA0-4E68-B3B2-759FDEC672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1F63776-F9E5-4D29-9F33-D53EEB7DA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Other Construction Tips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FFA2E9CE-5A03-479A-89F8-BABE36953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also make curved shapes using same groove and folding technique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For an N-sided polygon to fit over a circle of radius R the width of each side is W = 2(R)tan(</a:t>
            </a:r>
            <a:r>
              <a:rPr lang="el-GR" altLang="en-US" sz="2000"/>
              <a:t>π</a:t>
            </a:r>
            <a:r>
              <a:rPr lang="en-US" altLang="en-US" sz="2000"/>
              <a:t>/N) computed in radians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Ex: for a hexagon to snugly fit over a circle of radius 5”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 = 2(5)tan(π/6) = 5.773” (~ 5” 25/32”)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Minimize number of glue joints and reinforce when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Heavy components (e.g. batteries) should be distributed near floor of box and supports reinforced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Might use a double walled box to further protect components from temperature/moisture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Access to interior is usually best through top where stress is less</a:t>
            </a:r>
            <a:endParaRPr lang="en-US" altLang="en-US" sz="2400" baseline="30000">
              <a:cs typeface="Times New Roman" panose="02020603050405020304" pitchFamily="18" charset="0"/>
            </a:endParaRPr>
          </a:p>
        </p:txBody>
      </p:sp>
      <p:sp>
        <p:nvSpPr>
          <p:cNvPr id="19462" name="Date Placeholder 3">
            <a:extLst>
              <a:ext uri="{FF2B5EF4-FFF2-40B4-BE49-F238E27FC236}">
                <a16:creationId xmlns:a16="http://schemas.microsoft.com/office/drawing/2014/main" id="{B9E52580-F189-4DBB-9136-FBE05E7762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0F22A9DF-CE8A-4A2E-8D30-E41B5A315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F98BCBF8-338A-47E9-94DC-28C96332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B789C-6F15-4518-88A3-CE1D3B5119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F3AF7DC0-5A97-4249-B880-02DF5EACA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Adding Flight String Holes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D941661C-CEC2-4EBB-A76C-697574C12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To interface with the flight string you will need to make two holes 17 cm. apart that extend vertically through the payload.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is best done with a drill or drill press and a 0.25” bit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Glue straws in holes for reinforcement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Glue plastic grommets into the holes to </a:t>
            </a:r>
            <a:r>
              <a:rPr lang="en-US" altLang="en-US" sz="2400"/>
              <a:t>further secure the flight strings and keep the strings from wearing away at the foam.</a:t>
            </a:r>
            <a:r>
              <a:rPr lang="en-US" altLang="en-US" sz="2400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486" name="Date Placeholder 3">
            <a:extLst>
              <a:ext uri="{FF2B5EF4-FFF2-40B4-BE49-F238E27FC236}">
                <a16:creationId xmlns:a16="http://schemas.microsoft.com/office/drawing/2014/main" id="{664FA6DB-6E66-4AEC-8681-3DC4760677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20487" name="Picture 4">
            <a:extLst>
              <a:ext uri="{FF2B5EF4-FFF2-40B4-BE49-F238E27FC236}">
                <a16:creationId xmlns:a16="http://schemas.microsoft.com/office/drawing/2014/main" id="{34BD7D3E-101A-4ABE-94F9-38F2A1F7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8387" r="5556" b="9065"/>
          <a:stretch>
            <a:fillRect/>
          </a:stretch>
        </p:blipFill>
        <p:spPr bwMode="auto">
          <a:xfrm>
            <a:off x="4572000" y="3581400"/>
            <a:ext cx="39830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>
            <a:extLst>
              <a:ext uri="{FF2B5EF4-FFF2-40B4-BE49-F238E27FC236}">
                <a16:creationId xmlns:a16="http://schemas.microsoft.com/office/drawing/2014/main" id="{1D634B67-FB3A-4B25-8AED-FA629D946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8889" r="9167" b="12222"/>
          <a:stretch>
            <a:fillRect/>
          </a:stretch>
        </p:blipFill>
        <p:spPr bwMode="auto">
          <a:xfrm>
            <a:off x="550863" y="3581400"/>
            <a:ext cx="37195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">
            <a:extLst>
              <a:ext uri="{FF2B5EF4-FFF2-40B4-BE49-F238E27FC236}">
                <a16:creationId xmlns:a16="http://schemas.microsoft.com/office/drawing/2014/main" id="{65D2D7C0-7031-45DC-930E-897391A1D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957888"/>
            <a:ext cx="3297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Holes with straws added for reinforcement</a:t>
            </a:r>
          </a:p>
        </p:txBody>
      </p:sp>
      <p:sp>
        <p:nvSpPr>
          <p:cNvPr id="20490" name="TextBox 9">
            <a:extLst>
              <a:ext uri="{FF2B5EF4-FFF2-40B4-BE49-F238E27FC236}">
                <a16:creationId xmlns:a16="http://schemas.microsoft.com/office/drawing/2014/main" id="{AA62D1A2-E7BA-4794-8C65-90D2DF92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957888"/>
            <a:ext cx="3297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/>
              <a:t>Grommets added to the outside of holes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A75FEB7-2D85-4CBE-9D32-458F4ED6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00BE9264-BC76-4382-9213-6BF08959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E2DD49-E505-4A23-8D93-A3516780C5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DE258A2E-A6A5-42E4-8622-D339D6086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Interior Attachments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54AF1195-A11D-4CC9-ABE2-E9B1E0ABD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414463"/>
            <a:ext cx="8686800" cy="1401762"/>
          </a:xfrm>
        </p:spPr>
        <p:txBody>
          <a:bodyPr/>
          <a:lstStyle/>
          <a:p>
            <a:pPr eaLnBrk="1" hangingPunct="1"/>
            <a:r>
              <a:rPr lang="en-US" altLang="en-US" sz="2400"/>
              <a:t>T-nuts or ordinary nuts taped or glued to the foamboard can be used for machine screw mounting</a:t>
            </a:r>
          </a:p>
          <a:p>
            <a:pPr eaLnBrk="1" hangingPunct="1"/>
            <a:r>
              <a:rPr lang="en-US" altLang="en-US" sz="2400"/>
              <a:t>Extra foam inserts inside the payload can help secure components</a:t>
            </a:r>
          </a:p>
        </p:txBody>
      </p:sp>
      <p:sp>
        <p:nvSpPr>
          <p:cNvPr id="21510" name="Date Placeholder 3">
            <a:extLst>
              <a:ext uri="{FF2B5EF4-FFF2-40B4-BE49-F238E27FC236}">
                <a16:creationId xmlns:a16="http://schemas.microsoft.com/office/drawing/2014/main" id="{B753D46F-5684-4E3F-B764-0BD8EAEC0E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21511" name="Picture 2">
            <a:extLst>
              <a:ext uri="{FF2B5EF4-FFF2-40B4-BE49-F238E27FC236}">
                <a16:creationId xmlns:a16="http://schemas.microsoft.com/office/drawing/2014/main" id="{5A93AF2D-9006-40D5-B0AA-9DE0C230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037" r="2222" b="2592"/>
          <a:stretch>
            <a:fillRect/>
          </a:stretch>
        </p:blipFill>
        <p:spPr bwMode="auto">
          <a:xfrm>
            <a:off x="4986338" y="2798763"/>
            <a:ext cx="3852862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A5A8A-E65C-4A6E-8C08-AB7C633E32FA}"/>
              </a:ext>
            </a:extLst>
          </p:cNvPr>
          <p:cNvSpPr txBox="1"/>
          <p:nvPr/>
        </p:nvSpPr>
        <p:spPr>
          <a:xfrm>
            <a:off x="76200" y="2713038"/>
            <a:ext cx="49101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Connectors / electrical feedthroughs / switches need to be hot-glued to snug-fitting holes in the wall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Flight vehicle string interface tubes should penetrate box top and bottom and be securely glued to joint corners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1513" name="TextBox 4">
            <a:extLst>
              <a:ext uri="{FF2B5EF4-FFF2-40B4-BE49-F238E27FC236}">
                <a16:creationId xmlns:a16="http://schemas.microsoft.com/office/drawing/2014/main" id="{4EB8A5D1-CE56-45EA-961F-AC095608B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672138"/>
            <a:ext cx="377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A standard MegaSat box with foam inserts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CFCD5644-F5C7-4DAE-A815-F4A9DCC1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23278F18-6CE6-4DB6-BC3B-A220A58F6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CFFBF-5A47-47C2-B3E6-52A6BC47BF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0B37CFE-ADDC-41E1-BA1E-AB348439A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Payload Best Practices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A2A518FD-70AC-4485-8D9F-01095B500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414463"/>
            <a:ext cx="8686800" cy="1401762"/>
          </a:xfrm>
        </p:spPr>
        <p:txBody>
          <a:bodyPr/>
          <a:lstStyle/>
          <a:p>
            <a:pPr eaLnBrk="1" hangingPunct="1"/>
            <a:r>
              <a:rPr lang="en-US" altLang="en-US" sz="2300"/>
              <a:t>Some sensors will need to be placed outside the payload</a:t>
            </a:r>
          </a:p>
          <a:p>
            <a:pPr lvl="1" eaLnBrk="1" hangingPunct="1"/>
            <a:r>
              <a:rPr lang="en-US" altLang="en-US" sz="2000"/>
              <a:t>Make sure holes for cabling are made and are of proper size before applying Econokote</a:t>
            </a:r>
          </a:p>
          <a:p>
            <a:pPr lvl="1" eaLnBrk="1" hangingPunct="1"/>
            <a:r>
              <a:rPr lang="en-US" altLang="en-US" sz="2000"/>
              <a:t>It is usually good to tape external sensors down to prevent interference with the flight string</a:t>
            </a:r>
          </a:p>
        </p:txBody>
      </p:sp>
      <p:sp>
        <p:nvSpPr>
          <p:cNvPr id="22534" name="Date Placeholder 3">
            <a:extLst>
              <a:ext uri="{FF2B5EF4-FFF2-40B4-BE49-F238E27FC236}">
                <a16:creationId xmlns:a16="http://schemas.microsoft.com/office/drawing/2014/main" id="{0CC9A0C3-AF6A-428E-ABC2-386C01CA38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sp>
        <p:nvSpPr>
          <p:cNvPr id="22535" name="TextBox 4">
            <a:extLst>
              <a:ext uri="{FF2B5EF4-FFF2-40B4-BE49-F238E27FC236}">
                <a16:creationId xmlns:a16="http://schemas.microsoft.com/office/drawing/2014/main" id="{D06A3A49-C274-4AAA-BA8B-F855471B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5873750"/>
            <a:ext cx="3775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Heat sink on Raspberry Pi microcontroller</a:t>
            </a:r>
          </a:p>
        </p:txBody>
      </p:sp>
      <p:pic>
        <p:nvPicPr>
          <p:cNvPr id="22536" name="Picture 11" descr="Image result for heat sink raspberry pi 3&quot;">
            <a:extLst>
              <a:ext uri="{FF2B5EF4-FFF2-40B4-BE49-F238E27FC236}">
                <a16:creationId xmlns:a16="http://schemas.microsoft.com/office/drawing/2014/main" id="{C95782EC-ED38-4733-89BD-8998EB699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30067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">
            <a:extLst>
              <a:ext uri="{FF2B5EF4-FFF2-40B4-BE49-F238E27FC236}">
                <a16:creationId xmlns:a16="http://schemas.microsoft.com/office/drawing/2014/main" id="{7EA0A35C-FEA0-464C-A196-449B5302F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98813"/>
            <a:ext cx="50434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300"/>
              <a:t>Make incisions into foam inserts/walls to prevent stress on internal cables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300"/>
              <a:t>Consider the thermal properties of your box and electronics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/>
              <a:t>Heaters or heat sinks may be required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300"/>
              <a:t>Hot glue potentiometers, SD cards, etc. to prevent movement during flight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1C0DF95-2DD9-442A-89E6-3D17BAEF5742}"/>
              </a:ext>
            </a:extLst>
          </p:cNvPr>
          <p:cNvSpPr/>
          <p:nvPr/>
        </p:nvSpPr>
        <p:spPr>
          <a:xfrm>
            <a:off x="6737350" y="4221163"/>
            <a:ext cx="869950" cy="879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>
            <a:extLst>
              <a:ext uri="{FF2B5EF4-FFF2-40B4-BE49-F238E27FC236}">
                <a16:creationId xmlns:a16="http://schemas.microsoft.com/office/drawing/2014/main" id="{7A646DE6-EDEE-4642-AB74-1FCC946A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4099" name="Slide Number Placeholder 5">
            <a:extLst>
              <a:ext uri="{FF2B5EF4-FFF2-40B4-BE49-F238E27FC236}">
                <a16:creationId xmlns:a16="http://schemas.microsoft.com/office/drawing/2014/main" id="{79DFE7E0-67C4-4E48-8C1B-8ACC2F4D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236ED8-684A-4AE3-9A0E-1684204C1B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69E12C11-2CAC-403D-8BD0-9526A1D90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3246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Flight Vehicle Constraints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9A38EEFA-C1FF-4BCE-9671-95B8E1F55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Federal Aviation Authority (FAA) places constraints on what can be flown on a balloon without a flight waiver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Maximum weight of ~5.4 kg (~12 lbs.)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Density less than 13.2 g / cm</a:t>
            </a:r>
            <a:r>
              <a:rPr lang="en-US" altLang="en-US" sz="2400" baseline="30000"/>
              <a:t>2</a:t>
            </a:r>
            <a:r>
              <a:rPr lang="en-US" altLang="en-US" sz="2400"/>
              <a:t> (~3 oz / in</a:t>
            </a:r>
            <a:r>
              <a:rPr lang="en-US" altLang="en-US" sz="2400" baseline="30000"/>
              <a:t>2</a:t>
            </a:r>
            <a:r>
              <a:rPr lang="en-US" altLang="en-US" sz="2400"/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Weight of balloon vehicle is ~2.5 kg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Leaves about 2.5 kg for student payloads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We will fly about 5 payloads, so each payload will be constrained to ~500 grams</a:t>
            </a:r>
          </a:p>
        </p:txBody>
      </p:sp>
      <p:sp>
        <p:nvSpPr>
          <p:cNvPr id="4102" name="Date Placeholder 3">
            <a:extLst>
              <a:ext uri="{FF2B5EF4-FFF2-40B4-BE49-F238E27FC236}">
                <a16:creationId xmlns:a16="http://schemas.microsoft.com/office/drawing/2014/main" id="{23C4D982-42C6-41AC-A757-E8A2684E57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87992772-83B4-459E-B5F0-4039959E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E20149BC-EDB9-4195-B575-5F90EF1C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037D9E-191A-46DE-8ECC-1D11FE0D23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3F5CBA2-276F-45D7-9ECD-4E660678E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6096000" cy="457200"/>
          </a:xfrm>
        </p:spPr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356ACC11-D872-454C-B4D7-6C1FAD046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800">
                <a:cs typeface="Times New Roman" panose="02020603050405020304" pitchFamily="18" charset="0"/>
                <a:hlinkClick r:id="rId2"/>
              </a:rPr>
              <a:t>http://www.foamular.com/</a:t>
            </a:r>
            <a:r>
              <a:rPr lang="en-US" altLang="en-US" sz="1800">
                <a:cs typeface="Times New Roman" panose="02020603050405020304" pitchFamily="18" charset="0"/>
              </a:rPr>
              <a:t> </a:t>
            </a:r>
            <a:r>
              <a:rPr lang="en-US" altLang="en-US" sz="1800"/>
              <a:t>- Website of XPS products board products</a:t>
            </a:r>
          </a:p>
        </p:txBody>
      </p:sp>
      <p:sp>
        <p:nvSpPr>
          <p:cNvPr id="23558" name="Date Placeholder 3">
            <a:extLst>
              <a:ext uri="{FF2B5EF4-FFF2-40B4-BE49-F238E27FC236}">
                <a16:creationId xmlns:a16="http://schemas.microsoft.com/office/drawing/2014/main" id="{108C3013-C7C0-4740-82C3-D471AD727D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EB7118B4-3E3E-4AC2-B380-538EF1FF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1867A70C-28DC-44E6-839E-567CFD47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CCA5EE-77BD-4588-A705-44284CD750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81B9F120-FA39-463A-A9DE-EA9572292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248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LaACES Vehicle Interface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50B9280F-4390-48BA-B30B-645517593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990600"/>
            <a:ext cx="64008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Only a mechanical interface between payload &amp; flight vehicle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Two flight string cords are separated by ~17 cm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Both strings must pass through payload with a break</a:t>
            </a:r>
          </a:p>
        </p:txBody>
      </p:sp>
      <p:pic>
        <p:nvPicPr>
          <p:cNvPr id="5126" name="Picture 4">
            <a:extLst>
              <a:ext uri="{FF2B5EF4-FFF2-40B4-BE49-F238E27FC236}">
                <a16:creationId xmlns:a16="http://schemas.microsoft.com/office/drawing/2014/main" id="{F5F9B354-50FB-4A47-B244-2EBB36A0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724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5F351562-08C1-4938-8F2D-97AE70DC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335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Use a thin walled tube (straw) secured to payload structure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EB6F5ADE-743E-443B-8050-AD79ECC91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541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Payload secured vertically on flight string with spring clips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5129" name="Date Placeholder 3">
            <a:extLst>
              <a:ext uri="{FF2B5EF4-FFF2-40B4-BE49-F238E27FC236}">
                <a16:creationId xmlns:a16="http://schemas.microsoft.com/office/drawing/2014/main" id="{97957325-0DB0-4988-9A6B-4D48354A4C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  <p:pic>
        <p:nvPicPr>
          <p:cNvPr id="5130" name="Picture 2">
            <a:extLst>
              <a:ext uri="{FF2B5EF4-FFF2-40B4-BE49-F238E27FC236}">
                <a16:creationId xmlns:a16="http://schemas.microsoft.com/office/drawing/2014/main" id="{650FB46D-8569-4606-BDA0-ABC3BDA8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1" t="6248" r="27760" b="28751"/>
          <a:stretch>
            <a:fillRect/>
          </a:stretch>
        </p:blipFill>
        <p:spPr bwMode="auto">
          <a:xfrm>
            <a:off x="381000" y="1255713"/>
            <a:ext cx="198120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E7F0B906-3C58-4E34-8D2A-23467FF3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D3849DAD-5CC3-4E92-919F-4D1E2D73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18C844-1547-4D5B-9B06-57BBC499A1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E8CCB4E-4C1D-4840-9F79-BDCF34D78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324600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Construction Materials - Metal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F72E25BE-0E3B-47E0-B3FF-FCF4C7931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Advantages of using metal like Aluminium</a:t>
            </a:r>
          </a:p>
          <a:p>
            <a:pPr lvl="1" eaLnBrk="1" hangingPunct="1"/>
            <a:r>
              <a:rPr lang="en-US" altLang="en-US" sz="2400"/>
              <a:t>Strong and relatively light weight</a:t>
            </a:r>
          </a:p>
          <a:p>
            <a:pPr lvl="1" eaLnBrk="1" hangingPunct="1"/>
            <a:r>
              <a:rPr lang="en-US" altLang="en-US" sz="2400"/>
              <a:t>Comes in many different forms &amp; sizes</a:t>
            </a:r>
          </a:p>
          <a:p>
            <a:pPr lvl="1" eaLnBrk="1" hangingPunct="1"/>
            <a:r>
              <a:rPr lang="en-US" altLang="en-US" sz="2400"/>
              <a:t>Easily machined and bolted together</a:t>
            </a:r>
          </a:p>
          <a:p>
            <a:pPr lvl="1" eaLnBrk="1" hangingPunct="1"/>
            <a:r>
              <a:rPr lang="en-US" altLang="en-US" sz="2400"/>
              <a:t>Relatively inexpensive</a:t>
            </a:r>
          </a:p>
          <a:p>
            <a:pPr eaLnBrk="1" hangingPunct="1"/>
            <a:r>
              <a:rPr lang="en-US" altLang="en-US" sz="2800"/>
              <a:t>Disadvantages of using metal</a:t>
            </a:r>
          </a:p>
          <a:p>
            <a:pPr lvl="1" eaLnBrk="1" hangingPunct="1"/>
            <a:r>
              <a:rPr lang="en-US" altLang="en-US" sz="2400"/>
              <a:t>Heavy (15 cm cube with 1 mm sheet Al would weigh ~360 grams)</a:t>
            </a:r>
          </a:p>
          <a:p>
            <a:pPr lvl="1" eaLnBrk="1" hangingPunct="1"/>
            <a:r>
              <a:rPr lang="en-US" altLang="en-US" sz="2400"/>
              <a:t>Excellent thermal conductor</a:t>
            </a:r>
          </a:p>
        </p:txBody>
      </p:sp>
      <p:sp>
        <p:nvSpPr>
          <p:cNvPr id="6150" name="Date Placeholder 3">
            <a:extLst>
              <a:ext uri="{FF2B5EF4-FFF2-40B4-BE49-F238E27FC236}">
                <a16:creationId xmlns:a16="http://schemas.microsoft.com/office/drawing/2014/main" id="{7DC8A34E-13DC-4460-959B-31F2411284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B75F2C44-341D-46E1-839C-957C3FDE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AE05BC4-40D8-495D-A9AD-8630329D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509AA3-1162-4E09-9FC3-B1C6D79DF9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0899F670-7141-42EE-A8C3-FE97E0326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324600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Construction Materials - Composites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567C1B23-7DE4-4FC1-91FA-113CA8EEF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048000"/>
          </a:xfrm>
        </p:spPr>
        <p:txBody>
          <a:bodyPr/>
          <a:lstStyle/>
          <a:p>
            <a:pPr eaLnBrk="1" hangingPunct="1"/>
            <a:r>
              <a:rPr lang="en-US" altLang="en-US" sz="2400"/>
              <a:t>Composites include materials such as G-10, Fiberglass, Carbon fiber extrusions, NOMEX honeycomb sandwich</a:t>
            </a:r>
          </a:p>
          <a:p>
            <a:pPr eaLnBrk="1" hangingPunct="1"/>
            <a:r>
              <a:rPr lang="en-US" altLang="en-US" sz="2400"/>
              <a:t>Advantages of using composites</a:t>
            </a:r>
          </a:p>
          <a:p>
            <a:pPr lvl="1" eaLnBrk="1" hangingPunct="1"/>
            <a:r>
              <a:rPr lang="en-US" altLang="en-US" sz="2400"/>
              <a:t>Extremely strong and light weight</a:t>
            </a:r>
          </a:p>
          <a:p>
            <a:pPr lvl="1" eaLnBrk="1" hangingPunct="1"/>
            <a:r>
              <a:rPr lang="en-US" altLang="en-US" sz="2400"/>
              <a:t>Comes in sheets and extruded shapes</a:t>
            </a:r>
          </a:p>
          <a:p>
            <a:pPr lvl="1" eaLnBrk="1" hangingPunct="1"/>
            <a:r>
              <a:rPr lang="en-US" altLang="en-US" sz="2400"/>
              <a:t>Relatively easy to cut</a:t>
            </a:r>
          </a:p>
          <a:p>
            <a:pPr lvl="1" eaLnBrk="1" hangingPunct="1"/>
            <a:r>
              <a:rPr lang="en-US" altLang="en-US" sz="2400"/>
              <a:t>Excellent thermal insulator</a:t>
            </a:r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B8DB11AA-D3A0-45E1-8449-8C260483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1242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5">
            <a:extLst>
              <a:ext uri="{FF2B5EF4-FFF2-40B4-BE49-F238E27FC236}">
                <a16:creationId xmlns:a16="http://schemas.microsoft.com/office/drawing/2014/main" id="{C53DFA72-7FEB-4CEF-9F01-BE7A5C862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95800"/>
            <a:ext cx="518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/>
              <a:t>Disadvantages of using composites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Can be very expensive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Can be difficult to form and glue</a:t>
            </a:r>
          </a:p>
        </p:txBody>
      </p:sp>
      <p:sp>
        <p:nvSpPr>
          <p:cNvPr id="7176" name="Date Placeholder 3">
            <a:extLst>
              <a:ext uri="{FF2B5EF4-FFF2-40B4-BE49-F238E27FC236}">
                <a16:creationId xmlns:a16="http://schemas.microsoft.com/office/drawing/2014/main" id="{EE4E6772-68B5-42B6-B76D-C9654D6F7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08B1A369-1D80-457A-BDB4-AA297396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A94E4C3B-148B-4453-BD14-FAECAFBD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31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E585D3-2583-43CD-B24D-659B59BF47E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9407AE9F-257A-4EC6-AFAE-CCE282E0F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Polystyrene Foam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2984F053-B9DA-425B-AE7A-FDFBCC85D5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Extruded Polystyrene (XPS) is a composite material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Polystyrene resin mixed with critical additives in extruder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Continuous smooth skin formed during extrusion process gives cladding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Advantages of XPS foam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Inexpensive and readily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Strong and rigid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Lightweight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Thermal insulator (R value of 3 with ½” thickness)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Easy to cut and glue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Disadvantages of XPS foam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Available as sheet stock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Not as strong as other composite materials or metals</a:t>
            </a:r>
          </a:p>
        </p:txBody>
      </p:sp>
      <p:sp>
        <p:nvSpPr>
          <p:cNvPr id="8198" name="Date Placeholder 3">
            <a:extLst>
              <a:ext uri="{FF2B5EF4-FFF2-40B4-BE49-F238E27FC236}">
                <a16:creationId xmlns:a16="http://schemas.microsoft.com/office/drawing/2014/main" id="{AF777022-1572-4FF9-84E1-6E497CC0DA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3531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B20D266E-DE84-40FB-8025-429971DE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EE75D155-B0BE-4C61-8C97-9545AE6E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B80BE8-1CF6-46E8-825E-A950BBC3C8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E395827A-84B5-4F67-86FC-453DCE676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XPS Properties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8079B5A4-DAD5-4879-BDF8-5A0CFE50A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Trade name is Foamular</a:t>
            </a:r>
            <a:r>
              <a:rPr lang="en-US" altLang="en-US" sz="2800" baseline="30000">
                <a:cs typeface="Times New Roman" panose="02020603050405020304" pitchFamily="18" charset="0"/>
              </a:rPr>
              <a:t>®</a:t>
            </a:r>
            <a:r>
              <a:rPr lang="en-US" altLang="en-US" sz="2800">
                <a:cs typeface="Times New Roman" panose="02020603050405020304" pitchFamily="18" charset="0"/>
              </a:rPr>
              <a:t> and Duramate</a:t>
            </a:r>
            <a:r>
              <a:rPr lang="en-US" altLang="en-US" sz="2800" baseline="30000">
                <a:cs typeface="Times New Roman" panose="02020603050405020304" pitchFamily="18" charset="0"/>
              </a:rPr>
              <a:t>®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Foamular website site </a:t>
            </a:r>
            <a:r>
              <a:rPr lang="en-US" altLang="en-US" sz="2400">
                <a:cs typeface="Times New Roman" panose="02020603050405020304" pitchFamily="18" charset="0"/>
                <a:hlinkClick r:id="rId2"/>
              </a:rPr>
              <a:t>http://www.foamular.com/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Foamular thickness from ½” to 4” and sheet size from 2’ x 8’ to 4’ x 8’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Duramate thickness from ½” to 4” and sheet size of 2’ x 8’ or 4’ x 8’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Can be bought at Home Depot and Lowes as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hlinkClick r:id="rId3"/>
              </a:rPr>
              <a:t>https://www.lowes.com/pd/Dow-Common-0-55-in-x-4-ft-x-8-ft-Actual-0-55-in-x-4-ft-x-8-ft-Residential-Sheathing-R3-Faced-Polystyrene-Foam-Board-Insulation-with-Sound-Barrier/1000168167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9222" name="Date Placeholder 3">
            <a:extLst>
              <a:ext uri="{FF2B5EF4-FFF2-40B4-BE49-F238E27FC236}">
                <a16:creationId xmlns:a16="http://schemas.microsoft.com/office/drawing/2014/main" id="{B0216CC5-2B98-4581-9411-D1F6523323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960C5E36-9057-4633-AA9F-9F0D4BF7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E54C6270-C931-47E1-9834-20DBF85F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A5531-2500-4AAF-B6DE-87976F7966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2BD0737-578C-4D51-A87B-D9A0D73E4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Surface Treatments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A1AE1FE9-D284-4F02-84C0-5B462B595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57300"/>
            <a:ext cx="8839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Can apply lightweight plastic shrink wrap (Econokote) to XPS foam to improve resistance to moisture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Also reduces foam degradation from UV exposure and cold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Bright orange/yellow/white color for visibility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Can use desiccant packs to reduce condensation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EMI shielding by securing Al foil to outside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White (Elmer’s) glue or tape appears to work fine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cs typeface="Times New Roman" panose="02020603050405020304" pitchFamily="18" charset="0"/>
              </a:rPr>
              <a:t>Electrical contact with taped down, roughened copper foil strips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cs typeface="Times New Roman" panose="02020603050405020304" pitchFamily="18" charset="0"/>
              </a:rPr>
              <a:t>Al foil surface also good for thermal properties</a:t>
            </a:r>
          </a:p>
        </p:txBody>
      </p:sp>
      <p:sp>
        <p:nvSpPr>
          <p:cNvPr id="10246" name="Date Placeholder 3">
            <a:extLst>
              <a:ext uri="{FF2B5EF4-FFF2-40B4-BE49-F238E27FC236}">
                <a16:creationId xmlns:a16="http://schemas.microsoft.com/office/drawing/2014/main" id="{D6F353D6-2A80-49B8-9C06-8B8D66C15A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5302FFE3-4523-40F8-AD0F-08C1D9F2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L29.04 Payload Construction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59046A6D-8306-4F1A-A62D-07D89255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0B8E12-B2B2-4CBC-B0AE-28F3C0880CB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FEE054B-77FE-482B-854B-6C4C94BED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Adhesives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85C4E0B9-A7A2-4F4E-B5D6-ED8288B0E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1676400"/>
          </a:xfrm>
        </p:spPr>
        <p:txBody>
          <a:bodyPr/>
          <a:lstStyle/>
          <a:p>
            <a:pPr eaLnBrk="1" hangingPunct="1"/>
            <a:r>
              <a:rPr lang="en-US" altLang="en-US" sz="2400"/>
              <a:t>Polyurethane (Gorilla) glue is adhesive of choice for critical joints</a:t>
            </a:r>
            <a:endParaRPr lang="en-US" altLang="en-US" sz="2400" baseline="3000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High adhesion and resilience even at low temperatures (-40° F)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Moisture activated, expands while curing (~3x), moderate curing time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Epoxy is very strong but can become brittle in extreme cold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pic>
        <p:nvPicPr>
          <p:cNvPr id="11270" name="Picture 4">
            <a:extLst>
              <a:ext uri="{FF2B5EF4-FFF2-40B4-BE49-F238E27FC236}">
                <a16:creationId xmlns:a16="http://schemas.microsoft.com/office/drawing/2014/main" id="{4ADB557F-D1B3-471A-8BBD-57D5B6B3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18875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5">
            <a:extLst>
              <a:ext uri="{FF2B5EF4-FFF2-40B4-BE49-F238E27FC236}">
                <a16:creationId xmlns:a16="http://schemas.microsoft.com/office/drawing/2014/main" id="{ADB5589E-33E3-4F64-8BE8-540226636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90800"/>
            <a:ext cx="6324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/>
              <a:t>Cyanoacrylate (super glue) for quick bonding of non-porous surfaces which mate closely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3M Kapton tape (“space tape”) is strong, bonds to nearly everything but is very expensive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Low-temperature, hot-melt glue for joints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More rigid but no cold embrittlement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Glue cools slowly, so have a moment for alignment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Reaches full strength in about a minute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High-temp, hot-melt tends to melt the foam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aseline="30000">
              <a:cs typeface="Times New Roman" panose="02020603050405020304" pitchFamily="18" charset="0"/>
            </a:endParaRPr>
          </a:p>
        </p:txBody>
      </p:sp>
      <p:sp>
        <p:nvSpPr>
          <p:cNvPr id="11272" name="Date Placeholder 3">
            <a:extLst>
              <a:ext uri="{FF2B5EF4-FFF2-40B4-BE49-F238E27FC236}">
                <a16:creationId xmlns:a16="http://schemas.microsoft.com/office/drawing/2014/main" id="{87D67B73-40D4-43F4-BF09-80F91C37B9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LSU rev04FEB2021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Settings\guzik\Application Data\Microsoft\Templates\LaACES.pot</Template>
  <TotalTime>7994</TotalTime>
  <Words>1559</Words>
  <Application>Microsoft Office PowerPoint</Application>
  <PresentationFormat>On-screen Show (4:3)</PresentationFormat>
  <Paragraphs>214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LaACES</vt:lpstr>
      <vt:lpstr>Payload Construction Considerations &amp; Techniques</vt:lpstr>
      <vt:lpstr>Flight Vehicle Constraints</vt:lpstr>
      <vt:lpstr>LaACES Vehicle Interface</vt:lpstr>
      <vt:lpstr>Construction Materials - Metal</vt:lpstr>
      <vt:lpstr>Construction Materials - Composites</vt:lpstr>
      <vt:lpstr>Polystyrene Foam</vt:lpstr>
      <vt:lpstr>XPS Properties</vt:lpstr>
      <vt:lpstr>Surface Treatments</vt:lpstr>
      <vt:lpstr>Adhesives</vt:lpstr>
      <vt:lpstr>Tips for Polyurethane Glue</vt:lpstr>
      <vt:lpstr>Cutting XPS</vt:lpstr>
      <vt:lpstr>Cutting XPS (optional) </vt:lpstr>
      <vt:lpstr>Gluing XPS foam</vt:lpstr>
      <vt:lpstr>Making Bends</vt:lpstr>
      <vt:lpstr>Steps for Mitered Corner</vt:lpstr>
      <vt:lpstr>Other Construction Tips</vt:lpstr>
      <vt:lpstr>Adding Flight String Holes</vt:lpstr>
      <vt:lpstr>Interior Attachments</vt:lpstr>
      <vt:lpstr>Payload Best Practices</vt:lpstr>
      <vt:lpstr>References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Payload Construction Considerations &amp; Techniques</dc:title>
  <dc:creator>T. Gregory Guzik</dc:creator>
  <cp:lastModifiedBy>Aaron P Ryan</cp:lastModifiedBy>
  <cp:revision>66</cp:revision>
  <dcterms:created xsi:type="dcterms:W3CDTF">2004-05-10T18:32:43Z</dcterms:created>
  <dcterms:modified xsi:type="dcterms:W3CDTF">2021-02-04T15:17:55Z</dcterms:modified>
</cp:coreProperties>
</file>