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2" r:id="rId4"/>
    <p:sldId id="257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g Granger" initials="D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F11C0D-6646-4587-AA62-9BCA34ACA1EF}" v="1" dt="2020-08-20T22:44:01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14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3T10:39:32.463" idx="1">
    <p:pos x="5354" y="840"/>
    <p:text>See if you can fit a line about the Thermal Vac chamber for testing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BD98053-D238-47D4-A111-E6D3BEF356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85716CB-4482-445D-AB79-D4A966D0CC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143A072-985F-4E56-A64C-2C33031AEE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F446E2D-C30B-4378-B87D-18DCB2446E7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4DA7862-E62B-4F0C-B6FB-2B07BAA8F5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C524A4B-86AB-4D0D-95B9-FB09553189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B10368B-F4B0-47BF-94C1-96F2AA9254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8AB095-FEE5-42CA-A548-9906147C67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2288F4-B301-4D09-B85B-A57CAB53C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L29.02 Mechanical Design Guidelines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8F07F2-438A-4076-91E0-4A23755E5B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6B6FE-0A99-465E-97B8-2AC5149CC1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56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AE0B71-8DA3-462E-9E35-3EFF8FF175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C98098-2EF4-4533-BAB8-61AABC19BD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L29.02 Mechanical Design Guidelines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73C72E-F0A5-4F91-AEBB-BC0927D237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1C04A-EB78-4FC2-8201-90C4D3B3A4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49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819D29-FE69-41FB-AB6C-907ADFA44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3E584B-BD7D-4746-8A5A-0809AE85D4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L29.02 Mechanical Design Guidelines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D71657-EADE-481A-977E-D39F405FCB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4C4DA-7BD7-434D-B673-D46B5B40A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27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AB4440-C415-4040-9F62-039E039C2B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AAB4A4-2275-4479-ADC6-488C823A9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L29.02 Mechanical Design Guidelines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7492B6-F6F7-4D35-8018-4618BF4644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1F1FF-243F-4340-AEFF-66D1F32AF0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49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B531BA-9967-4136-A196-0CB91BCDBB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9A5A25-C7BD-4DC5-ACCE-E3BEE80233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L29.02 Mechanical Design Guidelines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C228E3-9ECF-465B-8C1A-5944F1A6EB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19DAB-6619-4A09-B594-14AF3FA32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17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940E67-7226-4F74-85E7-9B648B9BD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7B523D-95AB-4D93-940C-FB33F99220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L29.02 Mechanical Design Guidelines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1646BB-8F6F-4772-AA90-30720AD616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99D4C-BBDC-4DAB-B4E9-F31791E73B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14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35A3B1-50A5-42EC-93AD-48B4114006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1E577D-C177-4531-9673-EA0CABF41B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L29.02 Mechanical Design Guidelines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1FCF70A-44E7-49B4-9E30-2E5CCEDA46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FA287-E89D-4085-A884-80BD20F420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27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2C9B9F1-FB17-4662-A667-734E30ACA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A66D69-18F6-4283-BC15-5E0AFDFD01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L29.02 Mechanical Design Guidelines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4CFF3C-6533-4B8A-BD6C-DA72CE7F2D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B31D3-1E3B-4E70-90D1-B21AB294A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54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67C88B5-5BDE-44C8-8F41-53EC3B2103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648D23B-65F3-42CC-9820-D5C360899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L29.02 Mechanical Design Guidelines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EC50BE-8AD6-4B20-9E58-D4A890D269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31CB9-C09C-457B-A8E6-63CE79087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2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54CBA1-C03C-4096-A45F-C08E1969F6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BDAD5-16CA-4293-9727-24E20D30B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L29.02 Mechanical Design Guidelines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36D93-736B-4E2E-9568-35B65ED96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72F6B-6915-4D2F-8037-5937E71C1B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87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5906F3-3871-4733-85E8-F3E8F4C2E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E1A515-9D4F-4A7E-939C-2D2F726937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L29.02 Mechanical Design Guidelines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914255-319B-4596-AD62-C7FB63FF4B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F1E4A-2E65-4D2A-A25A-28C3B8DC6F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53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1CC574-43C3-414D-9B5C-992EF615C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EC53C4-EB20-4930-9286-C035B5C1A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DE1E68-E6D7-4B6D-B616-54D325EFB7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08370D-994F-41DD-9C42-DDF94B8C00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L29.02 Mechanical Design Guidelines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89A71FC-DA8C-41D5-83DA-2DF5B47700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35CE084-4AB6-41CE-AB23-57B7E3506A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quoiapublishing.com/" TargetMode="External"/><Relationship Id="rId2" Type="http://schemas.openxmlformats.org/officeDocument/2006/relationships/hyperlink" Target="http://www.sequoiapublishing.com/pdt_pocketref3ed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quoiapublishing.com/pdt_pocketref3ed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>
            <a:extLst>
              <a:ext uri="{FF2B5EF4-FFF2-40B4-BE49-F238E27FC236}">
                <a16:creationId xmlns:a16="http://schemas.microsoft.com/office/drawing/2014/main" id="{56E2069A-7F79-4D05-A5E8-697870877FB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rev04FEB2021</a:t>
            </a:r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68288249-1673-48E0-96F8-8F770DC85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3076" name="Slide Number Placeholder 5">
            <a:extLst>
              <a:ext uri="{FF2B5EF4-FFF2-40B4-BE49-F238E27FC236}">
                <a16:creationId xmlns:a16="http://schemas.microsoft.com/office/drawing/2014/main" id="{BD6A73B3-10EC-4139-9FBA-975D1271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71B739-C0EB-4B61-9921-F80B7CDD223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4D37E5B2-BFCE-4F30-BCC7-656E0CAED5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Mechanical Design Guidelines</a:t>
            </a:r>
          </a:p>
        </p:txBody>
      </p:sp>
      <p:sp>
        <p:nvSpPr>
          <p:cNvPr id="3078" name="Subtitle 1">
            <a:extLst>
              <a:ext uri="{FF2B5EF4-FFF2-40B4-BE49-F238E27FC236}">
                <a16:creationId xmlns:a16="http://schemas.microsoft.com/office/drawing/2014/main" id="{67305D76-2B5E-495C-B787-F744E2444A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57D66D79-5199-4AB6-8E3E-D5C471D5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0DBCF6B3-5E65-4454-AC11-8268E815F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F05D05-E452-4817-A96A-4D77AAB6D5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D86C9207-A598-40A0-8394-960F8FB56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248400" cy="609600"/>
          </a:xfrm>
        </p:spPr>
        <p:txBody>
          <a:bodyPr/>
          <a:lstStyle/>
          <a:p>
            <a:pPr eaLnBrk="1" hangingPunct="1"/>
            <a:r>
              <a:rPr lang="en-US" altLang="en-US" sz="3200"/>
              <a:t>Material Considerations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E5E1F09B-71DB-4D4B-BD27-283D8A3C57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pPr eaLnBrk="1" hangingPunct="1"/>
            <a:r>
              <a:rPr lang="en-US" altLang="en-US" sz="2400"/>
              <a:t>When you choose materials for your payload you need to consider how they will affect your payload</a:t>
            </a:r>
          </a:p>
          <a:p>
            <a:pPr eaLnBrk="1" hangingPunct="1"/>
            <a:r>
              <a:rPr lang="en-US" altLang="en-US" sz="2400"/>
              <a:t>How will a material affect your sensors?</a:t>
            </a:r>
          </a:p>
          <a:p>
            <a:pPr lvl="1" eaLnBrk="1" hangingPunct="1"/>
            <a:r>
              <a:rPr lang="en-US" altLang="en-US" sz="2000"/>
              <a:t>Iron / steel will distort the readings of a magnetic sensor</a:t>
            </a:r>
          </a:p>
          <a:p>
            <a:pPr lvl="1" eaLnBrk="1" hangingPunct="1"/>
            <a:r>
              <a:rPr lang="en-US" altLang="en-US" sz="2000"/>
              <a:t>Will your observation port window transmit the desired frequencies?</a:t>
            </a:r>
          </a:p>
          <a:p>
            <a:pPr lvl="1" eaLnBrk="1" hangingPunct="1"/>
            <a:r>
              <a:rPr lang="en-US" altLang="en-US" sz="2000"/>
              <a:t>Will the material outgas and affect the sensor readings?</a:t>
            </a:r>
          </a:p>
          <a:p>
            <a:pPr eaLnBrk="1" hangingPunct="1"/>
            <a:r>
              <a:rPr lang="en-US" altLang="en-US" sz="2400"/>
              <a:t>How will a material be affected by the environment?</a:t>
            </a:r>
          </a:p>
          <a:p>
            <a:pPr lvl="1" eaLnBrk="1" hangingPunct="1"/>
            <a:r>
              <a:rPr lang="en-US" altLang="en-US" sz="2000"/>
              <a:t>The intense cold can embrittle many plastics and glues</a:t>
            </a:r>
          </a:p>
          <a:p>
            <a:pPr lvl="1" eaLnBrk="1" hangingPunct="1"/>
            <a:r>
              <a:rPr lang="en-US" altLang="en-US" sz="2000"/>
              <a:t>Non-rigid, closed cell foam will expand dramatically in vacuum</a:t>
            </a:r>
          </a:p>
          <a:p>
            <a:pPr eaLnBrk="1" hangingPunct="1"/>
            <a:r>
              <a:rPr lang="en-US" altLang="en-US" sz="2400"/>
              <a:t>How much does a material weigh?  Is there a lighter material that will do the same job?</a:t>
            </a:r>
          </a:p>
          <a:p>
            <a:pPr eaLnBrk="1" hangingPunct="1"/>
            <a:r>
              <a:rPr lang="en-US" altLang="en-US" sz="2400"/>
              <a:t>When in doubt obtain a material sample and test it.</a:t>
            </a:r>
          </a:p>
        </p:txBody>
      </p:sp>
      <p:sp>
        <p:nvSpPr>
          <p:cNvPr id="12294" name="Date Placeholder 3">
            <a:extLst>
              <a:ext uri="{FF2B5EF4-FFF2-40B4-BE49-F238E27FC236}">
                <a16:creationId xmlns:a16="http://schemas.microsoft.com/office/drawing/2014/main" id="{21C1395B-4A5D-4E5E-B303-90B047ADE1D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53B2D8FC-FACF-4592-B83A-13476F54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BC12FD01-1E0D-49DF-BCF4-F85822436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0AF6D4-896A-4182-927D-99185022511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25CEB0DD-E737-45FC-922F-D96EF9D4B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248400" cy="609600"/>
          </a:xfrm>
        </p:spPr>
        <p:txBody>
          <a:bodyPr/>
          <a:lstStyle/>
          <a:p>
            <a:pPr eaLnBrk="1" hangingPunct="1"/>
            <a:r>
              <a:rPr lang="en-US" altLang="en-US" sz="3200"/>
              <a:t>Weight Budget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819D00D0-E81B-40B7-B6CA-7199AEDFDF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pPr eaLnBrk="1" hangingPunct="1"/>
            <a:r>
              <a:rPr lang="en-US" altLang="en-US" sz="2400"/>
              <a:t>Early on in your project establish a weight budget</a:t>
            </a:r>
          </a:p>
          <a:p>
            <a:pPr eaLnBrk="1" hangingPunct="1"/>
            <a:r>
              <a:rPr lang="en-US" altLang="en-US" sz="2400"/>
              <a:t>List of ALL payload parts, their weight, a weight uncertainty, the weight total and the uncertainty in this total</a:t>
            </a:r>
          </a:p>
          <a:p>
            <a:pPr eaLnBrk="1" hangingPunct="1"/>
            <a:r>
              <a:rPr lang="en-US" altLang="en-US" sz="2400"/>
              <a:t>Weights can be estimated, calculated or measured</a:t>
            </a:r>
          </a:p>
          <a:p>
            <a:pPr lvl="1" eaLnBrk="1" hangingPunct="1"/>
            <a:r>
              <a:rPr lang="en-US" altLang="en-US" sz="2000"/>
              <a:t>Largest uncertainty for estimated, smallest uncertainty for measured</a:t>
            </a:r>
          </a:p>
          <a:p>
            <a:pPr eaLnBrk="1" hangingPunct="1"/>
            <a:r>
              <a:rPr lang="en-US" altLang="en-US" sz="2400"/>
              <a:t>Initially keep a contingency of ~20% to cover missing items and weight uncertainty</a:t>
            </a:r>
          </a:p>
          <a:p>
            <a:pPr lvl="1" eaLnBrk="1" hangingPunct="1"/>
            <a:r>
              <a:rPr lang="en-US" altLang="en-US" sz="2000"/>
              <a:t>The more complete (number of items, measurements instead of estimates) your weight budget is, the lower the contingency needed</a:t>
            </a:r>
          </a:p>
          <a:p>
            <a:pPr eaLnBrk="1" hangingPunct="1"/>
            <a:r>
              <a:rPr lang="en-US" altLang="en-US" sz="2400"/>
              <a:t>As your design matures your weight budget should include more details, more measured components, lower uncertainty and lower contingency</a:t>
            </a:r>
          </a:p>
        </p:txBody>
      </p:sp>
      <p:sp>
        <p:nvSpPr>
          <p:cNvPr id="13318" name="Date Placeholder 3">
            <a:extLst>
              <a:ext uri="{FF2B5EF4-FFF2-40B4-BE49-F238E27FC236}">
                <a16:creationId xmlns:a16="http://schemas.microsoft.com/office/drawing/2014/main" id="{368BCE1B-1999-4D48-87BE-4929B603BE6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C9F39374-5C59-414C-A9F2-CBCD6FCE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744B2AA4-70EF-4868-BE89-683D6C1F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39E840-DFCA-46C1-A2F2-80FBA9A4011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047E1E43-0D8B-4060-A601-7D912DEE0C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248400" cy="609600"/>
          </a:xfrm>
        </p:spPr>
        <p:txBody>
          <a:bodyPr/>
          <a:lstStyle/>
          <a:p>
            <a:pPr eaLnBrk="1" hangingPunct="1"/>
            <a:r>
              <a:rPr lang="en-US" altLang="en-US" sz="3200"/>
              <a:t>Payload Design Questions 1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1DC1C078-C7C6-436A-9E08-5C8C6926E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343400"/>
          </a:xfrm>
        </p:spPr>
        <p:txBody>
          <a:bodyPr/>
          <a:lstStyle/>
          <a:p>
            <a:pPr eaLnBrk="1" hangingPunct="1"/>
            <a:r>
              <a:rPr lang="en-US" altLang="en-US" sz="2400"/>
              <a:t>Component Layout:  </a:t>
            </a:r>
          </a:p>
          <a:p>
            <a:pPr lvl="1" eaLnBrk="1" hangingPunct="1"/>
            <a:r>
              <a:rPr lang="en-US" altLang="en-US" sz="2000"/>
              <a:t>How many components does your experiment have?</a:t>
            </a:r>
          </a:p>
          <a:p>
            <a:pPr lvl="1" eaLnBrk="1" hangingPunct="1"/>
            <a:r>
              <a:rPr lang="en-US" altLang="en-US" sz="2000"/>
              <a:t>Where do these components need to be located?</a:t>
            </a:r>
          </a:p>
          <a:p>
            <a:pPr lvl="1" eaLnBrk="1" hangingPunct="1"/>
            <a:r>
              <a:rPr lang="en-US" altLang="en-US" sz="2000"/>
              <a:t>Are there issues where components need to be kept separate?</a:t>
            </a:r>
          </a:p>
          <a:p>
            <a:pPr eaLnBrk="1" hangingPunct="1"/>
            <a:r>
              <a:rPr lang="en-US" altLang="en-US" sz="2400"/>
              <a:t>Component Access:  </a:t>
            </a:r>
          </a:p>
          <a:p>
            <a:pPr lvl="1" eaLnBrk="1" hangingPunct="1"/>
            <a:r>
              <a:rPr lang="en-US" altLang="en-US" sz="2000"/>
              <a:t>What components need to be frequently accessed (e.g. on/off switch)?</a:t>
            </a:r>
          </a:p>
          <a:p>
            <a:pPr lvl="1" eaLnBrk="1" hangingPunct="1"/>
            <a:r>
              <a:rPr lang="en-US" altLang="en-US" sz="2000"/>
              <a:t>What components need to be infrequently accessed (e.g. configuration DIP switches)?</a:t>
            </a:r>
          </a:p>
          <a:p>
            <a:pPr lvl="1" eaLnBrk="1" hangingPunct="1"/>
            <a:r>
              <a:rPr lang="en-US" altLang="en-US" sz="2000"/>
              <a:t>If a component needs to be replaced how will this be done?</a:t>
            </a:r>
          </a:p>
          <a:p>
            <a:pPr eaLnBrk="1" hangingPunct="1"/>
            <a:r>
              <a:rPr lang="en-US" altLang="en-US" sz="2400"/>
              <a:t>Component Mounting:</a:t>
            </a:r>
          </a:p>
          <a:p>
            <a:pPr lvl="1" eaLnBrk="1" hangingPunct="1"/>
            <a:r>
              <a:rPr lang="en-US" altLang="en-US" sz="2000"/>
              <a:t>Are there any critical alignment issues with sensors?</a:t>
            </a:r>
          </a:p>
          <a:p>
            <a:pPr lvl="1" eaLnBrk="1" hangingPunct="1"/>
            <a:r>
              <a:rPr lang="en-US" altLang="en-US" sz="2000"/>
              <a:t>How will components be secured to not come loose during flight?</a:t>
            </a:r>
          </a:p>
        </p:txBody>
      </p:sp>
      <p:sp>
        <p:nvSpPr>
          <p:cNvPr id="14342" name="Date Placeholder 3">
            <a:extLst>
              <a:ext uri="{FF2B5EF4-FFF2-40B4-BE49-F238E27FC236}">
                <a16:creationId xmlns:a16="http://schemas.microsoft.com/office/drawing/2014/main" id="{B10461DF-BC24-436D-84A8-E3093878EA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0A981ACB-CB4D-4823-A472-D483924E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B403FA82-5DA3-48FA-A4F1-5CB0873E8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257617-C579-4394-9674-AEC4653B296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9A2DED9B-432B-4F29-9B2F-F4663658C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248400" cy="609600"/>
          </a:xfrm>
        </p:spPr>
        <p:txBody>
          <a:bodyPr/>
          <a:lstStyle/>
          <a:p>
            <a:pPr eaLnBrk="1" hangingPunct="1"/>
            <a:r>
              <a:rPr lang="en-US" altLang="en-US" sz="3200"/>
              <a:t>Payload Design Questions 2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71C9EC1A-7204-454E-8986-879689E610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Payload Integration: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In what order are components assembled to produce the completed payload?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Thermal Control: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What payload surface treatments are necessary to control thermal properties?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How much insulation of what type located where is necessary to protect critical components?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Do you need active thermal controls (e.g. heaters)?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Strength: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How will you determine that your structure is strong enough to survive the balloon flight without falling apart?</a:t>
            </a:r>
          </a:p>
        </p:txBody>
      </p:sp>
      <p:sp>
        <p:nvSpPr>
          <p:cNvPr id="15366" name="Date Placeholder 3">
            <a:extLst>
              <a:ext uri="{FF2B5EF4-FFF2-40B4-BE49-F238E27FC236}">
                <a16:creationId xmlns:a16="http://schemas.microsoft.com/office/drawing/2014/main" id="{0F47A602-2B80-468F-8817-A7B7DD4E442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82F7E789-EFA5-4A98-922E-52EFF0BFC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00012587-F723-435A-871D-7F8F6838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3EA741-306F-40F1-A6D1-0E7EE6015F9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CDC7C136-0DB7-43BD-AB31-5F8208EBA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248400" cy="609600"/>
          </a:xfrm>
        </p:spPr>
        <p:txBody>
          <a:bodyPr/>
          <a:lstStyle/>
          <a:p>
            <a:pPr eaLnBrk="1" hangingPunct="1"/>
            <a:r>
              <a:rPr lang="en-US" altLang="en-US" sz="3200"/>
              <a:t>Develop a Testing Plan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D88355AD-5843-4E42-AFA4-B9F613D53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pPr eaLnBrk="1" hangingPunct="1"/>
            <a:r>
              <a:rPr lang="en-US" altLang="en-US" sz="2400"/>
              <a:t>Many design issues can be quantified by testing under controlled conditions</a:t>
            </a:r>
          </a:p>
          <a:p>
            <a:pPr eaLnBrk="1" hangingPunct="1"/>
            <a:r>
              <a:rPr lang="en-US" altLang="en-US" sz="2400"/>
              <a:t>Such a Test Plan needs to address the following issues:</a:t>
            </a:r>
          </a:p>
          <a:p>
            <a:pPr lvl="1" eaLnBrk="1" hangingPunct="1"/>
            <a:r>
              <a:rPr lang="en-US" altLang="en-US" sz="2000"/>
              <a:t>What components or systems need to be tested?</a:t>
            </a:r>
          </a:p>
          <a:p>
            <a:pPr lvl="1" eaLnBrk="1" hangingPunct="1"/>
            <a:r>
              <a:rPr lang="en-US" altLang="en-US" sz="2000"/>
              <a:t>What test data needs to be collected?</a:t>
            </a:r>
          </a:p>
          <a:p>
            <a:pPr lvl="1" eaLnBrk="1" hangingPunct="1"/>
            <a:r>
              <a:rPr lang="en-US" altLang="en-US" sz="2000"/>
              <a:t>What tests need to be performed?</a:t>
            </a:r>
          </a:p>
          <a:p>
            <a:pPr lvl="1" eaLnBrk="1" hangingPunct="1"/>
            <a:r>
              <a:rPr lang="en-US" altLang="en-US" sz="2000"/>
              <a:t>What is the test procedure?</a:t>
            </a:r>
          </a:p>
          <a:p>
            <a:pPr lvl="1" eaLnBrk="1" hangingPunct="1"/>
            <a:r>
              <a:rPr lang="en-US" altLang="en-US" sz="2000"/>
              <a:t>How will the data be recorded, analyzed and documented?</a:t>
            </a:r>
          </a:p>
          <a:p>
            <a:pPr eaLnBrk="1" hangingPunct="1"/>
            <a:r>
              <a:rPr lang="en-US" altLang="en-US" sz="2400"/>
              <a:t>Need to assure payload will survive the flight environment</a:t>
            </a:r>
          </a:p>
          <a:p>
            <a:pPr lvl="1" eaLnBrk="1" hangingPunct="1"/>
            <a:r>
              <a:rPr lang="en-US" altLang="en-US" sz="2000"/>
              <a:t>Thermal testing for the extremes of hot and cold</a:t>
            </a:r>
          </a:p>
          <a:p>
            <a:pPr lvl="1" eaLnBrk="1" hangingPunct="1"/>
            <a:r>
              <a:rPr lang="en-US" altLang="en-US" sz="2000"/>
              <a:t>Vacuum testing for the low pressure at high altitude</a:t>
            </a:r>
          </a:p>
          <a:p>
            <a:pPr lvl="1" eaLnBrk="1" hangingPunct="1"/>
            <a:r>
              <a:rPr lang="en-US" altLang="en-US" sz="2000"/>
              <a:t>Shock testing for when balloon bursts and payload lands</a:t>
            </a:r>
          </a:p>
        </p:txBody>
      </p:sp>
      <p:sp>
        <p:nvSpPr>
          <p:cNvPr id="16390" name="Date Placeholder 3">
            <a:extLst>
              <a:ext uri="{FF2B5EF4-FFF2-40B4-BE49-F238E27FC236}">
                <a16:creationId xmlns:a16="http://schemas.microsoft.com/office/drawing/2014/main" id="{32BB6E87-05D9-40A0-B8B1-FEA45077C11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4A857E3B-323E-4EDA-A686-81CE20534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E6CC6A97-F48B-472D-AC0C-D5F28A554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EAD72A-6DFA-4FF2-AA82-45847CB8692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FE2ABD3-E402-44CC-87DE-C96B747E9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248400" cy="609600"/>
          </a:xfrm>
        </p:spPr>
        <p:txBody>
          <a:bodyPr/>
          <a:lstStyle/>
          <a:p>
            <a:pPr eaLnBrk="1" hangingPunct="1"/>
            <a:r>
              <a:rPr lang="en-US" altLang="en-US" sz="3200"/>
              <a:t>Major Tests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DFAEF149-D98F-4BB1-B7DC-109E9DDAB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Develop prototypes or mock-ups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Test component layout and mounting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Develop specifications for mechanical interfaces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Thermal Vac chamber testing and shock testing for strength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Thermal testing using dry 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Tropopause temperature get down to ~-60</a:t>
            </a:r>
            <a:r>
              <a:rPr lang="en-US" altLang="en-US" sz="2000" baseline="30000"/>
              <a:t>o</a:t>
            </a:r>
            <a:r>
              <a:rPr lang="en-US" altLang="en-US" sz="2000"/>
              <a:t> C and dry ice surface temperature is –78.5</a:t>
            </a:r>
            <a:r>
              <a:rPr lang="en-US" altLang="en-US" sz="2000" baseline="30000"/>
              <a:t>o</a:t>
            </a:r>
            <a:r>
              <a:rPr lang="en-US" altLang="en-US" sz="2000"/>
              <a:t> 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Test glues and other materials for embrittlement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Test thermal insulation properties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small vacuum bell jar can simulate the pressure 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Material outgassing, expansion, high voltage corona / arcing,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Major shock is on landing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Nominal decent rate is 20 fps, so drop test article about 10 feet</a:t>
            </a:r>
          </a:p>
        </p:txBody>
      </p:sp>
      <p:sp>
        <p:nvSpPr>
          <p:cNvPr id="17414" name="Date Placeholder 3">
            <a:extLst>
              <a:ext uri="{FF2B5EF4-FFF2-40B4-BE49-F238E27FC236}">
                <a16:creationId xmlns:a16="http://schemas.microsoft.com/office/drawing/2014/main" id="{E5A32D2A-23F4-441D-8F87-867628864AD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>
            <a:extLst>
              <a:ext uri="{FF2B5EF4-FFF2-40B4-BE49-F238E27FC236}">
                <a16:creationId xmlns:a16="http://schemas.microsoft.com/office/drawing/2014/main" id="{8EA56CFE-9743-45E9-900B-DD09F8F82DC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18435" name="Footer Placeholder 4">
            <a:extLst>
              <a:ext uri="{FF2B5EF4-FFF2-40B4-BE49-F238E27FC236}">
                <a16:creationId xmlns:a16="http://schemas.microsoft.com/office/drawing/2014/main" id="{7656A6DD-56EC-40C2-9CB0-81DE4D9F7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18436" name="Slide Number Placeholder 5">
            <a:extLst>
              <a:ext uri="{FF2B5EF4-FFF2-40B4-BE49-F238E27FC236}">
                <a16:creationId xmlns:a16="http://schemas.microsoft.com/office/drawing/2014/main" id="{F77A3B63-C078-4118-BB13-4E9CB3F4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980C82-61E4-4B24-AEFE-D44331F9526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4E1AAA69-8674-45C0-AC6E-EA0F32F6F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6096000" cy="533400"/>
          </a:xfrm>
        </p:spPr>
        <p:txBody>
          <a:bodyPr/>
          <a:lstStyle/>
          <a:p>
            <a:pPr eaLnBrk="1" hangingPunct="1"/>
            <a:r>
              <a:rPr lang="en-US" altLang="en-US" sz="4000"/>
              <a:t>References</a:t>
            </a:r>
          </a:p>
        </p:txBody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D76EDAEB-19B4-4CAA-A2F8-C3091F877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sz="1800">
                <a:hlinkClick r:id="rId2"/>
              </a:rPr>
              <a:t>“Pocket Ref” by Thomas J. Glover</a:t>
            </a:r>
            <a:r>
              <a:rPr lang="en-US" altLang="en-US" sz="1800"/>
              <a:t>, 3</a:t>
            </a:r>
            <a:r>
              <a:rPr lang="en-US" altLang="en-US" sz="1800" baseline="30000"/>
              <a:t>rd</a:t>
            </a:r>
            <a:r>
              <a:rPr lang="en-US" altLang="en-US" sz="1800"/>
              <a:t> Edition, 2003, Sequoia Publishing, Inc. P.O. Box 620820, Dept. 101, Littleton, CO 80162-0820, </a:t>
            </a:r>
            <a:r>
              <a:rPr lang="en-US" altLang="en-US" sz="1800">
                <a:hlinkClick r:id="rId3"/>
              </a:rPr>
              <a:t>http://www.sequoiapublishing.com/</a:t>
            </a:r>
            <a:r>
              <a:rPr lang="en-US" altLang="en-US" sz="1800"/>
              <a:t> , also available in ACE hardware stores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D4C99368-B33B-44F3-AEA4-4C4D76C8D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6EE1E72C-5DAE-41B1-B345-90B49B34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ACA975-4F0F-4D76-8D71-C89ECB7C278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100" name="Rectangle 1026">
            <a:extLst>
              <a:ext uri="{FF2B5EF4-FFF2-40B4-BE49-F238E27FC236}">
                <a16:creationId xmlns:a16="http://schemas.microsoft.com/office/drawing/2014/main" id="{001D2FF6-D831-4891-9632-76B772364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457200"/>
          </a:xfrm>
        </p:spPr>
        <p:txBody>
          <a:bodyPr/>
          <a:lstStyle/>
          <a:p>
            <a:pPr eaLnBrk="1" hangingPunct="1"/>
            <a:r>
              <a:rPr lang="en-US" altLang="en-US" sz="3200"/>
              <a:t>Mechanical Design Topics</a:t>
            </a:r>
          </a:p>
        </p:txBody>
      </p:sp>
      <p:sp>
        <p:nvSpPr>
          <p:cNvPr id="4101" name="Rectangle 1027">
            <a:extLst>
              <a:ext uri="{FF2B5EF4-FFF2-40B4-BE49-F238E27FC236}">
                <a16:creationId xmlns:a16="http://schemas.microsoft.com/office/drawing/2014/main" id="{28E0B393-B861-4F05-BA8E-613BF045B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 eaLnBrk="1" hangingPunct="1"/>
            <a:r>
              <a:rPr lang="en-US" altLang="en-US" sz="2800"/>
              <a:t>How to produce mechanical drawings</a:t>
            </a:r>
          </a:p>
          <a:p>
            <a:pPr eaLnBrk="1" hangingPunct="1"/>
            <a:r>
              <a:rPr lang="en-US" altLang="en-US" sz="2800"/>
              <a:t>What mechanical interfaces do you need to specify</a:t>
            </a:r>
          </a:p>
          <a:p>
            <a:pPr eaLnBrk="1" hangingPunct="1"/>
            <a:r>
              <a:rPr lang="en-US" altLang="en-US" sz="2800"/>
              <a:t>How do material choices affect your payload</a:t>
            </a:r>
          </a:p>
          <a:p>
            <a:pPr eaLnBrk="1" hangingPunct="1"/>
            <a:r>
              <a:rPr lang="en-US" altLang="en-US" sz="2800"/>
              <a:t>What are the steps for producing a sound mechanical design</a:t>
            </a:r>
          </a:p>
          <a:p>
            <a:pPr eaLnBrk="1" hangingPunct="1"/>
            <a:r>
              <a:rPr lang="en-US" altLang="en-US" sz="2800"/>
              <a:t>What should your testing procedure be</a:t>
            </a:r>
          </a:p>
          <a:p>
            <a:pPr eaLnBrk="1" hangingPunct="1"/>
            <a:r>
              <a:rPr lang="en-US" altLang="en-US" sz="2800"/>
              <a:t>Handy, pocket size reference book is </a:t>
            </a:r>
            <a:r>
              <a:rPr lang="en-US" altLang="en-US" sz="2800">
                <a:hlinkClick r:id="rId2"/>
              </a:rPr>
              <a:t>“Pocket Ref” by Thomas J. Glover </a:t>
            </a:r>
            <a:r>
              <a:rPr lang="en-US" altLang="en-US" sz="2800"/>
              <a:t>available at ACE Hardware stores.</a:t>
            </a:r>
          </a:p>
        </p:txBody>
      </p:sp>
      <p:sp>
        <p:nvSpPr>
          <p:cNvPr id="4102" name="Date Placeholder 3">
            <a:extLst>
              <a:ext uri="{FF2B5EF4-FFF2-40B4-BE49-F238E27FC236}">
                <a16:creationId xmlns:a16="http://schemas.microsoft.com/office/drawing/2014/main" id="{6A6800E0-0F24-4BFA-B53A-B71492E8DA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3F95E262-F7B5-4C25-A836-AE3157224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4BB9EBE6-C7BB-4F14-9A27-D6F5CAAFA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5511FC-E270-4E73-85F6-AFB50ACB32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7FAC9565-B8D4-43B4-BC30-E23D64F97C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457200"/>
          </a:xfrm>
        </p:spPr>
        <p:txBody>
          <a:bodyPr/>
          <a:lstStyle/>
          <a:p>
            <a:pPr eaLnBrk="1" hangingPunct="1"/>
            <a:r>
              <a:rPr lang="en-US" altLang="en-US" sz="3200"/>
              <a:t>Reasons for Producing Drawings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F15BCAB6-5733-4F07-B68E-038D37CCB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/>
              <a:t>Aide to configuration planning</a:t>
            </a:r>
          </a:p>
          <a:p>
            <a:pPr lvl="1" eaLnBrk="1" hangingPunct="1"/>
            <a:r>
              <a:rPr lang="en-US" altLang="en-US" sz="2400"/>
              <a:t>Help determine what components are needed</a:t>
            </a:r>
          </a:p>
          <a:p>
            <a:pPr lvl="1" eaLnBrk="1" hangingPunct="1"/>
            <a:r>
              <a:rPr lang="en-US" altLang="en-US" sz="2400"/>
              <a:t>Determine how components will go together</a:t>
            </a:r>
          </a:p>
          <a:p>
            <a:pPr lvl="1" eaLnBrk="1" hangingPunct="1"/>
            <a:r>
              <a:rPr lang="en-US" altLang="en-US" sz="2400"/>
              <a:t>Check that dimensions &amp; locations are consistent</a:t>
            </a:r>
          </a:p>
          <a:p>
            <a:pPr eaLnBrk="1" hangingPunct="1"/>
            <a:r>
              <a:rPr lang="en-US" altLang="en-US" sz="2800"/>
              <a:t>Specify what is to be built</a:t>
            </a:r>
          </a:p>
          <a:p>
            <a:pPr lvl="1" eaLnBrk="1" hangingPunct="1"/>
            <a:r>
              <a:rPr lang="en-US" altLang="en-US" sz="2400"/>
              <a:t>Proper drawings are needed by shop personnel</a:t>
            </a:r>
          </a:p>
          <a:p>
            <a:pPr lvl="1" eaLnBrk="1" hangingPunct="1"/>
            <a:r>
              <a:rPr lang="en-US" altLang="en-US" sz="2400"/>
              <a:t>Communicate with management &amp; reviewers</a:t>
            </a:r>
          </a:p>
          <a:p>
            <a:pPr eaLnBrk="1" hangingPunct="1"/>
            <a:r>
              <a:rPr lang="en-US" altLang="en-US" sz="2800"/>
              <a:t>Document what has been built</a:t>
            </a:r>
          </a:p>
          <a:p>
            <a:pPr lvl="1" eaLnBrk="1" hangingPunct="1"/>
            <a:r>
              <a:rPr lang="en-US" altLang="en-US" sz="2400"/>
              <a:t>Track changes in the configuration</a:t>
            </a:r>
          </a:p>
          <a:p>
            <a:pPr lvl="1" eaLnBrk="1" hangingPunct="1"/>
            <a:r>
              <a:rPr lang="en-US" altLang="en-US" sz="2400"/>
              <a:t>Provide record of experiment configuration</a:t>
            </a:r>
          </a:p>
        </p:txBody>
      </p:sp>
      <p:sp>
        <p:nvSpPr>
          <p:cNvPr id="5126" name="Date Placeholder 3">
            <a:extLst>
              <a:ext uri="{FF2B5EF4-FFF2-40B4-BE49-F238E27FC236}">
                <a16:creationId xmlns:a16="http://schemas.microsoft.com/office/drawing/2014/main" id="{42513A96-8C24-4EBD-9C67-A333CE3AC28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F83D1E1F-BE75-4CAE-9E7D-34AB5DB8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E935AC09-9D05-4E10-B972-B7F092B5C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E3FCD3-BAB2-4B9C-9B48-F86ABE4F536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D1B1A8E-8DA5-454B-822A-603457AE8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248400" cy="609600"/>
          </a:xfrm>
        </p:spPr>
        <p:txBody>
          <a:bodyPr/>
          <a:lstStyle/>
          <a:p>
            <a:pPr eaLnBrk="1" hangingPunct="1"/>
            <a:r>
              <a:rPr lang="en-US" altLang="en-US" sz="3200"/>
              <a:t>Sample Drawing</a:t>
            </a:r>
          </a:p>
        </p:txBody>
      </p:sp>
      <p:pic>
        <p:nvPicPr>
          <p:cNvPr id="6149" name="Picture 3">
            <a:extLst>
              <a:ext uri="{FF2B5EF4-FFF2-40B4-BE49-F238E27FC236}">
                <a16:creationId xmlns:a16="http://schemas.microsoft.com/office/drawing/2014/main" id="{448FF82F-EF5E-4540-86AB-CBF095CC4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696200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Date Placeholder 3">
            <a:extLst>
              <a:ext uri="{FF2B5EF4-FFF2-40B4-BE49-F238E27FC236}">
                <a16:creationId xmlns:a16="http://schemas.microsoft.com/office/drawing/2014/main" id="{BFA4ED28-F62B-47A4-B864-028AB8F025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56FB691B-3C35-47BE-8318-D8A428C5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F741FB99-5183-449B-A001-16CB5D67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F0C136-761A-4160-B45C-E444CD730CF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CA941BBD-C6EF-4CC5-BAF6-686B9E536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248400" cy="609600"/>
          </a:xfrm>
        </p:spPr>
        <p:txBody>
          <a:bodyPr/>
          <a:lstStyle/>
          <a:p>
            <a:pPr eaLnBrk="1" hangingPunct="1"/>
            <a:r>
              <a:rPr lang="en-US" altLang="en-US" sz="3200"/>
              <a:t>Basic Views in a Drawing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7B02A176-A348-4B0F-BD94-8ECC5C386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53000" y="1219200"/>
            <a:ext cx="3505200" cy="4876800"/>
          </a:xfrm>
        </p:spPr>
        <p:txBody>
          <a:bodyPr/>
          <a:lstStyle/>
          <a:p>
            <a:pPr eaLnBrk="1" hangingPunct="1"/>
            <a:r>
              <a:rPr lang="en-US" altLang="en-US" sz="2400"/>
              <a:t>Most drawings provide Top, Front and Side views</a:t>
            </a:r>
          </a:p>
          <a:p>
            <a:pPr eaLnBrk="1" hangingPunct="1"/>
            <a:r>
              <a:rPr lang="en-US" altLang="en-US" sz="2400"/>
              <a:t>What the component would look like if viewed from that direction</a:t>
            </a:r>
          </a:p>
          <a:p>
            <a:pPr eaLnBrk="1" hangingPunct="1"/>
            <a:r>
              <a:rPr lang="en-US" altLang="en-US" sz="2400"/>
              <a:t>Views arranged usually as if object were unfolded</a:t>
            </a:r>
          </a:p>
          <a:p>
            <a:pPr eaLnBrk="1" hangingPunct="1"/>
            <a:r>
              <a:rPr lang="en-US" altLang="en-US" sz="2400"/>
              <a:t>Sometimes an isometric (3D) view is provided</a:t>
            </a:r>
          </a:p>
        </p:txBody>
      </p:sp>
      <p:pic>
        <p:nvPicPr>
          <p:cNvPr id="7174" name="Picture 4">
            <a:extLst>
              <a:ext uri="{FF2B5EF4-FFF2-40B4-BE49-F238E27FC236}">
                <a16:creationId xmlns:a16="http://schemas.microsoft.com/office/drawing/2014/main" id="{97338E36-5F64-4BFF-8282-A2426F70B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41846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Date Placeholder 3">
            <a:extLst>
              <a:ext uri="{FF2B5EF4-FFF2-40B4-BE49-F238E27FC236}">
                <a16:creationId xmlns:a16="http://schemas.microsoft.com/office/drawing/2014/main" id="{F70519D0-0138-48FC-940B-D2140DC6EEC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713945D9-9AE8-45B0-BD87-8B190D2E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1156027F-1F0A-4EF7-9A52-E2E561F0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950922-9771-42B5-A79F-C3DEA34C7B4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13C7F4ED-624F-418B-9B30-FDC0398FDC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248400" cy="609600"/>
          </a:xfrm>
        </p:spPr>
        <p:txBody>
          <a:bodyPr/>
          <a:lstStyle/>
          <a:p>
            <a:pPr eaLnBrk="1" hangingPunct="1"/>
            <a:r>
              <a:rPr lang="en-US" altLang="en-US" sz="3200"/>
              <a:t>Drawing Label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B31CE765-68F6-48CF-AA8C-8BEC61C1D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label provides all of the information necessary to interpret the drawing and track revisions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Included in the label should be a drawing number, title, author, date, revision number, sheet number, scale, units, tolerance, material and a description of any other relevant information</a:t>
            </a:r>
          </a:p>
        </p:txBody>
      </p:sp>
      <p:pic>
        <p:nvPicPr>
          <p:cNvPr id="8198" name="Picture 5">
            <a:extLst>
              <a:ext uri="{FF2B5EF4-FFF2-40B4-BE49-F238E27FC236}">
                <a16:creationId xmlns:a16="http://schemas.microsoft.com/office/drawing/2014/main" id="{7C4368B5-E1ED-4BAD-9688-FC3DC83D5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52800"/>
            <a:ext cx="62293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Date Placeholder 3">
            <a:extLst>
              <a:ext uri="{FF2B5EF4-FFF2-40B4-BE49-F238E27FC236}">
                <a16:creationId xmlns:a16="http://schemas.microsoft.com/office/drawing/2014/main" id="{AE17AF11-25BA-47FE-845A-FD005FB5D4C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9161F42D-CB2E-49CC-A8E0-F0596CCE5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4A41108D-DF3E-4CE5-9D78-A76F8DD0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5F14E2-89E5-4D6F-84F2-D28BBAB3F1B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00E21E94-A9F0-4305-B5E0-A80A64C7E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248400" cy="609600"/>
          </a:xfrm>
        </p:spPr>
        <p:txBody>
          <a:bodyPr/>
          <a:lstStyle/>
          <a:p>
            <a:pPr eaLnBrk="1" hangingPunct="1"/>
            <a:r>
              <a:rPr lang="en-US" altLang="en-US" sz="3200"/>
              <a:t>Representing Hidden Surfaces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CE31B2E7-163C-43E6-BB5F-CC1238F2C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53000" y="1219200"/>
            <a:ext cx="3505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Surfaces that can be seen in a particular view are indicated by a solid line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Surfaces that are “hidden” are indicated by a dashed line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Through holes are solid circles face on and dashed for side view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Threaded holes have perpendicular or diagonal dashing to indicate screw threads</a:t>
            </a:r>
          </a:p>
        </p:txBody>
      </p:sp>
      <p:pic>
        <p:nvPicPr>
          <p:cNvPr id="9222" name="Picture 8">
            <a:extLst>
              <a:ext uri="{FF2B5EF4-FFF2-40B4-BE49-F238E27FC236}">
                <a16:creationId xmlns:a16="http://schemas.microsoft.com/office/drawing/2014/main" id="{E28FD596-C102-4A12-BA8D-E0F2C7FF1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46238"/>
            <a:ext cx="4648200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Date Placeholder 3">
            <a:extLst>
              <a:ext uri="{FF2B5EF4-FFF2-40B4-BE49-F238E27FC236}">
                <a16:creationId xmlns:a16="http://schemas.microsoft.com/office/drawing/2014/main" id="{0B23B2B0-ECB3-4B5F-9D87-F2F7BDBDCF3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A94EFC53-7AA4-4319-90B9-FC413B1A2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9D9EF084-32B5-4A65-8017-E821FBF3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22DECA-72E6-44BD-A5B5-133BDAE2A08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B967071E-52A0-430D-B432-8BEDAD766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248400" cy="609600"/>
          </a:xfrm>
        </p:spPr>
        <p:txBody>
          <a:bodyPr/>
          <a:lstStyle/>
          <a:p>
            <a:pPr eaLnBrk="1" hangingPunct="1"/>
            <a:r>
              <a:rPr lang="en-US" altLang="en-US" sz="3200"/>
              <a:t>Putting Dimensions on the Drawing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2A6EA620-FDFA-4914-A509-E77D3AD15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76800" y="990600"/>
            <a:ext cx="396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All surfaces, holes &amp; cuts should be dimensioned to specify location, width, length &amp; depth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Consistent with units and tolerance specified in label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Reference to common surface or point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Holes are specified with a radius for clearance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Threaded holes are specified with a screw size &amp; depth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Callout boxes provide addition information</a:t>
            </a:r>
          </a:p>
        </p:txBody>
      </p:sp>
      <p:pic>
        <p:nvPicPr>
          <p:cNvPr id="10246" name="Picture 8">
            <a:extLst>
              <a:ext uri="{FF2B5EF4-FFF2-40B4-BE49-F238E27FC236}">
                <a16:creationId xmlns:a16="http://schemas.microsoft.com/office/drawing/2014/main" id="{EBEB0A9C-9C55-4673-901C-B2D406D89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454183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Date Placeholder 3">
            <a:extLst>
              <a:ext uri="{FF2B5EF4-FFF2-40B4-BE49-F238E27FC236}">
                <a16:creationId xmlns:a16="http://schemas.microsoft.com/office/drawing/2014/main" id="{7963935D-58B8-466B-BFDC-FA498FD9066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02862836-159A-4873-923C-55B5CBB4F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L29.02 Mechanical Design Guidelines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66CDF673-C175-4734-A275-5965A56AE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9EAF50-0F50-4C61-A340-45F34302BF7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80C2282B-50E5-4137-93D0-F01A884D50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248400" cy="609600"/>
          </a:xfrm>
        </p:spPr>
        <p:txBody>
          <a:bodyPr/>
          <a:lstStyle/>
          <a:p>
            <a:pPr eaLnBrk="1" hangingPunct="1"/>
            <a:r>
              <a:rPr lang="en-US" altLang="en-US" sz="3200"/>
              <a:t>Mechanical Interfaces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7C6CFFEB-B9F3-40F4-AE47-54C4229E03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There are multiple interfaces that you will need to identify, specify and control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Component to component interfaces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Where and how does each part of your experiment contact another part?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Electrical connectors, motors, actuators, hinges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Component to payload structure interfaces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Where and how do you secure your experiment components within the payload box?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Payload to balloon vehicle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Interface already specified in LaACES balloon vehicle lecture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How will you implement this interface?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Your documentation should list all your interfaces and specify how they will be implemented and controlled</a:t>
            </a:r>
          </a:p>
        </p:txBody>
      </p:sp>
      <p:sp>
        <p:nvSpPr>
          <p:cNvPr id="11270" name="Date Placeholder 3">
            <a:extLst>
              <a:ext uri="{FF2B5EF4-FFF2-40B4-BE49-F238E27FC236}">
                <a16:creationId xmlns:a16="http://schemas.microsoft.com/office/drawing/2014/main" id="{EA47973F-8DC4-4C9D-B45F-114C4F847A2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Settings\Guzik\Application Data\Microsoft\Templates\LaACES.pot</Template>
  <TotalTime>1743</TotalTime>
  <Words>1214</Words>
  <Application>Microsoft Office PowerPoint</Application>
  <PresentationFormat>On-screen Show (4:3)</PresentationFormat>
  <Paragraphs>166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Times New Roman</vt:lpstr>
      <vt:lpstr>LaACES</vt:lpstr>
      <vt:lpstr>Mechanical Design Guidelines</vt:lpstr>
      <vt:lpstr>Mechanical Design Topics</vt:lpstr>
      <vt:lpstr>Reasons for Producing Drawings</vt:lpstr>
      <vt:lpstr>Sample Drawing</vt:lpstr>
      <vt:lpstr>Basic Views in a Drawing</vt:lpstr>
      <vt:lpstr>Drawing Label</vt:lpstr>
      <vt:lpstr>Representing Hidden Surfaces</vt:lpstr>
      <vt:lpstr>Putting Dimensions on the Drawing</vt:lpstr>
      <vt:lpstr>Mechanical Interfaces</vt:lpstr>
      <vt:lpstr>Material Considerations</vt:lpstr>
      <vt:lpstr>Weight Budget</vt:lpstr>
      <vt:lpstr>Payload Design Questions 1</vt:lpstr>
      <vt:lpstr>Payload Design Questions 2</vt:lpstr>
      <vt:lpstr>Develop a Testing Plan</vt:lpstr>
      <vt:lpstr>Major Tests</vt:lpstr>
      <vt:lpstr>References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Design Guidelines</dc:title>
  <dc:creator>T. Gregory Guzik</dc:creator>
  <cp:lastModifiedBy>Aaron P Ryan</cp:lastModifiedBy>
  <cp:revision>16</cp:revision>
  <dcterms:created xsi:type="dcterms:W3CDTF">2004-05-12T15:04:09Z</dcterms:created>
  <dcterms:modified xsi:type="dcterms:W3CDTF">2021-02-04T15:16:59Z</dcterms:modified>
</cp:coreProperties>
</file>