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8"/>
  </p:notesMasterIdLst>
  <p:sldIdLst>
    <p:sldId id="256" r:id="rId5"/>
    <p:sldId id="308" r:id="rId6"/>
    <p:sldId id="309" r:id="rId7"/>
    <p:sldId id="304" r:id="rId8"/>
    <p:sldId id="305" r:id="rId9"/>
    <p:sldId id="307" r:id="rId10"/>
    <p:sldId id="310" r:id="rId11"/>
    <p:sldId id="301" r:id="rId12"/>
    <p:sldId id="300" r:id="rId13"/>
    <p:sldId id="311" r:id="rId14"/>
    <p:sldId id="291" r:id="rId15"/>
    <p:sldId id="312" r:id="rId16"/>
    <p:sldId id="302" r:id="rId17"/>
  </p:sldIdLst>
  <p:sldSz cx="9144000" cy="6858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4" autoAdjust="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02B5F7-1B7B-4974-8EC7-52B169213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A871-91D3-4604-8611-3665F0A32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7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FF56-998D-4FFA-8172-7AAD466EA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8B7C-D599-4693-B65B-59DE3C3DD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54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8E9C-913C-43D4-878E-D9A596298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20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5848-3E05-4F65-93E3-4C3DDFFD1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6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2520-40EE-4104-95F1-382344E83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75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C61E-5E7B-4682-8170-181BD3638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C8CB-FA94-4C03-BAF2-852498A44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4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88D9-13CF-4263-BC8C-96A11E0FE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8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4074-841D-43E3-9DE2-C03BE4C51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4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7C74-06A2-4832-95AB-3D1540739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LSU rev21Jan2021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0DE0392-BE2A-4D3A-9972-0A1F22612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ace.lsu.edu/laaces/student-balloon-cour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space.lsu.edu/laaces/laaces-document-center/" TargetMode="External"/><Relationship Id="rId2" Type="http://schemas.openxmlformats.org/officeDocument/2006/relationships/hyperlink" Target="1%20-%20Pre-PDR-Document-Templat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ace.lsu.edu/laaces/student-balloon-cours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35508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/>
              <a:t>L19.01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2BD6758-B1D9-46D3-BBDB-1A7DBF517981}" type="slidenum">
              <a:rPr lang="en-US" altLang="en-US" sz="140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459" y="1905000"/>
            <a:ext cx="7886700" cy="15575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Second Semester of the</a:t>
            </a:r>
            <a:br>
              <a:rPr lang="en-US" sz="4000" dirty="0"/>
            </a:br>
            <a:r>
              <a:rPr lang="en-US" sz="4000" dirty="0"/>
              <a:t>2020-2021 </a:t>
            </a:r>
            <a:r>
              <a:rPr lang="en-US" sz="4000" dirty="0" err="1"/>
              <a:t>LaACES</a:t>
            </a:r>
            <a:r>
              <a:rPr lang="en-US" sz="4000" dirty="0"/>
              <a:t>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82353" cy="914400"/>
          </a:xfrm>
        </p:spPr>
        <p:txBody>
          <a:bodyPr/>
          <a:lstStyle/>
          <a:p>
            <a:pPr algn="ctr"/>
            <a:r>
              <a:rPr lang="en-US" altLang="en-US" sz="2800" dirty="0"/>
              <a:t>Payload Structure and Design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219200"/>
            <a:ext cx="8610600" cy="513715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Payload design lectures are in Part II, Units 27 through 30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>
                <a:hlinkClick r:id="rId2"/>
              </a:rPr>
              <a:t>https://laspace.lsu.edu/laaces/student-balloon-course/</a:t>
            </a:r>
            <a:endParaRPr lang="en-US" altLang="en-US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Units 27 and 28 are concerned with fabrication, testing, and use of the </a:t>
            </a:r>
            <a:r>
              <a:rPr lang="en-US" altLang="en-US" sz="2400" dirty="0" err="1"/>
              <a:t>MegaSat</a:t>
            </a:r>
            <a:endParaRPr lang="en-US" altLang="en-US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Other payload lectures and materials include the following: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29.01: </a:t>
            </a:r>
            <a:r>
              <a:rPr lang="en-US" altLang="en-US" sz="2000" dirty="0" err="1"/>
              <a:t>LaACES</a:t>
            </a:r>
            <a:r>
              <a:rPr lang="en-US" altLang="en-US" sz="2000" dirty="0"/>
              <a:t> Balloon Vehicle and Flight Profile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29.02: Mechanical Design Guidelines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29.03: Payload Construction Consideration &amp; Techniques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29.04: Constructing an ACES cube payload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29.05: Constructing an ACES octagon payload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Activity 29.01: Constructing a Structure with XPS foam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30.01: Simple Power Systems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30.02: Batteries and Battery Packs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Activity 30.01: Power Systems and Budgets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801B18D-8F1A-403E-A4C4-D71BED3C0829}" type="slidenum">
              <a:rPr lang="en-US" altLang="en-US" sz="140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7633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997" y="208634"/>
            <a:ext cx="5715000" cy="914400"/>
          </a:xfrm>
        </p:spPr>
        <p:txBody>
          <a:bodyPr/>
          <a:lstStyle/>
          <a:p>
            <a:pPr algn="ctr"/>
            <a:r>
              <a:rPr lang="en-US" altLang="en-US" sz="3200" dirty="0"/>
              <a:t>The Project Reviews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143000"/>
            <a:ext cx="8610600" cy="54102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There are at least three major reviews during a project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Preliminary Design Review (PDR)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Critical Design Review (CDR)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Flight Readiness Review (FRR)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You should also include a Pre-PDR and Pre-CDR review at your institution to divide the reviews into more manageable sections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Each review has a somewhat different objective and emphasis and  provides a check on project progress for all stakeholders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Templates are provided for all review documents.  Read all instructions contained within the template carefully!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Required deliverables to </a:t>
            </a:r>
            <a:r>
              <a:rPr lang="en-US" altLang="en-US" sz="2400" dirty="0" err="1"/>
              <a:t>LaACES</a:t>
            </a:r>
            <a:r>
              <a:rPr lang="en-US" altLang="en-US" sz="2400" dirty="0"/>
              <a:t> Management are written documents for the PDR, CDR, and FRR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These documents must be fully vetted by the institution faculty advisor(s)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The required documents will be rated as Pass / Fail. A “Fail” on any document means the team will very likely not fly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801B18D-8F1A-403E-A4C4-D71BED3C0829}" type="slidenum">
              <a:rPr lang="en-US" altLang="en-US" sz="140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08634"/>
            <a:ext cx="6857999" cy="914400"/>
          </a:xfrm>
        </p:spPr>
        <p:txBody>
          <a:bodyPr/>
          <a:lstStyle/>
          <a:p>
            <a:pPr algn="ctr"/>
            <a:r>
              <a:rPr lang="en-US" altLang="en-US" sz="3200" dirty="0"/>
              <a:t>The Project Reviews Document Templates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219200"/>
            <a:ext cx="8610600" cy="54102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The templates provide a sequence of payload documentation from the initial organization and justification to the final defense of the payload flight worthiness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Each template ADDs to the previous template so it is important for a student team to fully complete one document before moving on to the next. </a:t>
            </a:r>
            <a:endParaRPr lang="en-US" altLang="en-US" sz="2400" dirty="0">
              <a:hlinkClick r:id="rId2" action="ppaction://hlinkfile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Pre-Preliminary Design Review (Pre-PDR) template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Preliminary Design Review template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Pre-Critical Design Review (Pre-CDR) template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Critical Design Review (PDR) template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Flight Readiness Review (FRR) template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These templates can be found on the </a:t>
            </a:r>
            <a:r>
              <a:rPr lang="en-US" altLang="en-US" sz="2400" dirty="0" err="1"/>
              <a:t>LaACES</a:t>
            </a:r>
            <a:r>
              <a:rPr lang="en-US" altLang="en-US" sz="2400" dirty="0"/>
              <a:t> Document Center at </a:t>
            </a:r>
            <a:r>
              <a:rPr lang="en-US" altLang="en-US" sz="2400" dirty="0">
                <a:hlinkClick r:id="rId3"/>
              </a:rPr>
              <a:t>https://laspace.lsu.edu/laaces/laaces-document-center/</a:t>
            </a:r>
            <a:endParaRPr lang="en-US" altLang="en-US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Will talk about these reviews and expectations in the Project Management overview lecture.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801B18D-8F1A-403E-A4C4-D71BED3C0829}" type="slidenum">
              <a:rPr lang="en-US" altLang="en-US" sz="140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813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65125"/>
            <a:ext cx="6629400" cy="4572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/>
              <a:t>Milestone Schedule for </a:t>
            </a:r>
            <a:r>
              <a:rPr lang="en-US" altLang="en-US" sz="2800" dirty="0" err="1"/>
              <a:t>LaACES</a:t>
            </a:r>
            <a:r>
              <a:rPr lang="en-US" altLang="en-US" sz="2800" dirty="0"/>
              <a:t> 2020-2021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305800" cy="44958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/>
              <a:t>	Institution Deadline	</a:t>
            </a:r>
            <a:r>
              <a:rPr lang="en-US" altLang="en-US" sz="1900" b="1" dirty="0" err="1"/>
              <a:t>LaACES</a:t>
            </a:r>
            <a:r>
              <a:rPr lang="en-US" altLang="en-US" sz="1900" b="1" dirty="0"/>
              <a:t> Deadline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 err="1"/>
              <a:t>SkeeterSat</a:t>
            </a:r>
            <a:r>
              <a:rPr lang="en-US" altLang="en-US" sz="1900" b="1" dirty="0"/>
              <a:t> Report	</a:t>
            </a:r>
            <a:r>
              <a:rPr lang="en-US" altLang="en-US" sz="1900" dirty="0"/>
              <a:t>October 9, 2020	October 16, 2020</a:t>
            </a:r>
            <a:endParaRPr lang="en-US" alt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/>
              <a:t>Capstone Report</a:t>
            </a:r>
            <a:r>
              <a:rPr lang="en-US" altLang="en-US" sz="1900" dirty="0"/>
              <a:t>	December 16, 2020	December 18, 2020</a:t>
            </a:r>
            <a:endParaRPr lang="en-US" altLang="en-US" sz="1900" b="1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endParaRPr lang="en-US" altLang="en-US" sz="1900" b="1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/>
              <a:t>Team Contract</a:t>
            </a:r>
            <a:r>
              <a:rPr lang="en-US" altLang="en-US" sz="1900" dirty="0"/>
              <a:t>	January 28, 2021	</a:t>
            </a:r>
            <a:endParaRPr lang="en-US" alt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/>
              <a:t>Pre-PDR</a:t>
            </a:r>
            <a:r>
              <a:rPr lang="en-US" altLang="en-US" sz="1900" dirty="0"/>
              <a:t>	February 1, 2021	</a:t>
            </a:r>
            <a:endParaRPr lang="en-US" altLang="en-US" sz="1900" b="1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/>
              <a:t>PDR</a:t>
            </a:r>
            <a:r>
              <a:rPr lang="en-US" altLang="en-US" sz="1900" dirty="0"/>
              <a:t>	February 22, 2021	February 22, 2021</a:t>
            </a:r>
            <a:endParaRPr lang="en-US" altLang="en-US" sz="1900" b="1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/>
              <a:t>Pre-CDR</a:t>
            </a:r>
            <a:r>
              <a:rPr lang="en-US" altLang="en-US" sz="1900" dirty="0"/>
              <a:t>	March 15, 2021	</a:t>
            </a:r>
            <a:r>
              <a:rPr lang="en-US" altLang="en-US" sz="1900" b="1" dirty="0"/>
              <a:t>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/>
              <a:t>CDR</a:t>
            </a:r>
            <a:r>
              <a:rPr lang="en-US" altLang="en-US" sz="1900" dirty="0"/>
              <a:t>	March 31, 2021	March 31, 2021</a:t>
            </a:r>
            <a:endParaRPr lang="en-US" altLang="en-US" sz="1900" b="1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/>
              <a:t>Thermal / Vacuum Test (at LSU)		</a:t>
            </a:r>
            <a:r>
              <a:rPr lang="en-US" altLang="en-US" sz="1900" dirty="0"/>
              <a:t>April 16, 2021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/>
              <a:t>FRR</a:t>
            </a:r>
            <a:r>
              <a:rPr lang="en-US" altLang="en-US" sz="1900" dirty="0"/>
              <a:t>	May 3, 2021	May 3, 2021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endParaRPr lang="en-US" altLang="en-US" sz="1900" b="1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 err="1"/>
              <a:t>LaACES</a:t>
            </a:r>
            <a:r>
              <a:rPr lang="en-US" altLang="en-US" sz="1900" b="1" dirty="0"/>
              <a:t> Launch Trip		</a:t>
            </a:r>
            <a:r>
              <a:rPr lang="en-US" altLang="en-US" sz="1900" dirty="0"/>
              <a:t>May 16, 2021 – May 21, 2021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endParaRPr lang="en-US" altLang="en-US" sz="1900" b="1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r"/>
                <a:tab pos="8001000" algn="r"/>
              </a:tabLst>
              <a:defRPr/>
            </a:pPr>
            <a:r>
              <a:rPr lang="en-US" altLang="en-US" sz="1900" b="1" dirty="0"/>
              <a:t>FRR Defense Presentation (at CSBF)		</a:t>
            </a:r>
            <a:r>
              <a:rPr lang="en-US" altLang="en-US" sz="1900" dirty="0"/>
              <a:t>May 17, 2021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182ACF3-4ED8-428A-865F-58226B55AE96}" type="slidenum">
              <a:rPr lang="en-US" altLang="en-US" sz="140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4130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418" y="345072"/>
            <a:ext cx="6720875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/>
              <a:t>Objectives for 2</a:t>
            </a:r>
            <a:r>
              <a:rPr lang="en-US" sz="3200" baseline="30000" dirty="0"/>
              <a:t>nd</a:t>
            </a:r>
            <a:r>
              <a:rPr lang="en-US" sz="3200" dirty="0"/>
              <a:t> Semester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>
          <a:xfrm>
            <a:off x="232236" y="1290923"/>
            <a:ext cx="6298420" cy="47880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200" b="1" dirty="0"/>
              <a:t>Goal: 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800" dirty="0"/>
              <a:t>“To inspire students to continue towards STEM related careers”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US" sz="22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200" b="1" dirty="0"/>
              <a:t>Objectives:</a:t>
            </a:r>
          </a:p>
          <a:p>
            <a:pPr marL="176213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Provide students with an authentic flight project experience not normally available through the classroom</a:t>
            </a:r>
          </a:p>
          <a:p>
            <a:pPr marL="176213" indent="0" eaLnBrk="1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Develop student skills in electronics, real-time programming, communication, and project management</a:t>
            </a:r>
          </a:p>
          <a:p>
            <a:pPr marL="176213" indent="0" eaLnBrk="1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en-US" sz="1900" dirty="0"/>
              <a:t>Guide students to work in teams and to use acquired knowledge to create a science payload for balloon flight</a:t>
            </a:r>
          </a:p>
          <a:p>
            <a:pPr marL="176213" indent="0" eaLnBrk="1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en-US" sz="1900" dirty="0"/>
              <a:t>Students communicate their progress through required documents and presentations on a milestone schedule</a:t>
            </a:r>
          </a:p>
          <a:p>
            <a:pPr marL="176213" indent="0" eaLnBrk="1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Conduct annual flight operations where approved student team payloads are flown on a latex sounding balloon to an altitude of ~100,000 feet or the very “edge of space”</a:t>
            </a:r>
          </a:p>
        </p:txBody>
      </p:sp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LSU rev21Jan2021</a:t>
            </a:r>
            <a:endParaRPr lang="en-US" sz="1400" dirty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5080"/>
            <a:ext cx="3657600" cy="36576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L19.01</a:t>
            </a:r>
            <a:endParaRPr lang="en-US" sz="1400" dirty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EADF4F-B8D2-423C-9568-6187611B18A2}" type="slidenum">
              <a:rPr lang="en-US" sz="1400" smtClean="0"/>
              <a:pPr eaLnBrk="1" hangingPunct="1"/>
              <a:t>2</a:t>
            </a:fld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43" y="3420015"/>
            <a:ext cx="2491621" cy="242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05" y="1522157"/>
            <a:ext cx="2487260" cy="16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0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882353" cy="762000"/>
          </a:xfrm>
        </p:spPr>
        <p:txBody>
          <a:bodyPr/>
          <a:lstStyle/>
          <a:p>
            <a:pPr algn="ctr"/>
            <a:r>
              <a:rPr lang="en-US" altLang="en-US" sz="3200" dirty="0"/>
              <a:t>Outline of 2</a:t>
            </a:r>
            <a:r>
              <a:rPr lang="en-US" altLang="en-US" sz="3200" baseline="30000" dirty="0"/>
              <a:t>nd</a:t>
            </a:r>
            <a:r>
              <a:rPr lang="en-US" altLang="en-US" sz="3200" dirty="0"/>
              <a:t> Semester Tasks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371600"/>
            <a:ext cx="8610600" cy="48006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dirty="0"/>
              <a:t>Guide students toward a realistic payload based upon the </a:t>
            </a:r>
            <a:r>
              <a:rPr lang="en-US" altLang="en-US" sz="2200" dirty="0" err="1"/>
              <a:t>MegaSat</a:t>
            </a:r>
            <a:r>
              <a:rPr lang="en-US" altLang="en-US" sz="2200" dirty="0"/>
              <a:t> stack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dirty="0"/>
              <a:t>Provide choice of different options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dirty="0"/>
              <a:t>Fabrication and use of the </a:t>
            </a:r>
            <a:r>
              <a:rPr lang="en-US" altLang="en-US" sz="1800" dirty="0" err="1"/>
              <a:t>MegaSat</a:t>
            </a:r>
            <a:endParaRPr lang="en-US" altLang="en-US" sz="18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dirty="0"/>
              <a:t>Students must be working in a team during payload development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dirty="0"/>
              <a:t>Discuss and guide development of the “Team Contract”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dirty="0"/>
              <a:t>Project Management Unit: 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dirty="0"/>
              <a:t>Introduction, Requirements, System Design, Tasks and Scheduling, Flowcharts, Risk Management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dirty="0"/>
              <a:t>Payload Design Unit: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dirty="0"/>
              <a:t>Mechanical Drawings, Fabrication, Materials, Power Systems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dirty="0"/>
              <a:t>Payload Design, Development, Fabrication, Calibration, System Testing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1800" dirty="0"/>
              <a:t>Preliminary Design Review and Critical Design Review milestones and deliverables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dirty="0"/>
              <a:t>Thermal Vacuum System Testing at LSU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00" dirty="0"/>
              <a:t>Flight Readiness Review milestone and deliverable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2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801B18D-8F1A-403E-A4C4-D71BED3C0829}" type="slidenum">
              <a:rPr lang="en-US" altLang="en-US" sz="140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5510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1EB809-E1DD-4562-953B-A1F729FFE5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35226"/>
            <a:ext cx="6705600" cy="6096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Balloon Payload Requirements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19812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Limited to about 500 grams weight</a:t>
            </a:r>
          </a:p>
          <a:p>
            <a:pPr eaLnBrk="1" hangingPunct="1"/>
            <a:r>
              <a:rPr lang="en-US" altLang="en-US" sz="2000" dirty="0"/>
              <a:t>Roughly a polygonal prism with 15 cm to 20 cm long sides</a:t>
            </a:r>
          </a:p>
          <a:p>
            <a:pPr eaLnBrk="1" hangingPunct="1"/>
            <a:r>
              <a:rPr lang="en-US" altLang="en-US" sz="2000" dirty="0"/>
              <a:t>Mechanical structure constructed from ¾” polystyrene foam</a:t>
            </a:r>
          </a:p>
          <a:p>
            <a:pPr eaLnBrk="1" hangingPunct="1"/>
            <a:r>
              <a:rPr lang="en-US" altLang="en-US" sz="2000" dirty="0"/>
              <a:t>Vehicle interface is a pair of strings, separated by ~17 cm, that pass through the payload unbroken and secured with spring clips.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838200" y="59436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Payload mechanical interface</a:t>
            </a:r>
          </a:p>
        </p:txBody>
      </p:sp>
      <p:pic>
        <p:nvPicPr>
          <p:cNvPr id="5128" name="Picture 9" descr="Payload_Mechanical_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357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276600" y="2895600"/>
            <a:ext cx="5486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Need to conduct some kind of science or technology experiment</a:t>
            </a:r>
          </a:p>
          <a:p>
            <a:pPr eaLnBrk="1" hangingPunct="1"/>
            <a:r>
              <a:rPr lang="en-US" altLang="en-US" sz="2000" dirty="0"/>
              <a:t>Designed, built, tested and shown to be fully “space worthy” by May 2021.</a:t>
            </a:r>
          </a:p>
          <a:p>
            <a:pPr lvl="1" eaLnBrk="1" hangingPunct="1"/>
            <a:r>
              <a:rPr lang="en-US" altLang="en-US" sz="1800" dirty="0"/>
              <a:t>Need to successfully complete three major design reviews and T/V system test.</a:t>
            </a:r>
          </a:p>
          <a:p>
            <a:pPr eaLnBrk="1" hangingPunct="1"/>
            <a:r>
              <a:rPr lang="en-US" altLang="en-US" sz="2000" dirty="0"/>
              <a:t>48 hours after flight the team will need to have calibrated science results from the flight and present results to an audience of professional scientists and engineers.</a:t>
            </a:r>
          </a:p>
        </p:txBody>
      </p:sp>
    </p:spTree>
    <p:extLst>
      <p:ext uri="{BB962C8B-B14F-4D97-AF65-F5344CB8AC3E}">
        <p14:creationId xmlns:p14="http://schemas.microsoft.com/office/powerpoint/2010/main" val="44926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1EB809-E1DD-4562-953B-A1F729FFE5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8923"/>
            <a:ext cx="6705600" cy="609600"/>
          </a:xfrm>
        </p:spPr>
        <p:txBody>
          <a:bodyPr/>
          <a:lstStyle/>
          <a:p>
            <a:pPr algn="ctr" eaLnBrk="1" hangingPunct="1"/>
            <a:r>
              <a:rPr lang="en-US" altLang="en-US" sz="3200" dirty="0" err="1"/>
              <a:t>LaACES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MegaSat</a:t>
            </a:r>
            <a:r>
              <a:rPr lang="en-US" altLang="en-US" sz="3200" dirty="0"/>
              <a:t> Core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14" y="1203326"/>
            <a:ext cx="8478586" cy="19812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The core of the payload </a:t>
            </a:r>
            <a:r>
              <a:rPr lang="en-US" altLang="en-US" sz="2000" b="1" dirty="0"/>
              <a:t>will</a:t>
            </a:r>
            <a:r>
              <a:rPr lang="en-US" altLang="en-US" sz="2000" dirty="0"/>
              <a:t> be the </a:t>
            </a:r>
            <a:r>
              <a:rPr lang="en-US" altLang="en-US" sz="2000" dirty="0" err="1"/>
              <a:t>LaACES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MegaSat</a:t>
            </a:r>
            <a:r>
              <a:rPr lang="en-US" altLang="en-US" sz="2000" dirty="0"/>
              <a:t> that includes</a:t>
            </a:r>
          </a:p>
          <a:p>
            <a:pPr lvl="1" eaLnBrk="1" hangingPunct="1"/>
            <a:r>
              <a:rPr lang="en-US" altLang="en-US" sz="1600" dirty="0"/>
              <a:t>Two temperature sensors, one humidity sensor, one pressure sensor, 3-axis accelerometer, 3-axis gyroscope, and a real-time clock with backup battery</a:t>
            </a:r>
          </a:p>
          <a:p>
            <a:pPr eaLnBrk="1" hangingPunct="1"/>
            <a:r>
              <a:rPr lang="en-US" altLang="en-US" sz="2000" dirty="0"/>
              <a:t>Payload controller will be the Arduino Mega.</a:t>
            </a:r>
          </a:p>
          <a:p>
            <a:pPr eaLnBrk="1" hangingPunct="1"/>
            <a:r>
              <a:rPr lang="en-US" altLang="en-US" sz="2000" dirty="0"/>
              <a:t>Will have the </a:t>
            </a:r>
            <a:r>
              <a:rPr lang="en-US" altLang="en-US" sz="2000" dirty="0" err="1"/>
              <a:t>Adafruit</a:t>
            </a:r>
            <a:r>
              <a:rPr lang="en-US" altLang="en-US" sz="2000" dirty="0"/>
              <a:t> Ultimate GPS Logger shield for GPS data throughout the flight and recording NMEA data on a SD card.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006393" y="6080125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err="1"/>
              <a:t>LaACES</a:t>
            </a:r>
            <a:r>
              <a:rPr lang="en-US" altLang="en-US" sz="1000" dirty="0"/>
              <a:t> </a:t>
            </a:r>
            <a:r>
              <a:rPr lang="en-US" altLang="en-US" sz="1000" dirty="0" err="1"/>
              <a:t>MegaSat</a:t>
            </a:r>
            <a:r>
              <a:rPr lang="en-US" altLang="en-US" sz="1000" dirty="0"/>
              <a:t> payload stack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514056" y="3148318"/>
            <a:ext cx="5248943" cy="31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The prototype area on the </a:t>
            </a:r>
            <a:r>
              <a:rPr lang="en-US" altLang="en-US" sz="2000" dirty="0" err="1"/>
              <a:t>Adafruit</a:t>
            </a:r>
            <a:r>
              <a:rPr lang="en-US" altLang="en-US" sz="2000" dirty="0"/>
              <a:t> GPS shield or a separate proto-shield board can be used to interface with other sensors.</a:t>
            </a:r>
          </a:p>
          <a:p>
            <a:pPr eaLnBrk="1" hangingPunct="1"/>
            <a:r>
              <a:rPr lang="en-US" altLang="en-US" sz="2000" dirty="0"/>
              <a:t>Construction of </a:t>
            </a:r>
            <a:r>
              <a:rPr lang="en-US" altLang="en-US" sz="2000" dirty="0" err="1"/>
              <a:t>MegaSat</a:t>
            </a:r>
            <a:r>
              <a:rPr lang="en-US" altLang="en-US" sz="2000" dirty="0"/>
              <a:t> shield is done in parallel with other required activities</a:t>
            </a:r>
          </a:p>
          <a:p>
            <a:pPr eaLnBrk="1" hangingPunct="1"/>
            <a:r>
              <a:rPr lang="en-US" altLang="en-US" sz="2000" dirty="0"/>
              <a:t>The team will need to include in planning</a:t>
            </a:r>
          </a:p>
          <a:p>
            <a:pPr lvl="1" eaLnBrk="1" hangingPunct="1"/>
            <a:r>
              <a:rPr lang="en-US" altLang="en-US" sz="1600" dirty="0"/>
              <a:t>The components that will be part of the payload</a:t>
            </a:r>
          </a:p>
          <a:p>
            <a:pPr lvl="1" eaLnBrk="1" hangingPunct="1"/>
            <a:r>
              <a:rPr lang="en-US" altLang="en-US" sz="1600" dirty="0"/>
              <a:t>Time needed to construct the </a:t>
            </a:r>
            <a:r>
              <a:rPr lang="en-US" altLang="en-US" sz="1600" dirty="0" err="1"/>
              <a:t>MegaSat</a:t>
            </a:r>
            <a:r>
              <a:rPr lang="en-US" altLang="en-US" sz="1600" dirty="0"/>
              <a:t> shield</a:t>
            </a:r>
          </a:p>
          <a:p>
            <a:pPr lvl="1" eaLnBrk="1" hangingPunct="1"/>
            <a:r>
              <a:rPr lang="en-US" altLang="en-US" sz="1600" dirty="0"/>
              <a:t>How to interface additional sensors to the Mega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44850"/>
            <a:ext cx="3079589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5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2865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53719D-2334-48FF-8CFE-00FB52EB5B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27025"/>
            <a:ext cx="6705600" cy="609600"/>
          </a:xfrm>
        </p:spPr>
        <p:txBody>
          <a:bodyPr/>
          <a:lstStyle/>
          <a:p>
            <a:pPr algn="ctr"/>
            <a:r>
              <a:rPr lang="en-US" altLang="en-US" sz="3200" dirty="0"/>
              <a:t>Suggested possible science topics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Radiation Intensity as a function of altitude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Measure intensity of UV bands as function of altitude to deduce properties of ozone layer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Directly measure concentration of O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NO</a:t>
            </a:r>
            <a:r>
              <a:rPr lang="en-US" altLang="en-US" sz="2400" baseline="-25000" dirty="0"/>
              <a:t>x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CO</a:t>
            </a:r>
            <a:r>
              <a:rPr lang="en-US" altLang="en-US" sz="2400" baseline="-25000" dirty="0" err="1"/>
              <a:t>x</a:t>
            </a:r>
            <a:r>
              <a:rPr lang="en-US" altLang="en-US" sz="2400" dirty="0"/>
              <a:t> gases as a function of altitude using solid state sensors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sz="2400" dirty="0"/>
              <a:t>Develop a system to measure air flow (e.g. hot wire anemometer) at high altitudes (i.e. very low pressure).  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Investigate methods to optimize atmospheric temperature measurements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Investigate thermal flow and conductivity of boundary layer around payload</a:t>
            </a:r>
          </a:p>
          <a:p>
            <a:pPr marL="398463" indent="-398463">
              <a:lnSpc>
                <a:spcPct val="8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z="2400" dirty="0"/>
              <a:t>Develop an inertial sensing system which will provide sub-minute of arc orientation knowledge</a:t>
            </a:r>
          </a:p>
        </p:txBody>
      </p:sp>
    </p:spTree>
    <p:extLst>
      <p:ext uri="{BB962C8B-B14F-4D97-AF65-F5344CB8AC3E}">
        <p14:creationId xmlns:p14="http://schemas.microsoft.com/office/powerpoint/2010/main" val="280439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2865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53719D-2334-48FF-8CFE-00FB52EB5B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27025"/>
            <a:ext cx="6705600" cy="609600"/>
          </a:xfrm>
        </p:spPr>
        <p:txBody>
          <a:bodyPr/>
          <a:lstStyle/>
          <a:p>
            <a:pPr algn="ctr"/>
            <a:r>
              <a:rPr lang="en-US" altLang="en-US" sz="3200" dirty="0"/>
              <a:t>Total Eclipse April 8, 2024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20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altLang="en-US" sz="2400" dirty="0" err="1"/>
              <a:t>LaSPACE</a:t>
            </a:r>
            <a:r>
              <a:rPr lang="en-US" altLang="en-US" sz="2400" dirty="0"/>
              <a:t> will be leading a group of student teams during the national balloon flight for the April 8, 2024 total solar eclipse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altLang="en-US" sz="2400" dirty="0"/>
              <a:t>Our effort will include a “practice flight” during the October 14, 2023 annular solar eclipse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altLang="en-US" sz="2400" dirty="0"/>
              <a:t>As we did for the 2017 solar eclipse, we will hold a competition during </a:t>
            </a:r>
            <a:r>
              <a:rPr lang="en-US" altLang="en-US" sz="2400" dirty="0" err="1"/>
              <a:t>LaACES</a:t>
            </a:r>
            <a:r>
              <a:rPr lang="en-US" altLang="en-US" sz="2400" dirty="0"/>
              <a:t> 2022-2023 for “solar eclipse” student payloads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20844"/>
            <a:ext cx="4343400" cy="2735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20844"/>
            <a:ext cx="4343400" cy="273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52400"/>
            <a:ext cx="7086600" cy="914400"/>
          </a:xfrm>
        </p:spPr>
        <p:txBody>
          <a:bodyPr/>
          <a:lstStyle/>
          <a:p>
            <a:pPr algn="ctr"/>
            <a:r>
              <a:rPr lang="en-US" altLang="en-US" sz="2800" dirty="0"/>
              <a:t>Payload Development Requires Team Cohesion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295400"/>
            <a:ext cx="8610600" cy="50292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The activity for the Project Management unit is to have each team produce their own “Team Contract”</a:t>
            </a:r>
          </a:p>
          <a:p>
            <a:pPr lvl="1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/>
              <a:t>Students need to identify and write down their “rules of engagement” for how they will operate as a project team</a:t>
            </a:r>
          </a:p>
          <a:p>
            <a:pPr lvl="1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dirty="0"/>
              <a:t>The Team Contract should include items such as meeting schedule, document management, roles, task management, as well as joining and leaving a team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dirty="0"/>
              <a:t>The institution faculty advisor will lead this effort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dirty="0"/>
              <a:t>These Team Contracts are not a </a:t>
            </a:r>
            <a:r>
              <a:rPr lang="en-US" altLang="en-US" sz="2400" dirty="0" err="1"/>
              <a:t>LaACES</a:t>
            </a:r>
            <a:r>
              <a:rPr lang="en-US" altLang="en-US" sz="2400" dirty="0"/>
              <a:t> deliverable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dirty="0"/>
              <a:t>However, teams that do not spend sufficient time determining, and writing down, how to operate as a group tend to have a high probability of failure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LSU rev21Jan2021</a:t>
            </a: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801B18D-8F1A-403E-A4C4-D71BED3C0829}" type="slidenum">
              <a:rPr lang="en-US" altLang="en-US" sz="140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6819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82353" cy="914400"/>
          </a:xfrm>
        </p:spPr>
        <p:txBody>
          <a:bodyPr/>
          <a:lstStyle/>
          <a:p>
            <a:pPr algn="ctr"/>
            <a:r>
              <a:rPr lang="en-US" altLang="en-US" sz="2800" dirty="0"/>
              <a:t>Payload Development Requires Management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219200"/>
            <a:ext cx="8610600" cy="513715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Project Management lectures and materials are in Part II, Units 21 through 26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>
                <a:hlinkClick r:id="rId2"/>
              </a:rPr>
              <a:t>https://laspace.lsu.edu/laaces/student-balloon-course/</a:t>
            </a:r>
            <a:endParaRPr lang="en-US" altLang="en-US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These lectures and materials include the following: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21.01: Management, Life Cycle, Documentation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22.01: Requirements Module - The Basics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22.02: Requirements Module - Writing Requirements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22.03: Requirements Module – Change Management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23.01: System Design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23.02: Producing a System Design Drawing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24.01: Defining the Project Tasks, Costs &amp; Schedule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24.03: The Project Schedule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24.02: Working with MS Project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25.01: Basics of Flowcharts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000" dirty="0"/>
              <a:t>Lecture 26.01: Risk and Risk Management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0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LSU rev21Jan2021</a:t>
            </a:r>
            <a:endParaRPr lang="en-US" altLang="en-US" sz="1400" dirty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356350"/>
            <a:ext cx="3657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/>
              <a:t>L19.01</a:t>
            </a:r>
            <a:endParaRPr lang="en-US" altLang="en-US" sz="1400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801B18D-8F1A-403E-A4C4-D71BED3C0829}" type="slidenum">
              <a:rPr lang="en-US" altLang="en-US" sz="140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09033717"/>
      </p:ext>
    </p:extLst>
  </p:cSld>
  <p:clrMapOvr>
    <a:masterClrMapping/>
  </p:clrMapOvr>
</p:sld>
</file>

<file path=ppt/theme/theme1.xml><?xml version="1.0" encoding="utf-8"?>
<a:theme xmlns:a="http://schemas.openxmlformats.org/drawingml/2006/main" name="LaACES-LaSPA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ACES-LaSPACE" id="{F1BB81F0-C390-439F-8EF5-F178CDE05C89}" vid="{6AF331D9-17EB-4429-A09D-6DE21E76064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51E1B2B212645AB9CE17F210A53A5" ma:contentTypeVersion="13" ma:contentTypeDescription="Create a new document." ma:contentTypeScope="" ma:versionID="19169586caf372259a463af6367e4c30">
  <xsd:schema xmlns:xsd="http://www.w3.org/2001/XMLSchema" xmlns:xs="http://www.w3.org/2001/XMLSchema" xmlns:p="http://schemas.microsoft.com/office/2006/metadata/properties" xmlns:ns3="e7c0f050-b6ea-41c7-afdc-1f3ef6b79028" xmlns:ns4="877731fc-f214-48de-8a81-4226e1b1e6b7" targetNamespace="http://schemas.microsoft.com/office/2006/metadata/properties" ma:root="true" ma:fieldsID="e287bd6ae09cc96fd0c34a0fa8b56ad4" ns3:_="" ns4:_="">
    <xsd:import namespace="e7c0f050-b6ea-41c7-afdc-1f3ef6b79028"/>
    <xsd:import namespace="877731fc-f214-48de-8a81-4226e1b1e6b7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0f050-b6ea-41c7-afdc-1f3ef6b79028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731fc-f214-48de-8a81-4226e1b1e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CCAF2-CFD4-486A-8B41-19293A8A05D9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e7c0f050-b6ea-41c7-afdc-1f3ef6b79028"/>
    <ds:schemaRef ds:uri="877731fc-f214-48de-8a81-4226e1b1e6b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D55EED-1D80-4ADF-B784-3E7ADD0A4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c0f050-b6ea-41c7-afdc-1f3ef6b79028"/>
    <ds:schemaRef ds:uri="877731fc-f214-48de-8a81-4226e1b1e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52DE75-2BF5-4096-A071-8B1CA93281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LaACES-LaSPACE</Template>
  <TotalTime>1550</TotalTime>
  <Words>1484</Words>
  <Application>Microsoft Office PowerPoint</Application>
  <PresentationFormat>On-screen Show (4:3)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LaACES-LaSPACE</vt:lpstr>
      <vt:lpstr>Second Semester of the 2020-2021 LaACES Program</vt:lpstr>
      <vt:lpstr>Objectives for 2nd Semester</vt:lpstr>
      <vt:lpstr>Outline of 2nd Semester Tasks</vt:lpstr>
      <vt:lpstr>Balloon Payload Requirements</vt:lpstr>
      <vt:lpstr>LaACES MegaSat Core</vt:lpstr>
      <vt:lpstr>Suggested possible science topics</vt:lpstr>
      <vt:lpstr>Total Eclipse April 8, 2024</vt:lpstr>
      <vt:lpstr>Payload Development Requires Team Cohesion</vt:lpstr>
      <vt:lpstr>Payload Development Requires Management</vt:lpstr>
      <vt:lpstr>Payload Structure and Design</vt:lpstr>
      <vt:lpstr>The Project Reviews</vt:lpstr>
      <vt:lpstr>The Project Reviews Document Templates</vt:lpstr>
      <vt:lpstr>Milestone Schedule for LaACES 2020-2021</vt:lpstr>
    </vt:vector>
  </TitlesOfParts>
  <Company>Louisiana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Project Management?</dc:title>
  <dc:creator>T. Gregory Guzik</dc:creator>
  <cp:lastModifiedBy>Aaron P Ryan</cp:lastModifiedBy>
  <cp:revision>78</cp:revision>
  <cp:lastPrinted>2020-08-21T16:21:39Z</cp:lastPrinted>
  <dcterms:created xsi:type="dcterms:W3CDTF">2004-06-23T20:15:26Z</dcterms:created>
  <dcterms:modified xsi:type="dcterms:W3CDTF">2021-01-26T14:36:53Z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0x01010055E51E1B2B212645AB9CE17F210A53A5</vt:lpwstr>
  </property>
</Properties>
</file>