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8" r:id="rId4"/>
    <p:sldId id="261" r:id="rId5"/>
    <p:sldId id="262" r:id="rId6"/>
    <p:sldId id="263" r:id="rId7"/>
    <p:sldId id="264" r:id="rId8"/>
    <p:sldId id="266" r:id="rId9"/>
    <p:sldId id="260" r:id="rId10"/>
    <p:sldId id="265" r:id="rId11"/>
    <p:sldId id="267" r:id="rId12"/>
    <p:sldId id="269" r:id="rId13"/>
    <p:sldId id="270" r:id="rId14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AFD"/>
    <a:srgbClr val="1D3A6D"/>
    <a:srgbClr val="ECF1FA"/>
    <a:srgbClr val="C3D3EF"/>
    <a:srgbClr val="E3EBF5"/>
    <a:srgbClr val="D7E2F5"/>
    <a:srgbClr val="2C58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76" d="100"/>
          <a:sy n="76" d="100"/>
        </p:scale>
        <p:origin x="144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BB553BF-8DE1-4367-954C-D9445306DA5E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C7BC993-7BB8-49D5-8810-6DCEFDCFD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34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1ED7A-7176-4C24-B5E5-390A5E9CFEA8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FDA0C-FA16-4B2E-84A3-8D4A74736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862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LSU rev10SEP2020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Lab Notebooks L01.02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C1E8-21A3-41BC-B593-CC5A9E7B5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71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LSU rev10SEP2020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Lab Notebooks L01.02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C1E8-21A3-41BC-B593-CC5A9E7B5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67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LSU rev10SEP2020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Lab Notebooks L01.02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C1E8-21A3-41BC-B593-CC5A9E7B5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20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LSU rev10SEP2020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Lab Notebooks L01.02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C1E8-21A3-41BC-B593-CC5A9E7B5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999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LSU rev10SEP2020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Lab Notebooks L01.02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C1E8-21A3-41BC-B593-CC5A9E7B5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690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LSU rev10SEP2020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Lab Notebooks L01.02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C1E8-21A3-41BC-B593-CC5A9E7B5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77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LSU rev10SEP2020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Lab Notebooks L01.02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C1E8-21A3-41BC-B593-CC5A9E7B5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84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LSU rev10SEP2020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Lab Notebooks L01.02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C1E8-21A3-41BC-B593-CC5A9E7B5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523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LSU rev10SEP2020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Lab Notebooks L01.02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C1E8-21A3-41BC-B593-CC5A9E7B5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721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LSU rev10SEP2020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Lab Notebooks L01.02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C1E8-21A3-41BC-B593-CC5A9E7B5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35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LSU rev10SEP2020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Lab Notebooks L01.02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C1E8-21A3-41BC-B593-CC5A9E7B5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691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LSU rev10SEP2020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Lab Notebooks L01.02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FC1E8-21A3-41BC-B593-CC5A9E7B5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49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colleen@lsu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CF1FA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304800" y="2209800"/>
            <a:ext cx="9677400" cy="4093428"/>
          </a:xfrm>
          <a:prstGeom prst="rect">
            <a:avLst/>
          </a:prstGeom>
          <a:solidFill>
            <a:srgbClr val="2C58A6"/>
          </a:solidFill>
        </p:spPr>
        <p:txBody>
          <a:bodyPr wrap="square" rtlCol="0">
            <a:spAutoFit/>
          </a:bodyPr>
          <a:lstStyle/>
          <a:p>
            <a:pPr algn="ctr"/>
            <a:endParaRPr lang="en-US" sz="2800" dirty="0">
              <a:solidFill>
                <a:schemeClr val="bg1"/>
              </a:solidFill>
            </a:endParaRPr>
          </a:p>
          <a:p>
            <a:pPr algn="ctr"/>
            <a:r>
              <a:rPr lang="en-US" sz="5400" dirty="0" err="1">
                <a:solidFill>
                  <a:schemeClr val="bg1"/>
                </a:solidFill>
              </a:rPr>
              <a:t>LaACES</a:t>
            </a:r>
            <a:r>
              <a:rPr lang="en-US" sz="5400" dirty="0">
                <a:solidFill>
                  <a:schemeClr val="bg1"/>
                </a:solidFill>
              </a:rPr>
              <a:t> Lab Notebooks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</a:rPr>
              <a:t>Documenting your Work</a:t>
            </a:r>
          </a:p>
          <a:p>
            <a:pPr algn="ctr"/>
            <a:endParaRPr lang="en-US" sz="2400" dirty="0">
              <a:solidFill>
                <a:schemeClr val="bg1"/>
              </a:solidFill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Colleen H. Fava, LaSPACE Assistant Director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September 2020 </a:t>
            </a:r>
          </a:p>
          <a:p>
            <a:pPr algn="ctr"/>
            <a:endParaRPr lang="en-US" sz="2800" dirty="0">
              <a:solidFill>
                <a:schemeClr val="bg1"/>
              </a:solidFill>
            </a:endParaRPr>
          </a:p>
          <a:p>
            <a:pPr algn="ctr"/>
            <a:r>
              <a:rPr lang="en-US" sz="2200" i="1" dirty="0">
                <a:solidFill>
                  <a:schemeClr val="bg1"/>
                </a:solidFill>
              </a:rPr>
              <a:t>2020-2021 LaACES at LSU</a:t>
            </a:r>
          </a:p>
        </p:txBody>
      </p:sp>
      <p:pic>
        <p:nvPicPr>
          <p:cNvPr id="7" name="Picture 6" descr="A close up of the LaSPACE logo&#10;">
            <a:extLst>
              <a:ext uri="{FF2B5EF4-FFF2-40B4-BE49-F238E27FC236}">
                <a16:creationId xmlns:a16="http://schemas.microsoft.com/office/drawing/2014/main" id="{A2739C4A-1C78-467D-99B4-E0318BA2374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17"/>
          <a:stretch/>
        </p:blipFill>
        <p:spPr>
          <a:xfrm>
            <a:off x="3025779" y="152400"/>
            <a:ext cx="3070221" cy="20574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8DD06C-E8F9-4E69-9CE8-6E753843D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LSU rev10SEP2020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0B1748-178A-4527-8CB1-47CFA874A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Lab Notebooks L01.02</a:t>
            </a:r>
          </a:p>
        </p:txBody>
      </p:sp>
    </p:spTree>
    <p:extLst>
      <p:ext uri="{BB962C8B-B14F-4D97-AF65-F5344CB8AC3E}">
        <p14:creationId xmlns:p14="http://schemas.microsoft.com/office/powerpoint/2010/main" val="1008656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CF1FA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228600"/>
            <a:ext cx="9448800" cy="707886"/>
          </a:xfrm>
          <a:prstGeom prst="rect">
            <a:avLst/>
          </a:prstGeom>
          <a:solidFill>
            <a:srgbClr val="2C58A6"/>
          </a:solidFill>
        </p:spPr>
        <p:txBody>
          <a:bodyPr wrap="square" rtlCol="0">
            <a:spAutoFit/>
          </a:bodyPr>
          <a:lstStyle/>
          <a:p>
            <a:pPr marL="182880"/>
            <a:r>
              <a:rPr lang="en-US" sz="4000" i="1" dirty="0">
                <a:solidFill>
                  <a:schemeClr val="bg1"/>
                </a:solidFill>
              </a:rPr>
              <a:t>Lab Notebook Format Review Checklist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9364" y="1066800"/>
            <a:ext cx="89916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Questions to ask when reviewing lab books:</a:t>
            </a:r>
          </a:p>
          <a:p>
            <a:pPr marL="91440" indent="-342900">
              <a:buFont typeface="Arial" pitchFamily="34" charset="0"/>
              <a:buChar char="•"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Black or Blue ballpoint pen used?</a:t>
            </a:r>
          </a:p>
          <a:p>
            <a:pPr marL="91440" indent="-342900">
              <a:buFont typeface="Arial" pitchFamily="34" charset="0"/>
              <a:buChar char="•"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Other colored pens/highlighters used within reason?</a:t>
            </a:r>
          </a:p>
          <a:p>
            <a:pPr marL="91440" indent="-342900">
              <a:buFont typeface="Arial" pitchFamily="34" charset="0"/>
              <a:buChar char="•"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Legible handwriting?</a:t>
            </a:r>
          </a:p>
          <a:p>
            <a:pPr marL="91440" indent="-342900">
              <a:buFont typeface="Arial" pitchFamily="34" charset="0"/>
              <a:buChar char="•"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Table of contents up-to-date?</a:t>
            </a:r>
          </a:p>
          <a:p>
            <a:pPr marL="91440" indent="-342900">
              <a:buFont typeface="Arial" pitchFamily="34" charset="0"/>
              <a:buChar char="•"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Entries fully dated (Oct. 13, 2014, 6 pm–Oct. 13, 2014, 9 pm)?</a:t>
            </a:r>
          </a:p>
          <a:p>
            <a:pPr marL="91440" indent="-342900">
              <a:buFont typeface="Arial" pitchFamily="34" charset="0"/>
              <a:buChar char="•"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Clear headings identifying content areas?</a:t>
            </a:r>
          </a:p>
          <a:p>
            <a:pPr marL="91440" indent="-342900">
              <a:buFont typeface="Arial" pitchFamily="34" charset="0"/>
              <a:buChar char="•"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Written in first person?</a:t>
            </a:r>
          </a:p>
          <a:p>
            <a:pPr marL="91440" indent="-342900">
              <a:buFont typeface="Arial" pitchFamily="34" charset="0"/>
              <a:buChar char="•"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Complete sentences?  </a:t>
            </a:r>
          </a:p>
          <a:p>
            <a:pPr marL="91440" indent="-342900">
              <a:buFont typeface="Arial" pitchFamily="34" charset="0"/>
              <a:buChar char="•"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Active verbs and precise descriptions?</a:t>
            </a:r>
          </a:p>
          <a:p>
            <a:pPr marL="91440" indent="-342900">
              <a:buFont typeface="Arial" pitchFamily="34" charset="0"/>
              <a:buChar char="•"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Could the work be followed by another scientist?</a:t>
            </a:r>
          </a:p>
          <a:p>
            <a:pPr marL="91440" indent="-342900">
              <a:buFont typeface="Arial" pitchFamily="34" charset="0"/>
              <a:buChar char="•"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Is the researcher correctly “thinking in the notebook”?</a:t>
            </a:r>
          </a:p>
          <a:p>
            <a:pPr marL="91440" indent="-342900">
              <a:buFont typeface="Arial" pitchFamily="34" charset="0"/>
              <a:buChar char="•"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Is the notebook stored safely &amp; properly when not in use?   </a:t>
            </a:r>
            <a:endParaRPr lang="en-US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757" y="6487361"/>
            <a:ext cx="263214" cy="276999"/>
          </a:xfrm>
          <a:prstGeom prst="rect">
            <a:avLst/>
          </a:prstGeom>
          <a:solidFill>
            <a:srgbClr val="1D3A6D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9</a:t>
            </a:r>
          </a:p>
        </p:txBody>
      </p:sp>
      <p:pic>
        <p:nvPicPr>
          <p:cNvPr id="8" name="Picture 7" descr="A close up of the LaSPACE logo">
            <a:extLst>
              <a:ext uri="{FF2B5EF4-FFF2-40B4-BE49-F238E27FC236}">
                <a16:creationId xmlns:a16="http://schemas.microsoft.com/office/drawing/2014/main" id="{8388FB29-08BD-4721-993B-7FA521348F5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17"/>
          <a:stretch/>
        </p:blipFill>
        <p:spPr>
          <a:xfrm>
            <a:off x="8243014" y="6214992"/>
            <a:ext cx="909695" cy="60960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4F78D4-6277-4B04-BA25-00D66C117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LSU rev10SEP2020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97481C-39CC-4A06-A8B9-69A88F395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Lab Notebooks L01.02</a:t>
            </a:r>
          </a:p>
        </p:txBody>
      </p:sp>
    </p:spTree>
    <p:extLst>
      <p:ext uri="{BB962C8B-B14F-4D97-AF65-F5344CB8AC3E}">
        <p14:creationId xmlns:p14="http://schemas.microsoft.com/office/powerpoint/2010/main" val="649186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CF1FA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228600"/>
            <a:ext cx="9448800" cy="707886"/>
          </a:xfrm>
          <a:prstGeom prst="rect">
            <a:avLst/>
          </a:prstGeom>
          <a:solidFill>
            <a:srgbClr val="2C58A6"/>
          </a:solidFill>
        </p:spPr>
        <p:txBody>
          <a:bodyPr wrap="square" rtlCol="0">
            <a:spAutoFit/>
          </a:bodyPr>
          <a:lstStyle/>
          <a:p>
            <a:pPr marL="182880"/>
            <a:r>
              <a:rPr lang="en-US" sz="4000" i="1" dirty="0">
                <a:solidFill>
                  <a:schemeClr val="bg1"/>
                </a:solidFill>
              </a:rPr>
              <a:t>Lab Notebook Content Checklist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" y="1219200"/>
            <a:ext cx="89916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 indent="-342900">
              <a:buFont typeface="Arial" pitchFamily="34" charset="0"/>
              <a:buChar char="•"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Plans: tests to run, research to perform, questions to answer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Ideas:  a notebook is a repository of creativity (You are not      limited to the ideas you implement) </a:t>
            </a:r>
          </a:p>
          <a:p>
            <a:pPr marL="91440" indent="-342900">
              <a:buFont typeface="Arial" pitchFamily="34" charset="0"/>
              <a:buChar char="•"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Realities: deviations from the plan; adjustments</a:t>
            </a:r>
          </a:p>
          <a:p>
            <a:pPr marL="91440" indent="-342900">
              <a:buFont typeface="Arial" pitchFamily="34" charset="0"/>
              <a:buChar char="•"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Observations: risk mitigation; procedures eliminated</a:t>
            </a:r>
          </a:p>
          <a:p>
            <a:pPr marL="91440" indent="-342900">
              <a:buFont typeface="Arial" pitchFamily="34" charset="0"/>
              <a:buChar char="•"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Illustrations: sketches, graphs, and photographs</a:t>
            </a:r>
          </a:p>
          <a:p>
            <a:pPr marL="91440" indent="-342900">
              <a:buFont typeface="Arial" pitchFamily="34" charset="0"/>
              <a:buChar char="•"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“Links” to the notebooks of others in your group</a:t>
            </a:r>
          </a:p>
          <a:p>
            <a:pPr marL="91440" indent="-342900">
              <a:buFont typeface="Arial" pitchFamily="34" charset="0"/>
              <a:buChar char="•"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“Links” to instrument logbooks and data on disks</a:t>
            </a:r>
          </a:p>
          <a:p>
            <a:pPr marL="91440" indent="-342900">
              <a:buFont typeface="Arial" pitchFamily="34" charset="0"/>
              <a:buChar char="•"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E-mails from collaborators (tape or paste them in)</a:t>
            </a:r>
          </a:p>
          <a:p>
            <a:pPr marL="91440" indent="-342900">
              <a:buFont typeface="Arial" pitchFamily="34" charset="0"/>
              <a:buChar char="•"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Summaries of papers you have read (full citation)</a:t>
            </a:r>
          </a:p>
          <a:p>
            <a:pPr marL="91440" indent="-342900">
              <a:buFont typeface="Arial" pitchFamily="34" charset="0"/>
              <a:buChar char="•"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Hints and tips you may get from science friends</a:t>
            </a:r>
          </a:p>
          <a:p>
            <a:pPr marL="91440" indent="-342900">
              <a:buFont typeface="Arial" pitchFamily="34" charset="0"/>
              <a:buChar char="•"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Concerns, questions, failures, conundrums, </a:t>
            </a:r>
            <a:r>
              <a:rPr lang="en-US" sz="2600" dirty="0" err="1">
                <a:solidFill>
                  <a:schemeClr val="accent1">
                    <a:lumMod val="50000"/>
                  </a:schemeClr>
                </a:solidFill>
              </a:rPr>
              <a:t>etc</a:t>
            </a:r>
            <a:endParaRPr lang="en-US" sz="2200" dirty="0">
              <a:solidFill>
                <a:schemeClr val="accent1">
                  <a:lumMod val="50000"/>
                </a:schemeClr>
              </a:solidFill>
            </a:endParaRPr>
          </a:p>
          <a:p>
            <a:pPr marL="548640" lvl="1">
              <a:buFont typeface="Arial" pitchFamily="34" charset="0"/>
              <a:buChar char="•"/>
            </a:pPr>
            <a:endParaRPr lang="en-US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757" y="6487361"/>
            <a:ext cx="341760" cy="276999"/>
          </a:xfrm>
          <a:prstGeom prst="rect">
            <a:avLst/>
          </a:prstGeom>
          <a:solidFill>
            <a:srgbClr val="1D3A6D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10</a:t>
            </a:r>
          </a:p>
        </p:txBody>
      </p:sp>
      <p:pic>
        <p:nvPicPr>
          <p:cNvPr id="8" name="Picture 7" descr="A close up of the LaSPACE logo">
            <a:extLst>
              <a:ext uri="{FF2B5EF4-FFF2-40B4-BE49-F238E27FC236}">
                <a16:creationId xmlns:a16="http://schemas.microsoft.com/office/drawing/2014/main" id="{EF329E92-3F41-4311-BAAF-189AA4290B4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17"/>
          <a:stretch/>
        </p:blipFill>
        <p:spPr>
          <a:xfrm>
            <a:off x="8243014" y="6214992"/>
            <a:ext cx="909695" cy="60960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20C9CE-16AF-4CD0-A7BC-32E25E90F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LSU rev10SEP2020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5E6EAC-2ECC-44B3-B6CA-726713F81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Lab Notebooks L01.02</a:t>
            </a:r>
          </a:p>
        </p:txBody>
      </p:sp>
    </p:spTree>
    <p:extLst>
      <p:ext uri="{BB962C8B-B14F-4D97-AF65-F5344CB8AC3E}">
        <p14:creationId xmlns:p14="http://schemas.microsoft.com/office/powerpoint/2010/main" val="4240972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CF1FA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228600"/>
            <a:ext cx="9448800" cy="707886"/>
          </a:xfrm>
          <a:prstGeom prst="rect">
            <a:avLst/>
          </a:prstGeom>
          <a:solidFill>
            <a:srgbClr val="2C58A6"/>
          </a:solidFill>
        </p:spPr>
        <p:txBody>
          <a:bodyPr wrap="square" rtlCol="0">
            <a:spAutoFit/>
          </a:bodyPr>
          <a:lstStyle/>
          <a:p>
            <a:pPr marL="182880"/>
            <a:r>
              <a:rPr lang="en-US" sz="4000" i="1" dirty="0">
                <a:solidFill>
                  <a:schemeClr val="bg1"/>
                </a:solidFill>
              </a:rPr>
              <a:t>Getting Started with your Lab Notebook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" y="1034487"/>
            <a:ext cx="8991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Enter your name &amp; course info, create a 6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pg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ToC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, and number the following pages.</a:t>
            </a: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91440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Document all the steps, any obstacles, and ultimate results during each session moving forward.</a:t>
            </a: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91440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Get to the lab at least 15 minutes early and review your lab book: read previous entries to refresh your mind and clean up errors AND transfer any relevant information that was independently obtained outside of the lab. </a:t>
            </a: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91440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Buddy up with at least two other student participants and exchange lab notebooks regularly. Offer each other feedback and tips for improving the notebook. </a:t>
            </a:r>
            <a:endParaRPr lang="en-US" sz="2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757" y="6487361"/>
            <a:ext cx="341760" cy="276999"/>
          </a:xfrm>
          <a:prstGeom prst="rect">
            <a:avLst/>
          </a:prstGeom>
          <a:solidFill>
            <a:srgbClr val="1D3A6D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11</a:t>
            </a:r>
          </a:p>
        </p:txBody>
      </p:sp>
      <p:pic>
        <p:nvPicPr>
          <p:cNvPr id="8" name="Picture 7" descr="A close up of the LaSPACE logo">
            <a:extLst>
              <a:ext uri="{FF2B5EF4-FFF2-40B4-BE49-F238E27FC236}">
                <a16:creationId xmlns:a16="http://schemas.microsoft.com/office/drawing/2014/main" id="{C5671520-ACAE-4C76-8740-85C6C34AFF1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17"/>
          <a:stretch/>
        </p:blipFill>
        <p:spPr>
          <a:xfrm>
            <a:off x="8243014" y="6214992"/>
            <a:ext cx="909695" cy="60960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CD17E9-144F-4309-8A12-1A7BCC012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LSU rev10SEP2020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6C6FD4-167E-4A63-85B7-EDD701197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Lab Notebooks L01.02</a:t>
            </a:r>
          </a:p>
        </p:txBody>
      </p:sp>
    </p:spTree>
    <p:extLst>
      <p:ext uri="{BB962C8B-B14F-4D97-AF65-F5344CB8AC3E}">
        <p14:creationId xmlns:p14="http://schemas.microsoft.com/office/powerpoint/2010/main" val="3715815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CF1FA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228600"/>
            <a:ext cx="9448800" cy="707886"/>
          </a:xfrm>
          <a:prstGeom prst="rect">
            <a:avLst/>
          </a:prstGeom>
          <a:solidFill>
            <a:srgbClr val="2C58A6"/>
          </a:solidFill>
        </p:spPr>
        <p:txBody>
          <a:bodyPr wrap="square" rtlCol="0">
            <a:spAutoFit/>
          </a:bodyPr>
          <a:lstStyle/>
          <a:p>
            <a:pPr marL="182880"/>
            <a:r>
              <a:rPr lang="en-US" sz="4000" i="1" dirty="0" err="1">
                <a:solidFill>
                  <a:schemeClr val="bg1"/>
                </a:solidFill>
              </a:rPr>
              <a:t>LaACES</a:t>
            </a:r>
            <a:r>
              <a:rPr lang="en-US" sz="4000" i="1" dirty="0">
                <a:solidFill>
                  <a:schemeClr val="bg1"/>
                </a:solidFill>
              </a:rPr>
              <a:t> Lab Notebook Discussion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19050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u="sng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sz="4800" b="1" u="sng" dirty="0">
                <a:solidFill>
                  <a:schemeClr val="accent1">
                    <a:lumMod val="50000"/>
                  </a:schemeClr>
                </a:solidFill>
              </a:rPr>
              <a:t>Questions? Comments? </a:t>
            </a:r>
          </a:p>
          <a:p>
            <a:pPr marL="548640" lvl="1" algn="ctr"/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548640" lvl="1" algn="ctr"/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548640" lvl="1" algn="ctr"/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Colleen H. Fava, LaSPACE Assistant Director</a:t>
            </a:r>
          </a:p>
          <a:p>
            <a:pPr marL="548640" lvl="1" algn="ctr"/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364 Nicholson Hall /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hlinkClick r:id="rId2"/>
              </a:rPr>
              <a:t>colleenf@lsu.edu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/ 225-578-8680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757" y="6487361"/>
            <a:ext cx="341760" cy="276999"/>
          </a:xfrm>
          <a:prstGeom prst="rect">
            <a:avLst/>
          </a:prstGeom>
          <a:solidFill>
            <a:srgbClr val="1D3A6D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12</a:t>
            </a:r>
          </a:p>
        </p:txBody>
      </p:sp>
      <p:pic>
        <p:nvPicPr>
          <p:cNvPr id="8" name="Picture 7" descr="A close up of the LaSPACE logo">
            <a:extLst>
              <a:ext uri="{FF2B5EF4-FFF2-40B4-BE49-F238E27FC236}">
                <a16:creationId xmlns:a16="http://schemas.microsoft.com/office/drawing/2014/main" id="{B7FF9569-5054-40D9-921F-0421EE451B0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17"/>
          <a:stretch/>
        </p:blipFill>
        <p:spPr>
          <a:xfrm>
            <a:off x="8243014" y="6214992"/>
            <a:ext cx="909695" cy="60960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5B41AB-BA6E-4F7E-A8EE-774D4BFA4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LSU rev10SEP2020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7A1D5D-B59A-4EE7-AAAB-E6A77DBB4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Lab Notebooks L01.02</a:t>
            </a:r>
          </a:p>
        </p:txBody>
      </p:sp>
    </p:spTree>
    <p:extLst>
      <p:ext uri="{BB962C8B-B14F-4D97-AF65-F5344CB8AC3E}">
        <p14:creationId xmlns:p14="http://schemas.microsoft.com/office/powerpoint/2010/main" val="1713811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CF1FA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228600"/>
            <a:ext cx="9448800" cy="707886"/>
          </a:xfrm>
          <a:prstGeom prst="rect">
            <a:avLst/>
          </a:prstGeom>
          <a:solidFill>
            <a:srgbClr val="2C58A6"/>
          </a:solidFill>
        </p:spPr>
        <p:txBody>
          <a:bodyPr wrap="square" rtlCol="0">
            <a:spAutoFit/>
          </a:bodyPr>
          <a:lstStyle/>
          <a:p>
            <a:pPr marL="182880"/>
            <a:r>
              <a:rPr lang="en-US" sz="4000" i="1" dirty="0">
                <a:solidFill>
                  <a:schemeClr val="bg1"/>
                </a:solidFill>
              </a:rPr>
              <a:t>What is a Lab Notebook?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990600"/>
            <a:ext cx="8839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Complete record of procedures, data, and thoughts for your own reference, your team members, and to pass on to other researchers. </a:t>
            </a:r>
          </a:p>
          <a:p>
            <a:pPr marL="9144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Document why experiments were initiated, how they were performed, results, and comments on results</a:t>
            </a:r>
          </a:p>
          <a:p>
            <a:pPr marL="9144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Place to compile data/charts/photos/ideas</a:t>
            </a:r>
          </a:p>
          <a:p>
            <a:pPr marL="9144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Place to collect clues, to troubleshoot problems</a:t>
            </a:r>
          </a:p>
          <a:p>
            <a:pPr marL="9144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Place to observe the whole picture and think</a:t>
            </a:r>
          </a:p>
          <a:p>
            <a:pPr marL="0" lvl="1"/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1"/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Additional reasons lab notebooks are kept by scientists and engineers</a:t>
            </a:r>
          </a:p>
          <a:p>
            <a:pPr marL="9144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Legal document, to prove patents</a:t>
            </a:r>
          </a:p>
          <a:p>
            <a:pPr marL="9144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Defense against accusations of fraud or lawsuits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757" y="6487361"/>
            <a:ext cx="263214" cy="276999"/>
          </a:xfrm>
          <a:prstGeom prst="rect">
            <a:avLst/>
          </a:prstGeom>
          <a:solidFill>
            <a:srgbClr val="1D3A6D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1</a:t>
            </a:r>
          </a:p>
        </p:txBody>
      </p:sp>
      <p:pic>
        <p:nvPicPr>
          <p:cNvPr id="7" name="Picture 6" descr="A close up of the LaSPACE logo">
            <a:extLst>
              <a:ext uri="{FF2B5EF4-FFF2-40B4-BE49-F238E27FC236}">
                <a16:creationId xmlns:a16="http://schemas.microsoft.com/office/drawing/2014/main" id="{88486627-0681-4347-8A31-D9DF73DB249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17"/>
          <a:stretch/>
        </p:blipFill>
        <p:spPr>
          <a:xfrm>
            <a:off x="8243014" y="6214992"/>
            <a:ext cx="909695" cy="60960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E46600-9160-45E0-AE63-5F8B52CD6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LSU rev10SEP2020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1764C-F5E4-43BB-AED1-5189CD2AA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Lab Notebooks L01.02</a:t>
            </a:r>
          </a:p>
        </p:txBody>
      </p:sp>
    </p:spTree>
    <p:extLst>
      <p:ext uri="{BB962C8B-B14F-4D97-AF65-F5344CB8AC3E}">
        <p14:creationId xmlns:p14="http://schemas.microsoft.com/office/powerpoint/2010/main" val="3807972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CF1FA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228600"/>
            <a:ext cx="9448800" cy="707886"/>
          </a:xfrm>
          <a:prstGeom prst="rect">
            <a:avLst/>
          </a:prstGeom>
          <a:solidFill>
            <a:srgbClr val="2C58A6"/>
          </a:solidFill>
        </p:spPr>
        <p:txBody>
          <a:bodyPr wrap="square" rtlCol="0">
            <a:spAutoFit/>
          </a:bodyPr>
          <a:lstStyle/>
          <a:p>
            <a:pPr marL="182880"/>
            <a:r>
              <a:rPr lang="en-US" sz="4000" i="1" dirty="0">
                <a:solidFill>
                  <a:schemeClr val="bg1"/>
                </a:solidFill>
              </a:rPr>
              <a:t>How will </a:t>
            </a:r>
            <a:r>
              <a:rPr lang="en-US" sz="4000" i="1" u="sng" dirty="0">
                <a:solidFill>
                  <a:schemeClr val="bg1"/>
                </a:solidFill>
              </a:rPr>
              <a:t>you</a:t>
            </a:r>
            <a:r>
              <a:rPr lang="en-US" sz="4000" i="1" dirty="0">
                <a:solidFill>
                  <a:schemeClr val="bg1"/>
                </a:solidFill>
              </a:rPr>
              <a:t> use this Lab Notebook?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5895" y="922377"/>
            <a:ext cx="88392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All of the work you do and all the information you are provided each week is </a:t>
            </a:r>
            <a:r>
              <a:rPr lang="en-US" sz="3000" i="1" dirty="0">
                <a:solidFill>
                  <a:schemeClr val="accent1">
                    <a:lumMod val="50000"/>
                  </a:schemeClr>
                </a:solidFill>
              </a:rPr>
              <a:t>cumulative</a:t>
            </a:r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endParaRPr lang="en-US" sz="1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Proper documentation of processes and results will enable you to transfer information with relative ease to:</a:t>
            </a:r>
          </a:p>
          <a:p>
            <a:pPr marL="9144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Lab Reports (first up: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SkeeterSat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Report Presentations)</a:t>
            </a:r>
          </a:p>
          <a:p>
            <a:pPr marL="9144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Design Documents (PDR, CDR, FRR Written &amp; Oral Presentations)</a:t>
            </a:r>
          </a:p>
          <a:p>
            <a:pPr marL="0" lvl="1"/>
            <a:endParaRPr lang="en-US" sz="1000"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1"/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Additionally, these lab books will be reviewed to ensure an adequate level of work is being accomplished per every hour you are working on your payload. </a:t>
            </a:r>
          </a:p>
          <a:p>
            <a:pPr marL="9144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Faculty &amp; Staff will review books regularly. If we see little or no evidence of work being accomplished, timesheets may not be approved.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757" y="6487361"/>
            <a:ext cx="263214" cy="276999"/>
          </a:xfrm>
          <a:prstGeom prst="rect">
            <a:avLst/>
          </a:prstGeom>
          <a:solidFill>
            <a:srgbClr val="1D3A6D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2</a:t>
            </a:r>
          </a:p>
        </p:txBody>
      </p:sp>
      <p:pic>
        <p:nvPicPr>
          <p:cNvPr id="8" name="Picture 7" descr="A close up of the LaSPACE logo">
            <a:extLst>
              <a:ext uri="{FF2B5EF4-FFF2-40B4-BE49-F238E27FC236}">
                <a16:creationId xmlns:a16="http://schemas.microsoft.com/office/drawing/2014/main" id="{EE5D86D5-4DA5-4EC0-B81F-83F6C8C2989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17"/>
          <a:stretch/>
        </p:blipFill>
        <p:spPr>
          <a:xfrm>
            <a:off x="8243014" y="6214992"/>
            <a:ext cx="909695" cy="60960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3D6775-E1EA-4EBB-A865-CC5486A50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LSU rev10SEP2020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E22D5E-3C11-4AC4-AEC8-E194599FA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Lab Notebooks L01.02</a:t>
            </a:r>
          </a:p>
        </p:txBody>
      </p:sp>
    </p:spTree>
    <p:extLst>
      <p:ext uri="{BB962C8B-B14F-4D97-AF65-F5344CB8AC3E}">
        <p14:creationId xmlns:p14="http://schemas.microsoft.com/office/powerpoint/2010/main" val="2689072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CF1FA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228600"/>
            <a:ext cx="9448800" cy="707886"/>
          </a:xfrm>
          <a:prstGeom prst="rect">
            <a:avLst/>
          </a:prstGeom>
          <a:solidFill>
            <a:srgbClr val="2C58A6"/>
          </a:solidFill>
        </p:spPr>
        <p:txBody>
          <a:bodyPr wrap="square" rtlCol="0">
            <a:spAutoFit/>
          </a:bodyPr>
          <a:lstStyle/>
          <a:p>
            <a:pPr marL="182880"/>
            <a:r>
              <a:rPr lang="en-US" sz="4000" i="1" dirty="0">
                <a:solidFill>
                  <a:schemeClr val="bg1"/>
                </a:solidFill>
              </a:rPr>
              <a:t>Preparing a New Lab Notebook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1066800"/>
            <a:ext cx="8458200" cy="5322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120000"/>
              </a:lnSpc>
            </a:pPr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Front and Inside Cover</a:t>
            </a:r>
          </a:p>
          <a:p>
            <a:pPr marL="342900" lvl="1" indent="-342900">
              <a:lnSpc>
                <a:spcPct val="12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Name (John Doe), Context (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LaACES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@ LSU), Beginning Date (September 19, 2019)</a:t>
            </a:r>
          </a:p>
          <a:p>
            <a:pPr marL="0" lvl="1">
              <a:lnSpc>
                <a:spcPct val="120000"/>
              </a:lnSpc>
            </a:pPr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Create Table of Contents</a:t>
            </a:r>
          </a:p>
          <a:p>
            <a:pPr marL="342900" lvl="1" indent="-342900">
              <a:lnSpc>
                <a:spcPct val="12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# first 3 pages front and back: ToC-1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 ToC-6</a:t>
            </a:r>
          </a:p>
          <a:p>
            <a:pPr marL="0" lvl="1">
              <a:lnSpc>
                <a:spcPct val="120000"/>
              </a:lnSpc>
            </a:pPr>
            <a:r>
              <a:rPr lang="en-US" sz="3000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Number all Pages</a:t>
            </a:r>
          </a:p>
          <a:p>
            <a:pPr marL="342900" lvl="1" indent="-34290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Beginning with #1, number all pages following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ToC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 pages</a:t>
            </a:r>
          </a:p>
          <a:p>
            <a:pPr marL="0" lvl="1">
              <a:lnSpc>
                <a:spcPct val="120000"/>
              </a:lnSpc>
            </a:pPr>
            <a:r>
              <a:rPr lang="en-US" sz="3000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Establish Entry/</a:t>
            </a:r>
            <a:r>
              <a:rPr lang="en-US" sz="3000" dirty="0" err="1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ToC</a:t>
            </a:r>
            <a:r>
              <a:rPr lang="en-US" sz="3000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 Format</a:t>
            </a:r>
          </a:p>
          <a:p>
            <a:pPr marL="3429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Start/End Times, Date, Context, Entry Title </a:t>
            </a:r>
          </a:p>
          <a:p>
            <a:pPr marL="0" lvl="1">
              <a:lnSpc>
                <a:spcPct val="120000"/>
              </a:lnSpc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     (</a:t>
            </a: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leave title blank until entry is complete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757" y="6487361"/>
            <a:ext cx="263214" cy="276999"/>
          </a:xfrm>
          <a:prstGeom prst="rect">
            <a:avLst/>
          </a:prstGeom>
          <a:solidFill>
            <a:srgbClr val="1D3A6D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3</a:t>
            </a:r>
          </a:p>
        </p:txBody>
      </p:sp>
      <p:pic>
        <p:nvPicPr>
          <p:cNvPr id="8" name="Picture 7" descr="A close up of the LaSPACE logo">
            <a:extLst>
              <a:ext uri="{FF2B5EF4-FFF2-40B4-BE49-F238E27FC236}">
                <a16:creationId xmlns:a16="http://schemas.microsoft.com/office/drawing/2014/main" id="{0262B085-A950-4F9E-9202-9B91E736ECF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17"/>
          <a:stretch/>
        </p:blipFill>
        <p:spPr>
          <a:xfrm>
            <a:off x="8243014" y="6214992"/>
            <a:ext cx="909695" cy="60960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A0C977-8792-4DE8-BE15-EE114CE49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LSU rev10SEP2020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4DF22E-BC8B-4DD1-B9DA-98B45274E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Lab Notebooks L01.02</a:t>
            </a:r>
          </a:p>
        </p:txBody>
      </p:sp>
    </p:spTree>
    <p:extLst>
      <p:ext uri="{BB962C8B-B14F-4D97-AF65-F5344CB8AC3E}">
        <p14:creationId xmlns:p14="http://schemas.microsoft.com/office/powerpoint/2010/main" val="3764384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CF1FA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228600"/>
            <a:ext cx="9448800" cy="707886"/>
          </a:xfrm>
          <a:prstGeom prst="rect">
            <a:avLst/>
          </a:prstGeom>
          <a:solidFill>
            <a:srgbClr val="2C58A6"/>
          </a:solidFill>
        </p:spPr>
        <p:txBody>
          <a:bodyPr wrap="square" rtlCol="0">
            <a:spAutoFit/>
          </a:bodyPr>
          <a:lstStyle/>
          <a:p>
            <a:pPr marL="182880"/>
            <a:r>
              <a:rPr lang="en-US" sz="4000" i="1" dirty="0">
                <a:solidFill>
                  <a:schemeClr val="bg1"/>
                </a:solidFill>
              </a:rPr>
              <a:t>What goes in your Lab Notebook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9364" y="990600"/>
            <a:ext cx="8839200" cy="5299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120000"/>
              </a:lnSpc>
            </a:pPr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Notes on Lectures</a:t>
            </a:r>
          </a:p>
          <a:p>
            <a:pPr marL="3429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Enter these notes sparingly. Lecture slides are available for future reference, but some equations or principles will be worth noting. Anything your instructors repeat is likely worth capturing.</a:t>
            </a:r>
          </a:p>
          <a:p>
            <a:pPr marL="0" lvl="1">
              <a:lnSpc>
                <a:spcPct val="120000"/>
              </a:lnSpc>
            </a:pPr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Group Activities</a:t>
            </a:r>
          </a:p>
          <a:p>
            <a:pPr marL="3429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Document the process and procedures of any in-house activities, explain why the experiment/activity is being conducted, document results and annotate explanations for successes and failures. </a:t>
            </a:r>
            <a:endParaRPr lang="en-US" sz="2400" dirty="0">
              <a:solidFill>
                <a:schemeClr val="accent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0" lvl="1">
              <a:lnSpc>
                <a:spcPct val="120000"/>
              </a:lnSpc>
            </a:pPr>
            <a:r>
              <a:rPr lang="en-US" sz="3000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Independent Research/Project Development </a:t>
            </a:r>
          </a:p>
          <a:p>
            <a:pPr marL="3429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EVERYTHING! All the articles you read, hypotheses you develop, experiments you undertake, expected results, actual results, etc.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757" y="6487361"/>
            <a:ext cx="263214" cy="276999"/>
          </a:xfrm>
          <a:prstGeom prst="rect">
            <a:avLst/>
          </a:prstGeom>
          <a:solidFill>
            <a:srgbClr val="1D3A6D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4</a:t>
            </a:r>
          </a:p>
        </p:txBody>
      </p:sp>
      <p:pic>
        <p:nvPicPr>
          <p:cNvPr id="8" name="Picture 7" descr="A close up of the LaSPACE logo">
            <a:extLst>
              <a:ext uri="{FF2B5EF4-FFF2-40B4-BE49-F238E27FC236}">
                <a16:creationId xmlns:a16="http://schemas.microsoft.com/office/drawing/2014/main" id="{A07A910A-68B7-42CF-8329-D3861825E32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17"/>
          <a:stretch/>
        </p:blipFill>
        <p:spPr>
          <a:xfrm>
            <a:off x="8243014" y="6214992"/>
            <a:ext cx="909695" cy="60960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DF4D23-CA08-4527-81D5-7B0941443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LSU rev10SEP2020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E3013E-9EE0-4E36-89E5-4A3CFB4F3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Lab Notebooks L01.02</a:t>
            </a:r>
          </a:p>
        </p:txBody>
      </p:sp>
    </p:spTree>
    <p:extLst>
      <p:ext uri="{BB962C8B-B14F-4D97-AF65-F5344CB8AC3E}">
        <p14:creationId xmlns:p14="http://schemas.microsoft.com/office/powerpoint/2010/main" val="1108137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CF1FA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228600"/>
            <a:ext cx="9448800" cy="707886"/>
          </a:xfrm>
          <a:prstGeom prst="rect">
            <a:avLst/>
          </a:prstGeom>
          <a:solidFill>
            <a:srgbClr val="2C58A6"/>
          </a:solidFill>
        </p:spPr>
        <p:txBody>
          <a:bodyPr wrap="square" rtlCol="0">
            <a:spAutoFit/>
          </a:bodyPr>
          <a:lstStyle/>
          <a:p>
            <a:pPr marL="182880"/>
            <a:r>
              <a:rPr lang="en-US" sz="4000" i="1" dirty="0">
                <a:solidFill>
                  <a:schemeClr val="bg1"/>
                </a:solidFill>
              </a:rPr>
              <a:t>Attachments in your Lab Notebook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1820" y="914400"/>
            <a:ext cx="88392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120000"/>
              </a:lnSpc>
              <a:spcBef>
                <a:spcPct val="0"/>
              </a:spcBef>
            </a:pPr>
            <a:r>
              <a:rPr lang="en-US" sz="2600" u="sng" dirty="0">
                <a:solidFill>
                  <a:schemeClr val="accent1">
                    <a:lumMod val="50000"/>
                  </a:schemeClr>
                </a:solidFill>
              </a:rPr>
              <a:t>Use tape or glue to insert crucial materials into your lab book:</a:t>
            </a:r>
          </a:p>
          <a:p>
            <a:pPr marL="342900" lvl="1" indent="-342900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Computer generated data, Photographic data</a:t>
            </a:r>
          </a:p>
          <a:p>
            <a:pPr marL="342900" lvl="1" indent="-342900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Printed graphs </a:t>
            </a:r>
          </a:p>
          <a:p>
            <a:pPr marL="342900" lvl="1" indent="-342900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Datasheet templates</a:t>
            </a:r>
          </a:p>
          <a:p>
            <a:pPr marL="342900" lvl="1" indent="-342900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Assignment Sheets/Instructions</a:t>
            </a:r>
          </a:p>
          <a:p>
            <a:pPr marL="342900" lvl="1" indent="-342900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Notes (or pasted copies) of discussions, conversations, emails, readings related to experiment design or goals </a:t>
            </a:r>
          </a:p>
          <a:p>
            <a:pPr marL="342900" lvl="1" indent="-342900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Bibliographic information for resources</a:t>
            </a:r>
          </a:p>
          <a:p>
            <a:pPr marL="342900" lvl="1" indent="-342900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Annotations for names/locations of larger files </a:t>
            </a:r>
          </a:p>
          <a:p>
            <a:pPr marL="0" lvl="1">
              <a:lnSpc>
                <a:spcPct val="120000"/>
              </a:lnSpc>
              <a:spcBef>
                <a:spcPct val="0"/>
              </a:spcBef>
            </a:pPr>
            <a:r>
              <a:rPr lang="en-US" sz="2400" u="sng" dirty="0">
                <a:solidFill>
                  <a:schemeClr val="accent1">
                    <a:lumMod val="50000"/>
                  </a:schemeClr>
                </a:solidFill>
              </a:rPr>
              <a:t>Always write the date and other identifying information on these materials in case they get separated! And be sure to log these insertions into your Table of Contents.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757" y="6487361"/>
            <a:ext cx="263214" cy="276999"/>
          </a:xfrm>
          <a:prstGeom prst="rect">
            <a:avLst/>
          </a:prstGeom>
          <a:solidFill>
            <a:srgbClr val="1D3A6D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5</a:t>
            </a:r>
          </a:p>
        </p:txBody>
      </p:sp>
      <p:pic>
        <p:nvPicPr>
          <p:cNvPr id="8" name="Picture 7" descr="A close up of the LaSPACE logo">
            <a:extLst>
              <a:ext uri="{FF2B5EF4-FFF2-40B4-BE49-F238E27FC236}">
                <a16:creationId xmlns:a16="http://schemas.microsoft.com/office/drawing/2014/main" id="{6888DA76-A7FF-4C59-9061-9A2230F9AC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17"/>
          <a:stretch/>
        </p:blipFill>
        <p:spPr>
          <a:xfrm>
            <a:off x="8243014" y="6214992"/>
            <a:ext cx="909695" cy="60960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644D7F-1AD9-44FA-8FE8-7E145E280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LSU rev10SEP2020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2EE8E7-E723-438E-9A99-8C31DE5FF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Lab Notebooks L01.02</a:t>
            </a:r>
          </a:p>
        </p:txBody>
      </p:sp>
    </p:spTree>
    <p:extLst>
      <p:ext uri="{BB962C8B-B14F-4D97-AF65-F5344CB8AC3E}">
        <p14:creationId xmlns:p14="http://schemas.microsoft.com/office/powerpoint/2010/main" val="2648923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CF1FA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228600"/>
            <a:ext cx="9448800" cy="707886"/>
          </a:xfrm>
          <a:prstGeom prst="rect">
            <a:avLst/>
          </a:prstGeom>
          <a:solidFill>
            <a:srgbClr val="2C58A6"/>
          </a:solidFill>
        </p:spPr>
        <p:txBody>
          <a:bodyPr wrap="square" rtlCol="0">
            <a:spAutoFit/>
          </a:bodyPr>
          <a:lstStyle/>
          <a:p>
            <a:pPr marL="182880"/>
            <a:r>
              <a:rPr lang="en-US" sz="4000" i="1" dirty="0">
                <a:solidFill>
                  <a:schemeClr val="bg1"/>
                </a:solidFill>
              </a:rPr>
              <a:t>Frequency of Entries in your Lab Notebook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882749"/>
            <a:ext cx="8839200" cy="5196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120000"/>
              </a:lnSpc>
              <a:spcBef>
                <a:spcPct val="0"/>
              </a:spcBef>
            </a:pPr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Daily</a:t>
            </a:r>
          </a:p>
          <a:p>
            <a:pPr marL="34290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Every day that you are working in the lab on exercises or project development, you should use the lab book as a general log. Document questions, observations, preliminary results,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even failures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pPr marL="0" lvl="1">
              <a:lnSpc>
                <a:spcPct val="120000"/>
              </a:lnSpc>
              <a:spcBef>
                <a:spcPct val="0"/>
              </a:spcBef>
            </a:pPr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Weekly</a:t>
            </a:r>
          </a:p>
          <a:p>
            <a:pPr marL="34290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Review the previous week’s entries and add notes/clarifications as needed. Ensure continuity and connectivity between entries. Especially crucial in the second half of the project cycle. </a:t>
            </a:r>
          </a:p>
          <a:p>
            <a:pPr marL="0" lvl="1">
              <a:lnSpc>
                <a:spcPct val="120000"/>
              </a:lnSpc>
              <a:spcBef>
                <a:spcPct val="0"/>
              </a:spcBef>
            </a:pPr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Monthly</a:t>
            </a:r>
          </a:p>
          <a:p>
            <a:pPr marL="34290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Review all entries to-date and add notes/clarifications as needed. Ensure continuity and connectivity throughout the lab book.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757" y="6487361"/>
            <a:ext cx="263214" cy="276999"/>
          </a:xfrm>
          <a:prstGeom prst="rect">
            <a:avLst/>
          </a:prstGeom>
          <a:solidFill>
            <a:srgbClr val="1D3A6D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6</a:t>
            </a:r>
          </a:p>
        </p:txBody>
      </p:sp>
      <p:pic>
        <p:nvPicPr>
          <p:cNvPr id="8" name="Picture 7" descr="A close up of the LaSPACE logo">
            <a:extLst>
              <a:ext uri="{FF2B5EF4-FFF2-40B4-BE49-F238E27FC236}">
                <a16:creationId xmlns:a16="http://schemas.microsoft.com/office/drawing/2014/main" id="{E8CDA8B1-E47C-4A7E-8828-15ED6CE286E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17"/>
          <a:stretch/>
        </p:blipFill>
        <p:spPr>
          <a:xfrm>
            <a:off x="8243014" y="6214992"/>
            <a:ext cx="909695" cy="60960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DFEFD3-894F-4B4F-9B98-ED597A741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LSU rev10SEP2020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B3A81A-16DC-49E5-BE4F-4F8ADEE00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Lab Notebooks L01.02</a:t>
            </a:r>
          </a:p>
        </p:txBody>
      </p:sp>
    </p:spTree>
    <p:extLst>
      <p:ext uri="{BB962C8B-B14F-4D97-AF65-F5344CB8AC3E}">
        <p14:creationId xmlns:p14="http://schemas.microsoft.com/office/powerpoint/2010/main" val="1738550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CF1FA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228600"/>
            <a:ext cx="9448800" cy="707886"/>
          </a:xfrm>
          <a:prstGeom prst="rect">
            <a:avLst/>
          </a:prstGeom>
          <a:solidFill>
            <a:srgbClr val="2C58A6"/>
          </a:solidFill>
        </p:spPr>
        <p:txBody>
          <a:bodyPr wrap="square" rtlCol="0">
            <a:spAutoFit/>
          </a:bodyPr>
          <a:lstStyle/>
          <a:p>
            <a:pPr marL="182880"/>
            <a:r>
              <a:rPr lang="en-US" sz="4000" i="1" dirty="0">
                <a:solidFill>
                  <a:schemeClr val="bg1"/>
                </a:solidFill>
              </a:rPr>
              <a:t>Tips for Keeping a Useful Lab Notebook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990600"/>
            <a:ext cx="8839200" cy="541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Never, ever, remove a page</a:t>
            </a:r>
          </a:p>
          <a:p>
            <a:pPr marL="342900" lvl="1" indent="-342900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Fill consecutive pages</a:t>
            </a:r>
          </a:p>
          <a:p>
            <a:pPr marL="342900" lvl="1" indent="-342900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Cross out unused parts of pages</a:t>
            </a:r>
          </a:p>
          <a:p>
            <a:pPr marL="342900" lvl="1" indent="-342900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Record all info as accurately as possible </a:t>
            </a:r>
          </a:p>
          <a:p>
            <a:pPr marL="342900" lvl="1" indent="-342900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Do NOT omit any result, no matter how odd</a:t>
            </a:r>
          </a:p>
          <a:p>
            <a:pPr marL="342900" lvl="1" indent="-342900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Leave some space between lines and in the margins for future notes and elaborations (</a:t>
            </a:r>
            <a:r>
              <a:rPr lang="en-US" sz="2400" b="1" u="sng" dirty="0">
                <a:solidFill>
                  <a:schemeClr val="accent1">
                    <a:lumMod val="50000"/>
                  </a:schemeClr>
                </a:solidFill>
              </a:rPr>
              <a:t>initial &amp; date these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marL="342900" lvl="1" indent="-342900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Cross out mistakes lightly (might need to recover these later)</a:t>
            </a:r>
          </a:p>
          <a:p>
            <a:pPr marL="342900" lvl="1" indent="-342900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Write legibly (avoid felt tip pens)</a:t>
            </a:r>
          </a:p>
          <a:p>
            <a:pPr marL="342900" lvl="1" indent="-342900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Put a full date (avoid international date problems) with month spelled out and year included</a:t>
            </a:r>
          </a:p>
          <a:p>
            <a:pPr marL="342900" lvl="1" indent="-342900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Time/Date stamp beginning and end of entry </a:t>
            </a:r>
            <a:endParaRPr lang="en-US" sz="2400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757" y="6487361"/>
            <a:ext cx="263214" cy="276999"/>
          </a:xfrm>
          <a:prstGeom prst="rect">
            <a:avLst/>
          </a:prstGeom>
          <a:solidFill>
            <a:srgbClr val="1D3A6D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7</a:t>
            </a:r>
          </a:p>
        </p:txBody>
      </p:sp>
      <p:pic>
        <p:nvPicPr>
          <p:cNvPr id="8" name="Picture 7" descr="A close up of the LaSPACE logo">
            <a:extLst>
              <a:ext uri="{FF2B5EF4-FFF2-40B4-BE49-F238E27FC236}">
                <a16:creationId xmlns:a16="http://schemas.microsoft.com/office/drawing/2014/main" id="{B9C0AC06-08F1-499A-B6C3-0BFD36B5E8E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17"/>
          <a:stretch/>
        </p:blipFill>
        <p:spPr>
          <a:xfrm>
            <a:off x="8243014" y="6214992"/>
            <a:ext cx="909695" cy="60960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96133A-8B0B-4751-98BC-588A3B363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LSU rev10SEP2020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295194-E866-474E-9075-15934FE15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Lab Notebooks L01.02</a:t>
            </a:r>
          </a:p>
        </p:txBody>
      </p:sp>
    </p:spTree>
    <p:extLst>
      <p:ext uri="{BB962C8B-B14F-4D97-AF65-F5344CB8AC3E}">
        <p14:creationId xmlns:p14="http://schemas.microsoft.com/office/powerpoint/2010/main" val="3383208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CF1FA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228600"/>
            <a:ext cx="9448800" cy="707886"/>
          </a:xfrm>
          <a:prstGeom prst="rect">
            <a:avLst/>
          </a:prstGeom>
          <a:solidFill>
            <a:srgbClr val="2C58A6"/>
          </a:solidFill>
        </p:spPr>
        <p:txBody>
          <a:bodyPr wrap="square" rtlCol="0">
            <a:spAutoFit/>
          </a:bodyPr>
          <a:lstStyle/>
          <a:p>
            <a:pPr marL="182880"/>
            <a:r>
              <a:rPr lang="en-US" sz="4000" i="1" dirty="0">
                <a:solidFill>
                  <a:schemeClr val="bg1"/>
                </a:solidFill>
              </a:rPr>
              <a:t>“Your” Lab book is really “Our” Lab book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0971" y="1373798"/>
            <a:ext cx="86106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Lab Notebooks will remain in the Lab </a:t>
            </a:r>
            <a:r>
              <a:rPr lang="en-US" sz="3000" b="1" u="sng" dirty="0">
                <a:solidFill>
                  <a:schemeClr val="accent1">
                    <a:lumMod val="50000"/>
                  </a:schemeClr>
                </a:solidFill>
              </a:rPr>
              <a:t>at all times!</a:t>
            </a:r>
            <a:endParaRPr lang="en-US" sz="3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  <a:p>
            <a:pPr marL="91440">
              <a:buFont typeface="Arial" pitchFamily="34" charset="0"/>
              <a:buChar char="•"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Scans and Photocopies are permitted if you want to take information home to review (</a:t>
            </a:r>
            <a:r>
              <a:rPr lang="en-US" sz="2600" dirty="0" err="1">
                <a:solidFill>
                  <a:schemeClr val="accent1">
                    <a:lumMod val="50000"/>
                  </a:schemeClr>
                </a:solidFill>
              </a:rPr>
              <a:t>esp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 over longer breaks)</a:t>
            </a:r>
          </a:p>
          <a:p>
            <a:pPr marL="91440">
              <a:buFont typeface="Arial" pitchFamily="34" charset="0"/>
              <a:buChar char="•"/>
            </a:pPr>
            <a:endParaRPr lang="en-US" sz="2600" dirty="0">
              <a:solidFill>
                <a:schemeClr val="accent1">
                  <a:lumMod val="50000"/>
                </a:schemeClr>
              </a:solidFill>
            </a:endParaRPr>
          </a:p>
          <a:p>
            <a:pPr marL="91440">
              <a:buFont typeface="Arial" pitchFamily="34" charset="0"/>
              <a:buChar char="•"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Lab books will be periodically reviewed by faculty/staff (at least every 2 weeks) and must be accessible to your team members when we move into the preliminary design phase. </a:t>
            </a:r>
            <a:endParaRPr lang="en-US" sz="2200" dirty="0">
              <a:solidFill>
                <a:schemeClr val="accent1">
                  <a:lumMod val="50000"/>
                </a:schemeClr>
              </a:solidFill>
            </a:endParaRPr>
          </a:p>
          <a:p>
            <a:pPr marL="548640" lvl="1">
              <a:buFont typeface="Arial" pitchFamily="34" charset="0"/>
              <a:buChar char="•"/>
            </a:pPr>
            <a:endParaRPr lang="en-US" sz="2200" dirty="0">
              <a:solidFill>
                <a:schemeClr val="accent1">
                  <a:lumMod val="50000"/>
                </a:schemeClr>
              </a:solidFill>
            </a:endParaRPr>
          </a:p>
          <a:p>
            <a:pPr marL="548640" lvl="1">
              <a:buFont typeface="Arial" pitchFamily="34" charset="0"/>
              <a:buChar char="•"/>
            </a:pPr>
            <a:endParaRPr lang="en-US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757" y="6487361"/>
            <a:ext cx="263214" cy="276999"/>
          </a:xfrm>
          <a:prstGeom prst="rect">
            <a:avLst/>
          </a:prstGeom>
          <a:solidFill>
            <a:srgbClr val="1D3A6D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8</a:t>
            </a:r>
          </a:p>
        </p:txBody>
      </p:sp>
      <p:pic>
        <p:nvPicPr>
          <p:cNvPr id="8" name="Picture 7" descr="A close up of the LaSPACE logo">
            <a:extLst>
              <a:ext uri="{FF2B5EF4-FFF2-40B4-BE49-F238E27FC236}">
                <a16:creationId xmlns:a16="http://schemas.microsoft.com/office/drawing/2014/main" id="{845E1129-43C6-4DC7-BE02-6483E5DB298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17"/>
          <a:stretch/>
        </p:blipFill>
        <p:spPr>
          <a:xfrm>
            <a:off x="8243014" y="6214992"/>
            <a:ext cx="909695" cy="60960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14AA1E-4D61-484C-8192-21040609D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LSU rev10SEP2020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5B4A50-D686-4600-9C51-3CB95492C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Lab Notebooks L01.02</a:t>
            </a:r>
          </a:p>
        </p:txBody>
      </p:sp>
    </p:spTree>
    <p:extLst>
      <p:ext uri="{BB962C8B-B14F-4D97-AF65-F5344CB8AC3E}">
        <p14:creationId xmlns:p14="http://schemas.microsoft.com/office/powerpoint/2010/main" val="2507909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2631</TotalTime>
  <Words>1240</Words>
  <Application>Microsoft Office PowerPoint</Application>
  <PresentationFormat>On-screen Show (4:3)</PresentationFormat>
  <Paragraphs>157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Colleen H. Fava</dc:creator>
  <cp:lastModifiedBy>Aaron Ryan</cp:lastModifiedBy>
  <cp:revision>47</cp:revision>
  <cp:lastPrinted>2020-09-10T23:33:28Z</cp:lastPrinted>
  <dcterms:created xsi:type="dcterms:W3CDTF">2013-01-21T22:08:36Z</dcterms:created>
  <dcterms:modified xsi:type="dcterms:W3CDTF">2020-09-10T23:33:31Z</dcterms:modified>
</cp:coreProperties>
</file>