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9" r:id="rId3"/>
    <p:sldId id="257" r:id="rId4"/>
    <p:sldId id="258" r:id="rId5"/>
    <p:sldId id="259" r:id="rId6"/>
    <p:sldId id="260" r:id="rId7"/>
    <p:sldId id="261" r:id="rId8"/>
    <p:sldId id="262" r:id="rId9"/>
    <p:sldId id="263" r:id="rId10"/>
    <p:sldId id="265" r:id="rId11"/>
    <p:sldId id="266" r:id="rId12"/>
    <p:sldId id="272" r:id="rId13"/>
    <p:sldId id="270" r:id="rId14"/>
    <p:sldId id="273" r:id="rId15"/>
    <p:sldId id="276" r:id="rId16"/>
    <p:sldId id="277"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D6A870-25A7-4940-92A0-2FBE6BF520E8}" v="1" dt="2020-08-20T22:31:51.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9" d="100"/>
          <a:sy n="69" d="100"/>
        </p:scale>
        <p:origin x="96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0054803-0D17-41E5-B4F6-16291DCE986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F418B1BF-B82E-46D2-BD5D-7D92577E5833}"/>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6F416D7F-926F-4EDD-B64F-18FA679B47C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0AFDCE20-D523-44CE-990C-F7584CF01C89}"/>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A093AB21-2B2D-4492-9F4D-CBA495E9A06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FB46978D-116C-4BDE-B222-E9FFD3A08BA1}"/>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469028B-F2B4-4214-8A26-6C2B0D10509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7732-4B2D-45F6-8F5F-32DE5301BF5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AD9D29-E8C5-47B8-84C1-B46E2FF8ACA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DAF959-AB53-48F1-B3AE-0692862F0B5A}"/>
              </a:ext>
            </a:extLst>
          </p:cNvPr>
          <p:cNvSpPr>
            <a:spLocks noGrp="1"/>
          </p:cNvSpPr>
          <p:nvPr>
            <p:ph type="dt" sz="half" idx="10"/>
          </p:nvPr>
        </p:nvSpPr>
        <p:spPr/>
        <p:txBody>
          <a:bodyPr/>
          <a:lstStyle>
            <a:lvl1pPr>
              <a:defRPr/>
            </a:lvl1pPr>
          </a:lstStyle>
          <a:p>
            <a:r>
              <a:rPr lang="en-US" altLang="en-US"/>
              <a:t>LSU rev20AUG2020</a:t>
            </a:r>
          </a:p>
        </p:txBody>
      </p:sp>
      <p:sp>
        <p:nvSpPr>
          <p:cNvPr id="5" name="Footer Placeholder 4">
            <a:extLst>
              <a:ext uri="{FF2B5EF4-FFF2-40B4-BE49-F238E27FC236}">
                <a16:creationId xmlns:a16="http://schemas.microsoft.com/office/drawing/2014/main" id="{CFD8C2FD-6611-4854-8416-6E30A9B63209}"/>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3BFCAAA9-7D79-4CFC-AC0D-E75C970D6ED6}"/>
              </a:ext>
            </a:extLst>
          </p:cNvPr>
          <p:cNvSpPr>
            <a:spLocks noGrp="1"/>
          </p:cNvSpPr>
          <p:nvPr>
            <p:ph type="sldNum" sz="quarter" idx="12"/>
          </p:nvPr>
        </p:nvSpPr>
        <p:spPr/>
        <p:txBody>
          <a:bodyPr/>
          <a:lstStyle>
            <a:lvl1pPr>
              <a:defRPr/>
            </a:lvl1pPr>
          </a:lstStyle>
          <a:p>
            <a:fld id="{982E64D0-FE46-494E-A252-B32C2D17E146}" type="slidenum">
              <a:rPr lang="en-US" altLang="en-US"/>
              <a:pPr/>
              <a:t>‹#›</a:t>
            </a:fld>
            <a:endParaRPr lang="en-US" altLang="en-US"/>
          </a:p>
        </p:txBody>
      </p:sp>
    </p:spTree>
    <p:extLst>
      <p:ext uri="{BB962C8B-B14F-4D97-AF65-F5344CB8AC3E}">
        <p14:creationId xmlns:p14="http://schemas.microsoft.com/office/powerpoint/2010/main" val="325739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E7492-7577-4718-8AAA-0D3AFC2EEA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9C6976-8BD5-4439-B8C8-426F3C25A6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7BE87-D634-4D9C-87E5-2CE6B9BAAB6B}"/>
              </a:ext>
            </a:extLst>
          </p:cNvPr>
          <p:cNvSpPr>
            <a:spLocks noGrp="1"/>
          </p:cNvSpPr>
          <p:nvPr>
            <p:ph type="dt" sz="half" idx="10"/>
          </p:nvPr>
        </p:nvSpPr>
        <p:spPr/>
        <p:txBody>
          <a:bodyPr/>
          <a:lstStyle>
            <a:lvl1pPr>
              <a:defRPr/>
            </a:lvl1pPr>
          </a:lstStyle>
          <a:p>
            <a:r>
              <a:rPr lang="en-US" altLang="en-US"/>
              <a:t>LSU rev20AUG2020</a:t>
            </a:r>
          </a:p>
        </p:txBody>
      </p:sp>
      <p:sp>
        <p:nvSpPr>
          <p:cNvPr id="5" name="Footer Placeholder 4">
            <a:extLst>
              <a:ext uri="{FF2B5EF4-FFF2-40B4-BE49-F238E27FC236}">
                <a16:creationId xmlns:a16="http://schemas.microsoft.com/office/drawing/2014/main" id="{DBDBF365-204E-418D-9DC6-5C1A82896E03}"/>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E9A6233B-D422-487C-A84A-B53C2296E2D0}"/>
              </a:ext>
            </a:extLst>
          </p:cNvPr>
          <p:cNvSpPr>
            <a:spLocks noGrp="1"/>
          </p:cNvSpPr>
          <p:nvPr>
            <p:ph type="sldNum" sz="quarter" idx="12"/>
          </p:nvPr>
        </p:nvSpPr>
        <p:spPr/>
        <p:txBody>
          <a:bodyPr/>
          <a:lstStyle>
            <a:lvl1pPr>
              <a:defRPr/>
            </a:lvl1pPr>
          </a:lstStyle>
          <a:p>
            <a:fld id="{77096A8F-AA19-4D54-8F27-660DC8E567C9}" type="slidenum">
              <a:rPr lang="en-US" altLang="en-US"/>
              <a:pPr/>
              <a:t>‹#›</a:t>
            </a:fld>
            <a:endParaRPr lang="en-US" altLang="en-US"/>
          </a:p>
        </p:txBody>
      </p:sp>
    </p:spTree>
    <p:extLst>
      <p:ext uri="{BB962C8B-B14F-4D97-AF65-F5344CB8AC3E}">
        <p14:creationId xmlns:p14="http://schemas.microsoft.com/office/powerpoint/2010/main" val="409918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E6983D-ED0A-4936-B5AE-240E7B6EDFDF}"/>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EC190B-54F3-41A5-A92E-C685997D0C68}"/>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FD08B-6740-4B48-BB18-CF3CFBBC9775}"/>
              </a:ext>
            </a:extLst>
          </p:cNvPr>
          <p:cNvSpPr>
            <a:spLocks noGrp="1"/>
          </p:cNvSpPr>
          <p:nvPr>
            <p:ph type="dt" sz="half" idx="10"/>
          </p:nvPr>
        </p:nvSpPr>
        <p:spPr/>
        <p:txBody>
          <a:bodyPr/>
          <a:lstStyle>
            <a:lvl1pPr>
              <a:defRPr/>
            </a:lvl1pPr>
          </a:lstStyle>
          <a:p>
            <a:r>
              <a:rPr lang="en-US" altLang="en-US"/>
              <a:t>LSU rev20AUG2020</a:t>
            </a:r>
          </a:p>
        </p:txBody>
      </p:sp>
      <p:sp>
        <p:nvSpPr>
          <p:cNvPr id="5" name="Footer Placeholder 4">
            <a:extLst>
              <a:ext uri="{FF2B5EF4-FFF2-40B4-BE49-F238E27FC236}">
                <a16:creationId xmlns:a16="http://schemas.microsoft.com/office/drawing/2014/main" id="{2AA615CF-5DD2-4276-A96D-216A5A9D84C4}"/>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50688928-2881-4B34-BCBA-AA7C680DB335}"/>
              </a:ext>
            </a:extLst>
          </p:cNvPr>
          <p:cNvSpPr>
            <a:spLocks noGrp="1"/>
          </p:cNvSpPr>
          <p:nvPr>
            <p:ph type="sldNum" sz="quarter" idx="12"/>
          </p:nvPr>
        </p:nvSpPr>
        <p:spPr/>
        <p:txBody>
          <a:bodyPr/>
          <a:lstStyle>
            <a:lvl1pPr>
              <a:defRPr/>
            </a:lvl1pPr>
          </a:lstStyle>
          <a:p>
            <a:fld id="{935E54B5-815B-4D5E-AC3C-6DC389329F45}" type="slidenum">
              <a:rPr lang="en-US" altLang="en-US"/>
              <a:pPr/>
              <a:t>‹#›</a:t>
            </a:fld>
            <a:endParaRPr lang="en-US" altLang="en-US"/>
          </a:p>
        </p:txBody>
      </p:sp>
    </p:spTree>
    <p:extLst>
      <p:ext uri="{BB962C8B-B14F-4D97-AF65-F5344CB8AC3E}">
        <p14:creationId xmlns:p14="http://schemas.microsoft.com/office/powerpoint/2010/main" val="141603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EE6E-15B1-4267-942C-4366D850D0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F100E4-EBF2-4169-AEB8-1D2DE3654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905B6-84C9-4D48-9F24-5D985F31A2D3}"/>
              </a:ext>
            </a:extLst>
          </p:cNvPr>
          <p:cNvSpPr>
            <a:spLocks noGrp="1"/>
          </p:cNvSpPr>
          <p:nvPr>
            <p:ph type="dt" sz="half" idx="10"/>
          </p:nvPr>
        </p:nvSpPr>
        <p:spPr/>
        <p:txBody>
          <a:bodyPr/>
          <a:lstStyle>
            <a:lvl1pPr>
              <a:defRPr/>
            </a:lvl1pPr>
          </a:lstStyle>
          <a:p>
            <a:r>
              <a:rPr lang="en-US" altLang="en-US"/>
              <a:t>LSU rev20AUG2020</a:t>
            </a:r>
          </a:p>
        </p:txBody>
      </p:sp>
      <p:sp>
        <p:nvSpPr>
          <p:cNvPr id="5" name="Footer Placeholder 4">
            <a:extLst>
              <a:ext uri="{FF2B5EF4-FFF2-40B4-BE49-F238E27FC236}">
                <a16:creationId xmlns:a16="http://schemas.microsoft.com/office/drawing/2014/main" id="{1980434E-43FE-4E26-A147-D9F0575B1659}"/>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FEA0949D-FE69-42AC-AE7F-51DFB5FB8DF9}"/>
              </a:ext>
            </a:extLst>
          </p:cNvPr>
          <p:cNvSpPr>
            <a:spLocks noGrp="1"/>
          </p:cNvSpPr>
          <p:nvPr>
            <p:ph type="sldNum" sz="quarter" idx="12"/>
          </p:nvPr>
        </p:nvSpPr>
        <p:spPr/>
        <p:txBody>
          <a:bodyPr/>
          <a:lstStyle>
            <a:lvl1pPr>
              <a:defRPr/>
            </a:lvl1pPr>
          </a:lstStyle>
          <a:p>
            <a:fld id="{E5130660-284F-476B-B74C-605AABBB8D6F}" type="slidenum">
              <a:rPr lang="en-US" altLang="en-US"/>
              <a:pPr/>
              <a:t>‹#›</a:t>
            </a:fld>
            <a:endParaRPr lang="en-US" altLang="en-US"/>
          </a:p>
        </p:txBody>
      </p:sp>
    </p:spTree>
    <p:extLst>
      <p:ext uri="{BB962C8B-B14F-4D97-AF65-F5344CB8AC3E}">
        <p14:creationId xmlns:p14="http://schemas.microsoft.com/office/powerpoint/2010/main" val="216456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BE36-F3D9-4D2C-B3A7-56A05DBF331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C397F2-2D9F-4275-9279-2030364CB67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8A9D9D5-8C95-446F-9A7F-02532533E0C3}"/>
              </a:ext>
            </a:extLst>
          </p:cNvPr>
          <p:cNvSpPr>
            <a:spLocks noGrp="1"/>
          </p:cNvSpPr>
          <p:nvPr>
            <p:ph type="dt" sz="half" idx="10"/>
          </p:nvPr>
        </p:nvSpPr>
        <p:spPr/>
        <p:txBody>
          <a:bodyPr/>
          <a:lstStyle>
            <a:lvl1pPr>
              <a:defRPr/>
            </a:lvl1pPr>
          </a:lstStyle>
          <a:p>
            <a:r>
              <a:rPr lang="en-US" altLang="en-US"/>
              <a:t>LSU rev20AUG2020</a:t>
            </a:r>
          </a:p>
        </p:txBody>
      </p:sp>
      <p:sp>
        <p:nvSpPr>
          <p:cNvPr id="5" name="Footer Placeholder 4">
            <a:extLst>
              <a:ext uri="{FF2B5EF4-FFF2-40B4-BE49-F238E27FC236}">
                <a16:creationId xmlns:a16="http://schemas.microsoft.com/office/drawing/2014/main" id="{F7FA82E7-54E7-469A-8C4C-6CB4B6EB678A}"/>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7B18ABF6-77AB-45EC-AFEC-A1DC231AA2F5}"/>
              </a:ext>
            </a:extLst>
          </p:cNvPr>
          <p:cNvSpPr>
            <a:spLocks noGrp="1"/>
          </p:cNvSpPr>
          <p:nvPr>
            <p:ph type="sldNum" sz="quarter" idx="12"/>
          </p:nvPr>
        </p:nvSpPr>
        <p:spPr/>
        <p:txBody>
          <a:bodyPr/>
          <a:lstStyle>
            <a:lvl1pPr>
              <a:defRPr/>
            </a:lvl1pPr>
          </a:lstStyle>
          <a:p>
            <a:fld id="{23D5694A-9859-49E1-B5AA-B66BA7A5C527}" type="slidenum">
              <a:rPr lang="en-US" altLang="en-US"/>
              <a:pPr/>
              <a:t>‹#›</a:t>
            </a:fld>
            <a:endParaRPr lang="en-US" altLang="en-US"/>
          </a:p>
        </p:txBody>
      </p:sp>
    </p:spTree>
    <p:extLst>
      <p:ext uri="{BB962C8B-B14F-4D97-AF65-F5344CB8AC3E}">
        <p14:creationId xmlns:p14="http://schemas.microsoft.com/office/powerpoint/2010/main" val="193401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BF5B-9DAD-45DC-83B6-5C182DCA09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E150E-5441-49C0-8AD5-ED5CC958AD4E}"/>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E4D301-DB78-4FA0-9FD4-E7B38620376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F9934B-ACAE-4413-9D28-80365C02646E}"/>
              </a:ext>
            </a:extLst>
          </p:cNvPr>
          <p:cNvSpPr>
            <a:spLocks noGrp="1"/>
          </p:cNvSpPr>
          <p:nvPr>
            <p:ph type="dt" sz="half" idx="10"/>
          </p:nvPr>
        </p:nvSpPr>
        <p:spPr/>
        <p:txBody>
          <a:bodyPr/>
          <a:lstStyle>
            <a:lvl1pPr>
              <a:defRPr/>
            </a:lvl1pPr>
          </a:lstStyle>
          <a:p>
            <a:r>
              <a:rPr lang="en-US" altLang="en-US"/>
              <a:t>LSU rev20AUG2020</a:t>
            </a:r>
          </a:p>
        </p:txBody>
      </p:sp>
      <p:sp>
        <p:nvSpPr>
          <p:cNvPr id="6" name="Footer Placeholder 5">
            <a:extLst>
              <a:ext uri="{FF2B5EF4-FFF2-40B4-BE49-F238E27FC236}">
                <a16:creationId xmlns:a16="http://schemas.microsoft.com/office/drawing/2014/main" id="{163B0E47-6E3B-44A2-979F-78700314D6E9}"/>
              </a:ext>
            </a:extLst>
          </p:cNvPr>
          <p:cNvSpPr>
            <a:spLocks noGrp="1"/>
          </p:cNvSpPr>
          <p:nvPr>
            <p:ph type="ftr" sz="quarter" idx="11"/>
          </p:nvPr>
        </p:nvSpPr>
        <p:spPr/>
        <p:txBody>
          <a:bodyPr/>
          <a:lstStyle>
            <a:lvl1pPr>
              <a:defRPr/>
            </a:lvl1pPr>
          </a:lstStyle>
          <a:p>
            <a:r>
              <a:rPr lang="en-US" altLang="en-US"/>
              <a:t>L24.01 Project Tasks &amp; Costs</a:t>
            </a:r>
          </a:p>
        </p:txBody>
      </p:sp>
      <p:sp>
        <p:nvSpPr>
          <p:cNvPr id="7" name="Slide Number Placeholder 6">
            <a:extLst>
              <a:ext uri="{FF2B5EF4-FFF2-40B4-BE49-F238E27FC236}">
                <a16:creationId xmlns:a16="http://schemas.microsoft.com/office/drawing/2014/main" id="{AD7AE63D-0BD0-4952-9799-A11BEC77C61E}"/>
              </a:ext>
            </a:extLst>
          </p:cNvPr>
          <p:cNvSpPr>
            <a:spLocks noGrp="1"/>
          </p:cNvSpPr>
          <p:nvPr>
            <p:ph type="sldNum" sz="quarter" idx="12"/>
          </p:nvPr>
        </p:nvSpPr>
        <p:spPr/>
        <p:txBody>
          <a:bodyPr/>
          <a:lstStyle>
            <a:lvl1pPr>
              <a:defRPr/>
            </a:lvl1pPr>
          </a:lstStyle>
          <a:p>
            <a:fld id="{08D066FD-E4BF-4424-8E21-79D218AEBD88}" type="slidenum">
              <a:rPr lang="en-US" altLang="en-US"/>
              <a:pPr/>
              <a:t>‹#›</a:t>
            </a:fld>
            <a:endParaRPr lang="en-US" altLang="en-US"/>
          </a:p>
        </p:txBody>
      </p:sp>
    </p:spTree>
    <p:extLst>
      <p:ext uri="{BB962C8B-B14F-4D97-AF65-F5344CB8AC3E}">
        <p14:creationId xmlns:p14="http://schemas.microsoft.com/office/powerpoint/2010/main" val="3949412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7C382-1700-4125-8D9E-59722714B07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BAE3FF-3C5E-4B13-9E9D-91089B9E653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FCC3BD-1543-4D11-BF43-917BF15CAA9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B7742A-EF24-40DD-BA9B-BC9D33BED7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D0E38E-A7AC-4A65-BB05-65EB4C63B6C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3B9461-37AA-4270-8777-6F668F3FD186}"/>
              </a:ext>
            </a:extLst>
          </p:cNvPr>
          <p:cNvSpPr>
            <a:spLocks noGrp="1"/>
          </p:cNvSpPr>
          <p:nvPr>
            <p:ph type="dt" sz="half" idx="10"/>
          </p:nvPr>
        </p:nvSpPr>
        <p:spPr/>
        <p:txBody>
          <a:bodyPr/>
          <a:lstStyle>
            <a:lvl1pPr>
              <a:defRPr/>
            </a:lvl1pPr>
          </a:lstStyle>
          <a:p>
            <a:r>
              <a:rPr lang="en-US" altLang="en-US"/>
              <a:t>LSU rev20AUG2020</a:t>
            </a:r>
          </a:p>
        </p:txBody>
      </p:sp>
      <p:sp>
        <p:nvSpPr>
          <p:cNvPr id="8" name="Footer Placeholder 7">
            <a:extLst>
              <a:ext uri="{FF2B5EF4-FFF2-40B4-BE49-F238E27FC236}">
                <a16:creationId xmlns:a16="http://schemas.microsoft.com/office/drawing/2014/main" id="{BB1E7D6A-0F35-47B1-AEFC-01F8F0CB3B38}"/>
              </a:ext>
            </a:extLst>
          </p:cNvPr>
          <p:cNvSpPr>
            <a:spLocks noGrp="1"/>
          </p:cNvSpPr>
          <p:nvPr>
            <p:ph type="ftr" sz="quarter" idx="11"/>
          </p:nvPr>
        </p:nvSpPr>
        <p:spPr/>
        <p:txBody>
          <a:bodyPr/>
          <a:lstStyle>
            <a:lvl1pPr>
              <a:defRPr/>
            </a:lvl1pPr>
          </a:lstStyle>
          <a:p>
            <a:r>
              <a:rPr lang="en-US" altLang="en-US"/>
              <a:t>L24.01 Project Tasks &amp; Costs</a:t>
            </a:r>
          </a:p>
        </p:txBody>
      </p:sp>
      <p:sp>
        <p:nvSpPr>
          <p:cNvPr id="9" name="Slide Number Placeholder 8">
            <a:extLst>
              <a:ext uri="{FF2B5EF4-FFF2-40B4-BE49-F238E27FC236}">
                <a16:creationId xmlns:a16="http://schemas.microsoft.com/office/drawing/2014/main" id="{50A60647-9D59-490B-A645-E50FE76728FC}"/>
              </a:ext>
            </a:extLst>
          </p:cNvPr>
          <p:cNvSpPr>
            <a:spLocks noGrp="1"/>
          </p:cNvSpPr>
          <p:nvPr>
            <p:ph type="sldNum" sz="quarter" idx="12"/>
          </p:nvPr>
        </p:nvSpPr>
        <p:spPr/>
        <p:txBody>
          <a:bodyPr/>
          <a:lstStyle>
            <a:lvl1pPr>
              <a:defRPr/>
            </a:lvl1pPr>
          </a:lstStyle>
          <a:p>
            <a:fld id="{4FCF3696-0CF1-458C-9597-A95F6AE86DD6}" type="slidenum">
              <a:rPr lang="en-US" altLang="en-US"/>
              <a:pPr/>
              <a:t>‹#›</a:t>
            </a:fld>
            <a:endParaRPr lang="en-US" altLang="en-US"/>
          </a:p>
        </p:txBody>
      </p:sp>
    </p:spTree>
    <p:extLst>
      <p:ext uri="{BB962C8B-B14F-4D97-AF65-F5344CB8AC3E}">
        <p14:creationId xmlns:p14="http://schemas.microsoft.com/office/powerpoint/2010/main" val="271447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8F38-AAF6-4F0D-87DE-1CE1E7EFB5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113027-8CF8-454F-8D25-2F3BBBA7DC3B}"/>
              </a:ext>
            </a:extLst>
          </p:cNvPr>
          <p:cNvSpPr>
            <a:spLocks noGrp="1"/>
          </p:cNvSpPr>
          <p:nvPr>
            <p:ph type="dt" sz="half" idx="10"/>
          </p:nvPr>
        </p:nvSpPr>
        <p:spPr/>
        <p:txBody>
          <a:bodyPr/>
          <a:lstStyle>
            <a:lvl1pPr>
              <a:defRPr/>
            </a:lvl1pPr>
          </a:lstStyle>
          <a:p>
            <a:r>
              <a:rPr lang="en-US" altLang="en-US"/>
              <a:t>LSU rev20AUG2020</a:t>
            </a:r>
          </a:p>
        </p:txBody>
      </p:sp>
      <p:sp>
        <p:nvSpPr>
          <p:cNvPr id="4" name="Footer Placeholder 3">
            <a:extLst>
              <a:ext uri="{FF2B5EF4-FFF2-40B4-BE49-F238E27FC236}">
                <a16:creationId xmlns:a16="http://schemas.microsoft.com/office/drawing/2014/main" id="{3D8E7C59-A5C9-43DE-9834-17E1FC7F061D}"/>
              </a:ext>
            </a:extLst>
          </p:cNvPr>
          <p:cNvSpPr>
            <a:spLocks noGrp="1"/>
          </p:cNvSpPr>
          <p:nvPr>
            <p:ph type="ftr" sz="quarter" idx="11"/>
          </p:nvPr>
        </p:nvSpPr>
        <p:spPr/>
        <p:txBody>
          <a:bodyPr/>
          <a:lstStyle>
            <a:lvl1pPr>
              <a:defRPr/>
            </a:lvl1pPr>
          </a:lstStyle>
          <a:p>
            <a:r>
              <a:rPr lang="en-US" altLang="en-US"/>
              <a:t>L24.01 Project Tasks &amp; Costs</a:t>
            </a:r>
          </a:p>
        </p:txBody>
      </p:sp>
      <p:sp>
        <p:nvSpPr>
          <p:cNvPr id="5" name="Slide Number Placeholder 4">
            <a:extLst>
              <a:ext uri="{FF2B5EF4-FFF2-40B4-BE49-F238E27FC236}">
                <a16:creationId xmlns:a16="http://schemas.microsoft.com/office/drawing/2014/main" id="{44D4BCEC-E3AE-4C0F-A749-E949EC045F93}"/>
              </a:ext>
            </a:extLst>
          </p:cNvPr>
          <p:cNvSpPr>
            <a:spLocks noGrp="1"/>
          </p:cNvSpPr>
          <p:nvPr>
            <p:ph type="sldNum" sz="quarter" idx="12"/>
          </p:nvPr>
        </p:nvSpPr>
        <p:spPr/>
        <p:txBody>
          <a:bodyPr/>
          <a:lstStyle>
            <a:lvl1pPr>
              <a:defRPr/>
            </a:lvl1pPr>
          </a:lstStyle>
          <a:p>
            <a:fld id="{1F4BA049-FCC7-4710-B5C1-023CF647338F}" type="slidenum">
              <a:rPr lang="en-US" altLang="en-US"/>
              <a:pPr/>
              <a:t>‹#›</a:t>
            </a:fld>
            <a:endParaRPr lang="en-US" altLang="en-US"/>
          </a:p>
        </p:txBody>
      </p:sp>
    </p:spTree>
    <p:extLst>
      <p:ext uri="{BB962C8B-B14F-4D97-AF65-F5344CB8AC3E}">
        <p14:creationId xmlns:p14="http://schemas.microsoft.com/office/powerpoint/2010/main" val="210870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EE97B2-9E68-45EC-8817-68D942DDEC2E}"/>
              </a:ext>
            </a:extLst>
          </p:cNvPr>
          <p:cNvSpPr>
            <a:spLocks noGrp="1"/>
          </p:cNvSpPr>
          <p:nvPr>
            <p:ph type="dt" sz="half" idx="10"/>
          </p:nvPr>
        </p:nvSpPr>
        <p:spPr/>
        <p:txBody>
          <a:bodyPr/>
          <a:lstStyle>
            <a:lvl1pPr>
              <a:defRPr/>
            </a:lvl1pPr>
          </a:lstStyle>
          <a:p>
            <a:r>
              <a:rPr lang="en-US" altLang="en-US"/>
              <a:t>LSU rev20AUG2020</a:t>
            </a:r>
          </a:p>
        </p:txBody>
      </p:sp>
      <p:sp>
        <p:nvSpPr>
          <p:cNvPr id="3" name="Footer Placeholder 2">
            <a:extLst>
              <a:ext uri="{FF2B5EF4-FFF2-40B4-BE49-F238E27FC236}">
                <a16:creationId xmlns:a16="http://schemas.microsoft.com/office/drawing/2014/main" id="{04997E9E-C4CD-48D4-A92B-CC9E6D03261B}"/>
              </a:ext>
            </a:extLst>
          </p:cNvPr>
          <p:cNvSpPr>
            <a:spLocks noGrp="1"/>
          </p:cNvSpPr>
          <p:nvPr>
            <p:ph type="ftr" sz="quarter" idx="11"/>
          </p:nvPr>
        </p:nvSpPr>
        <p:spPr/>
        <p:txBody>
          <a:bodyPr/>
          <a:lstStyle>
            <a:lvl1pPr>
              <a:defRPr/>
            </a:lvl1pPr>
          </a:lstStyle>
          <a:p>
            <a:r>
              <a:rPr lang="en-US" altLang="en-US"/>
              <a:t>L24.01 Project Tasks &amp; Costs</a:t>
            </a:r>
          </a:p>
        </p:txBody>
      </p:sp>
      <p:sp>
        <p:nvSpPr>
          <p:cNvPr id="4" name="Slide Number Placeholder 3">
            <a:extLst>
              <a:ext uri="{FF2B5EF4-FFF2-40B4-BE49-F238E27FC236}">
                <a16:creationId xmlns:a16="http://schemas.microsoft.com/office/drawing/2014/main" id="{7DB5142C-6573-4738-B498-166C7C131B72}"/>
              </a:ext>
            </a:extLst>
          </p:cNvPr>
          <p:cNvSpPr>
            <a:spLocks noGrp="1"/>
          </p:cNvSpPr>
          <p:nvPr>
            <p:ph type="sldNum" sz="quarter" idx="12"/>
          </p:nvPr>
        </p:nvSpPr>
        <p:spPr/>
        <p:txBody>
          <a:bodyPr/>
          <a:lstStyle>
            <a:lvl1pPr>
              <a:defRPr/>
            </a:lvl1pPr>
          </a:lstStyle>
          <a:p>
            <a:fld id="{13E15813-5701-4B0F-82E5-52D53AB576C7}" type="slidenum">
              <a:rPr lang="en-US" altLang="en-US"/>
              <a:pPr/>
              <a:t>‹#›</a:t>
            </a:fld>
            <a:endParaRPr lang="en-US" altLang="en-US"/>
          </a:p>
        </p:txBody>
      </p:sp>
    </p:spTree>
    <p:extLst>
      <p:ext uri="{BB962C8B-B14F-4D97-AF65-F5344CB8AC3E}">
        <p14:creationId xmlns:p14="http://schemas.microsoft.com/office/powerpoint/2010/main" val="21625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C70F7-8808-41BA-9D32-C868997A654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2A61D3-2511-4D18-8A10-D2AE2DD3C9B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166750-F13F-4BF1-8091-CF992CAE6D8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CF96D-7CBF-4BA1-A721-02D03E04F741}"/>
              </a:ext>
            </a:extLst>
          </p:cNvPr>
          <p:cNvSpPr>
            <a:spLocks noGrp="1"/>
          </p:cNvSpPr>
          <p:nvPr>
            <p:ph type="dt" sz="half" idx="10"/>
          </p:nvPr>
        </p:nvSpPr>
        <p:spPr/>
        <p:txBody>
          <a:bodyPr/>
          <a:lstStyle>
            <a:lvl1pPr>
              <a:defRPr/>
            </a:lvl1pPr>
          </a:lstStyle>
          <a:p>
            <a:r>
              <a:rPr lang="en-US" altLang="en-US"/>
              <a:t>LSU rev20AUG2020</a:t>
            </a:r>
          </a:p>
        </p:txBody>
      </p:sp>
      <p:sp>
        <p:nvSpPr>
          <p:cNvPr id="6" name="Footer Placeholder 5">
            <a:extLst>
              <a:ext uri="{FF2B5EF4-FFF2-40B4-BE49-F238E27FC236}">
                <a16:creationId xmlns:a16="http://schemas.microsoft.com/office/drawing/2014/main" id="{7FE5DBB6-3899-49C3-AC29-39DD6A9036BB}"/>
              </a:ext>
            </a:extLst>
          </p:cNvPr>
          <p:cNvSpPr>
            <a:spLocks noGrp="1"/>
          </p:cNvSpPr>
          <p:nvPr>
            <p:ph type="ftr" sz="quarter" idx="11"/>
          </p:nvPr>
        </p:nvSpPr>
        <p:spPr/>
        <p:txBody>
          <a:bodyPr/>
          <a:lstStyle>
            <a:lvl1pPr>
              <a:defRPr/>
            </a:lvl1pPr>
          </a:lstStyle>
          <a:p>
            <a:r>
              <a:rPr lang="en-US" altLang="en-US"/>
              <a:t>L24.01 Project Tasks &amp; Costs</a:t>
            </a:r>
          </a:p>
        </p:txBody>
      </p:sp>
      <p:sp>
        <p:nvSpPr>
          <p:cNvPr id="7" name="Slide Number Placeholder 6">
            <a:extLst>
              <a:ext uri="{FF2B5EF4-FFF2-40B4-BE49-F238E27FC236}">
                <a16:creationId xmlns:a16="http://schemas.microsoft.com/office/drawing/2014/main" id="{FF458910-48B6-4305-9DEA-5FF7BE7D8EC2}"/>
              </a:ext>
            </a:extLst>
          </p:cNvPr>
          <p:cNvSpPr>
            <a:spLocks noGrp="1"/>
          </p:cNvSpPr>
          <p:nvPr>
            <p:ph type="sldNum" sz="quarter" idx="12"/>
          </p:nvPr>
        </p:nvSpPr>
        <p:spPr/>
        <p:txBody>
          <a:bodyPr/>
          <a:lstStyle>
            <a:lvl1pPr>
              <a:defRPr/>
            </a:lvl1pPr>
          </a:lstStyle>
          <a:p>
            <a:fld id="{ADDB5B24-2A75-4CFD-9842-DD50FC5577F3}" type="slidenum">
              <a:rPr lang="en-US" altLang="en-US"/>
              <a:pPr/>
              <a:t>‹#›</a:t>
            </a:fld>
            <a:endParaRPr lang="en-US" altLang="en-US"/>
          </a:p>
        </p:txBody>
      </p:sp>
    </p:spTree>
    <p:extLst>
      <p:ext uri="{BB962C8B-B14F-4D97-AF65-F5344CB8AC3E}">
        <p14:creationId xmlns:p14="http://schemas.microsoft.com/office/powerpoint/2010/main" val="207481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E777-E71A-40D6-A86A-69458B94F3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7A418F-EEC5-4DA3-93F7-D1FC3547238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979D00-1EBE-48A7-B368-B9CBEB3E0D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6183D-2C39-46D5-AF55-999AB574F13F}"/>
              </a:ext>
            </a:extLst>
          </p:cNvPr>
          <p:cNvSpPr>
            <a:spLocks noGrp="1"/>
          </p:cNvSpPr>
          <p:nvPr>
            <p:ph type="dt" sz="half" idx="10"/>
          </p:nvPr>
        </p:nvSpPr>
        <p:spPr/>
        <p:txBody>
          <a:bodyPr/>
          <a:lstStyle>
            <a:lvl1pPr>
              <a:defRPr/>
            </a:lvl1pPr>
          </a:lstStyle>
          <a:p>
            <a:r>
              <a:rPr lang="en-US" altLang="en-US"/>
              <a:t>LSU rev20AUG2020</a:t>
            </a:r>
          </a:p>
        </p:txBody>
      </p:sp>
      <p:sp>
        <p:nvSpPr>
          <p:cNvPr id="6" name="Footer Placeholder 5">
            <a:extLst>
              <a:ext uri="{FF2B5EF4-FFF2-40B4-BE49-F238E27FC236}">
                <a16:creationId xmlns:a16="http://schemas.microsoft.com/office/drawing/2014/main" id="{9C7BAB20-6986-4AD5-A977-9676DA62E351}"/>
              </a:ext>
            </a:extLst>
          </p:cNvPr>
          <p:cNvSpPr>
            <a:spLocks noGrp="1"/>
          </p:cNvSpPr>
          <p:nvPr>
            <p:ph type="ftr" sz="quarter" idx="11"/>
          </p:nvPr>
        </p:nvSpPr>
        <p:spPr/>
        <p:txBody>
          <a:bodyPr/>
          <a:lstStyle>
            <a:lvl1pPr>
              <a:defRPr/>
            </a:lvl1pPr>
          </a:lstStyle>
          <a:p>
            <a:r>
              <a:rPr lang="en-US" altLang="en-US"/>
              <a:t>L24.01 Project Tasks &amp; Costs</a:t>
            </a:r>
          </a:p>
        </p:txBody>
      </p:sp>
      <p:sp>
        <p:nvSpPr>
          <p:cNvPr id="7" name="Slide Number Placeholder 6">
            <a:extLst>
              <a:ext uri="{FF2B5EF4-FFF2-40B4-BE49-F238E27FC236}">
                <a16:creationId xmlns:a16="http://schemas.microsoft.com/office/drawing/2014/main" id="{C6E2E056-ABFE-47BC-95F3-BC5EE8141C6A}"/>
              </a:ext>
            </a:extLst>
          </p:cNvPr>
          <p:cNvSpPr>
            <a:spLocks noGrp="1"/>
          </p:cNvSpPr>
          <p:nvPr>
            <p:ph type="sldNum" sz="quarter" idx="12"/>
          </p:nvPr>
        </p:nvSpPr>
        <p:spPr/>
        <p:txBody>
          <a:bodyPr/>
          <a:lstStyle>
            <a:lvl1pPr>
              <a:defRPr/>
            </a:lvl1pPr>
          </a:lstStyle>
          <a:p>
            <a:fld id="{40551CD4-162E-46C6-8BE6-FAEDE4E2965D}" type="slidenum">
              <a:rPr lang="en-US" altLang="en-US"/>
              <a:pPr/>
              <a:t>‹#›</a:t>
            </a:fld>
            <a:endParaRPr lang="en-US" altLang="en-US"/>
          </a:p>
        </p:txBody>
      </p:sp>
    </p:spTree>
    <p:extLst>
      <p:ext uri="{BB962C8B-B14F-4D97-AF65-F5344CB8AC3E}">
        <p14:creationId xmlns:p14="http://schemas.microsoft.com/office/powerpoint/2010/main" val="276502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243A7D7-4FB0-439D-A0B9-B0674B18036F}"/>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2EEBCE8-82C8-48A3-BF28-AC2ACDF1A17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10DC4AD-E955-4017-A8EE-723FB75B9EC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ltLang="en-US"/>
              <a:t>LSU rev20AUG2020</a:t>
            </a:r>
          </a:p>
        </p:txBody>
      </p:sp>
      <p:sp>
        <p:nvSpPr>
          <p:cNvPr id="1029" name="Rectangle 5">
            <a:extLst>
              <a:ext uri="{FF2B5EF4-FFF2-40B4-BE49-F238E27FC236}">
                <a16:creationId xmlns:a16="http://schemas.microsoft.com/office/drawing/2014/main" id="{2630ADC0-5103-4D45-A979-4DB93D12D82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en-US"/>
              <a:t>L24.01 Project Tasks &amp; Costs</a:t>
            </a:r>
          </a:p>
        </p:txBody>
      </p:sp>
      <p:sp>
        <p:nvSpPr>
          <p:cNvPr id="1030" name="Rectangle 6">
            <a:extLst>
              <a:ext uri="{FF2B5EF4-FFF2-40B4-BE49-F238E27FC236}">
                <a16:creationId xmlns:a16="http://schemas.microsoft.com/office/drawing/2014/main" id="{8EED41E5-E480-4D8E-82A5-D5673B1F183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B903B3-F0DE-42B2-8AB9-7C6199C26D3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6419D67-1681-4E77-9EED-AC68FCA785A6}"/>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F0E0A03C-EDA7-4EA1-80C7-9E11075A320A}"/>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BB8240F2-9975-4334-A94D-1E6C7623B734}"/>
              </a:ext>
            </a:extLst>
          </p:cNvPr>
          <p:cNvSpPr>
            <a:spLocks noGrp="1"/>
          </p:cNvSpPr>
          <p:nvPr>
            <p:ph type="sldNum" sz="quarter" idx="12"/>
          </p:nvPr>
        </p:nvSpPr>
        <p:spPr/>
        <p:txBody>
          <a:bodyPr/>
          <a:lstStyle/>
          <a:p>
            <a:fld id="{99B7E130-E901-4830-A73D-C7D6AA540695}" type="slidenum">
              <a:rPr lang="en-US" altLang="en-US"/>
              <a:pPr/>
              <a:t>1</a:t>
            </a:fld>
            <a:endParaRPr lang="en-US" altLang="en-US"/>
          </a:p>
        </p:txBody>
      </p:sp>
      <p:sp>
        <p:nvSpPr>
          <p:cNvPr id="2050" name="Rectangle 2">
            <a:extLst>
              <a:ext uri="{FF2B5EF4-FFF2-40B4-BE49-F238E27FC236}">
                <a16:creationId xmlns:a16="http://schemas.microsoft.com/office/drawing/2014/main" id="{68EB138B-1502-4E19-977F-2633AF43C6E9}"/>
              </a:ext>
            </a:extLst>
          </p:cNvPr>
          <p:cNvSpPr>
            <a:spLocks noGrp="1" noChangeArrowheads="1"/>
          </p:cNvSpPr>
          <p:nvPr>
            <p:ph type="ctrTitle"/>
          </p:nvPr>
        </p:nvSpPr>
        <p:spPr>
          <a:xfrm>
            <a:off x="685800" y="2286000"/>
            <a:ext cx="7772400" cy="1143000"/>
          </a:xfrm>
        </p:spPr>
        <p:txBody>
          <a:bodyPr anchor="ctr"/>
          <a:lstStyle/>
          <a:p>
            <a:r>
              <a:rPr lang="en-US" altLang="en-US" sz="4000"/>
              <a:t>Defining the Project Tasks, Cost and Schedule</a:t>
            </a:r>
          </a:p>
        </p:txBody>
      </p:sp>
      <p:sp>
        <p:nvSpPr>
          <p:cNvPr id="2051" name="Rectangle 3">
            <a:extLst>
              <a:ext uri="{FF2B5EF4-FFF2-40B4-BE49-F238E27FC236}">
                <a16:creationId xmlns:a16="http://schemas.microsoft.com/office/drawing/2014/main" id="{4532674E-B87E-4C1C-8E84-26BF32325C73}"/>
              </a:ext>
            </a:extLst>
          </p:cNvPr>
          <p:cNvSpPr>
            <a:spLocks noGrp="1" noChangeArrowheads="1"/>
          </p:cNvSpPr>
          <p:nvPr>
            <p:ph type="subTitle" idx="1"/>
          </p:nvPr>
        </p:nvSpPr>
        <p:spPr>
          <a:xfrm>
            <a:off x="1371600" y="3886200"/>
            <a:ext cx="6400800" cy="1752600"/>
          </a:xfrm>
        </p:spPr>
        <p:txBody>
          <a:bodyPr/>
          <a:lstStyle/>
          <a:p>
            <a:r>
              <a:rPr lang="en-US" altLang="en-US" sz="3200"/>
              <a:t>Project Management Unit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7CEECFC-4BDE-4455-840F-8D880F64D1FA}"/>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1FF0C769-738F-4B07-8DAA-6814D2620CC5}"/>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05A7BA3C-9B70-4229-8AB1-E3A7BFF4B40A}"/>
              </a:ext>
            </a:extLst>
          </p:cNvPr>
          <p:cNvSpPr>
            <a:spLocks noGrp="1"/>
          </p:cNvSpPr>
          <p:nvPr>
            <p:ph type="sldNum" sz="quarter" idx="12"/>
          </p:nvPr>
        </p:nvSpPr>
        <p:spPr/>
        <p:txBody>
          <a:bodyPr/>
          <a:lstStyle/>
          <a:p>
            <a:fld id="{6CC21D80-8187-4B70-A4F5-2872C854D3D9}" type="slidenum">
              <a:rPr lang="en-US" altLang="en-US"/>
              <a:pPr/>
              <a:t>10</a:t>
            </a:fld>
            <a:endParaRPr lang="en-US" altLang="en-US"/>
          </a:p>
        </p:txBody>
      </p:sp>
      <p:sp>
        <p:nvSpPr>
          <p:cNvPr id="15362" name="Rectangle 2">
            <a:extLst>
              <a:ext uri="{FF2B5EF4-FFF2-40B4-BE49-F238E27FC236}">
                <a16:creationId xmlns:a16="http://schemas.microsoft.com/office/drawing/2014/main" id="{C4BED590-6FD3-445F-BFE1-D8107AF01A01}"/>
              </a:ext>
            </a:extLst>
          </p:cNvPr>
          <p:cNvSpPr>
            <a:spLocks noGrp="1" noChangeArrowheads="1"/>
          </p:cNvSpPr>
          <p:nvPr>
            <p:ph type="title"/>
          </p:nvPr>
        </p:nvSpPr>
        <p:spPr>
          <a:xfrm>
            <a:off x="2133600" y="381000"/>
            <a:ext cx="6553200" cy="533400"/>
          </a:xfrm>
        </p:spPr>
        <p:txBody>
          <a:bodyPr/>
          <a:lstStyle/>
          <a:p>
            <a:r>
              <a:rPr lang="en-US" altLang="en-US" sz="3600"/>
              <a:t>WBS Subunits</a:t>
            </a:r>
          </a:p>
        </p:txBody>
      </p:sp>
      <p:sp>
        <p:nvSpPr>
          <p:cNvPr id="15363" name="Rectangle 3">
            <a:extLst>
              <a:ext uri="{FF2B5EF4-FFF2-40B4-BE49-F238E27FC236}">
                <a16:creationId xmlns:a16="http://schemas.microsoft.com/office/drawing/2014/main" id="{057F9E30-2872-4B85-A561-E4C707B02948}"/>
              </a:ext>
            </a:extLst>
          </p:cNvPr>
          <p:cNvSpPr>
            <a:spLocks noGrp="1" noChangeArrowheads="1"/>
          </p:cNvSpPr>
          <p:nvPr>
            <p:ph type="body" idx="1"/>
          </p:nvPr>
        </p:nvSpPr>
        <p:spPr>
          <a:xfrm>
            <a:off x="685800" y="1295400"/>
            <a:ext cx="8001000" cy="4953000"/>
          </a:xfrm>
        </p:spPr>
        <p:txBody>
          <a:bodyPr/>
          <a:lstStyle/>
          <a:p>
            <a:pPr>
              <a:lnSpc>
                <a:spcPct val="90000"/>
              </a:lnSpc>
            </a:pPr>
            <a:r>
              <a:rPr lang="en-US" altLang="en-US" sz="2400"/>
              <a:t>Each WBS subunit is a deliverable of some kind</a:t>
            </a:r>
          </a:p>
          <a:p>
            <a:pPr lvl="1">
              <a:lnSpc>
                <a:spcPct val="90000"/>
              </a:lnSpc>
            </a:pPr>
            <a:r>
              <a:rPr lang="en-US" altLang="en-US" sz="2000"/>
              <a:t>Entities necessary for exiting the current phase such as system requirements, ICD documents, test results, etc.</a:t>
            </a:r>
          </a:p>
          <a:p>
            <a:pPr lvl="1">
              <a:lnSpc>
                <a:spcPct val="90000"/>
              </a:lnSpc>
            </a:pPr>
            <a:r>
              <a:rPr lang="en-US" altLang="en-US" sz="2000"/>
              <a:t>Concrete products such as power system, realtime clock software module, sensor readout system, etc.</a:t>
            </a:r>
          </a:p>
          <a:p>
            <a:pPr>
              <a:lnSpc>
                <a:spcPct val="90000"/>
              </a:lnSpc>
            </a:pPr>
            <a:r>
              <a:rPr lang="en-US" altLang="en-US" sz="2400"/>
              <a:t>Lowest WBS level is defined by Work Packages</a:t>
            </a:r>
          </a:p>
          <a:p>
            <a:pPr>
              <a:lnSpc>
                <a:spcPct val="90000"/>
              </a:lnSpc>
            </a:pPr>
            <a:r>
              <a:rPr lang="en-US" altLang="en-US" sz="2400"/>
              <a:t>The contents of a Work Package includes:</a:t>
            </a:r>
          </a:p>
          <a:p>
            <a:pPr lvl="1">
              <a:lnSpc>
                <a:spcPct val="90000"/>
              </a:lnSpc>
            </a:pPr>
            <a:r>
              <a:rPr lang="en-US" altLang="en-US" sz="2000"/>
              <a:t>Description of the work to be done including a time schedule</a:t>
            </a:r>
          </a:p>
          <a:p>
            <a:pPr lvl="1">
              <a:lnSpc>
                <a:spcPct val="90000"/>
              </a:lnSpc>
            </a:pPr>
            <a:r>
              <a:rPr lang="en-US" altLang="en-US" sz="2000"/>
              <a:t>The resources needed and the cost of the work</a:t>
            </a:r>
          </a:p>
          <a:p>
            <a:pPr lvl="1">
              <a:lnSpc>
                <a:spcPct val="90000"/>
              </a:lnSpc>
            </a:pPr>
            <a:r>
              <a:rPr lang="en-US" altLang="en-US" sz="2000"/>
              <a:t>The person responsible for assuring the work is completed</a:t>
            </a:r>
          </a:p>
          <a:p>
            <a:pPr>
              <a:lnSpc>
                <a:spcPct val="90000"/>
              </a:lnSpc>
            </a:pPr>
            <a:r>
              <a:rPr lang="en-US" altLang="en-US" sz="2400"/>
              <a:t>Multiple work packages may be needed for each low level WBS unit</a:t>
            </a:r>
          </a:p>
          <a:p>
            <a:pPr>
              <a:lnSpc>
                <a:spcPct val="90000"/>
              </a:lnSpc>
            </a:pPr>
            <a:r>
              <a:rPr lang="en-US" altLang="en-US" sz="2400"/>
              <a:t>A sum or “roll up” of the Work Packages yields a cost and time estimate for the unit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DBB2D1F5-B1DD-4E3C-AAF3-E291DFB833DE}"/>
              </a:ext>
            </a:extLst>
          </p:cNvPr>
          <p:cNvSpPr>
            <a:spLocks noGrp="1"/>
          </p:cNvSpPr>
          <p:nvPr>
            <p:ph type="dt" sz="half" idx="10"/>
          </p:nvPr>
        </p:nvSpPr>
        <p:spPr/>
        <p:txBody>
          <a:bodyPr/>
          <a:lstStyle/>
          <a:p>
            <a:r>
              <a:rPr lang="en-US" altLang="en-US"/>
              <a:t>LSU rev20AUG2020</a:t>
            </a:r>
          </a:p>
        </p:txBody>
      </p:sp>
      <p:sp>
        <p:nvSpPr>
          <p:cNvPr id="8" name="Footer Placeholder 4">
            <a:extLst>
              <a:ext uri="{FF2B5EF4-FFF2-40B4-BE49-F238E27FC236}">
                <a16:creationId xmlns:a16="http://schemas.microsoft.com/office/drawing/2014/main" id="{50F01412-4DEE-4FAA-BDF3-4993509A3601}"/>
              </a:ext>
            </a:extLst>
          </p:cNvPr>
          <p:cNvSpPr>
            <a:spLocks noGrp="1"/>
          </p:cNvSpPr>
          <p:nvPr>
            <p:ph type="ftr" sz="quarter" idx="11"/>
          </p:nvPr>
        </p:nvSpPr>
        <p:spPr/>
        <p:txBody>
          <a:bodyPr/>
          <a:lstStyle/>
          <a:p>
            <a:r>
              <a:rPr lang="en-US" altLang="en-US"/>
              <a:t>L24.01 Project Tasks &amp; Costs</a:t>
            </a:r>
          </a:p>
        </p:txBody>
      </p:sp>
      <p:sp>
        <p:nvSpPr>
          <p:cNvPr id="9" name="Slide Number Placeholder 5">
            <a:extLst>
              <a:ext uri="{FF2B5EF4-FFF2-40B4-BE49-F238E27FC236}">
                <a16:creationId xmlns:a16="http://schemas.microsoft.com/office/drawing/2014/main" id="{BA0B0902-AC94-46A0-86A9-062B175E074E}"/>
              </a:ext>
            </a:extLst>
          </p:cNvPr>
          <p:cNvSpPr>
            <a:spLocks noGrp="1"/>
          </p:cNvSpPr>
          <p:nvPr>
            <p:ph type="sldNum" sz="quarter" idx="12"/>
          </p:nvPr>
        </p:nvSpPr>
        <p:spPr/>
        <p:txBody>
          <a:bodyPr/>
          <a:lstStyle/>
          <a:p>
            <a:fld id="{8C20D193-46F1-4DD9-930E-F67FA2FB7391}" type="slidenum">
              <a:rPr lang="en-US" altLang="en-US"/>
              <a:pPr/>
              <a:t>11</a:t>
            </a:fld>
            <a:endParaRPr lang="en-US" altLang="en-US"/>
          </a:p>
        </p:txBody>
      </p:sp>
      <p:sp>
        <p:nvSpPr>
          <p:cNvPr id="16386" name="Rectangle 2">
            <a:extLst>
              <a:ext uri="{FF2B5EF4-FFF2-40B4-BE49-F238E27FC236}">
                <a16:creationId xmlns:a16="http://schemas.microsoft.com/office/drawing/2014/main" id="{44D2780D-E80A-49B7-99CD-8A18E9F84CAC}"/>
              </a:ext>
            </a:extLst>
          </p:cNvPr>
          <p:cNvSpPr>
            <a:spLocks noGrp="1" noChangeArrowheads="1"/>
          </p:cNvSpPr>
          <p:nvPr>
            <p:ph type="title"/>
          </p:nvPr>
        </p:nvSpPr>
        <p:spPr>
          <a:xfrm>
            <a:off x="2133600" y="381000"/>
            <a:ext cx="6553200" cy="533400"/>
          </a:xfrm>
        </p:spPr>
        <p:txBody>
          <a:bodyPr/>
          <a:lstStyle/>
          <a:p>
            <a:r>
              <a:rPr lang="en-US" altLang="en-US" sz="3600"/>
              <a:t>Example WBS (Incomplete)</a:t>
            </a:r>
          </a:p>
        </p:txBody>
      </p:sp>
      <p:sp>
        <p:nvSpPr>
          <p:cNvPr id="16387" name="Rectangle 3">
            <a:extLst>
              <a:ext uri="{FF2B5EF4-FFF2-40B4-BE49-F238E27FC236}">
                <a16:creationId xmlns:a16="http://schemas.microsoft.com/office/drawing/2014/main" id="{4FC59496-A580-4150-97E4-A8D7F0B95B4E}"/>
              </a:ext>
            </a:extLst>
          </p:cNvPr>
          <p:cNvSpPr>
            <a:spLocks noGrp="1" noChangeArrowheads="1"/>
          </p:cNvSpPr>
          <p:nvPr>
            <p:ph type="body" idx="1"/>
          </p:nvPr>
        </p:nvSpPr>
        <p:spPr>
          <a:xfrm>
            <a:off x="457200" y="1295400"/>
            <a:ext cx="3886200" cy="4724400"/>
          </a:xfrm>
        </p:spPr>
        <p:txBody>
          <a:bodyPr/>
          <a:lstStyle/>
          <a:p>
            <a:pPr marL="228600" indent="-228600">
              <a:spcBef>
                <a:spcPct val="50000"/>
              </a:spcBef>
            </a:pPr>
            <a:r>
              <a:rPr lang="en-US" altLang="en-US" sz="2400"/>
              <a:t>Example takes one subunit down to level 4</a:t>
            </a:r>
          </a:p>
          <a:p>
            <a:pPr marL="228600" indent="-228600">
              <a:spcBef>
                <a:spcPct val="50000"/>
              </a:spcBef>
            </a:pPr>
            <a:r>
              <a:rPr lang="en-US" altLang="en-US" sz="2400"/>
              <a:t>Many times level 3 is sufficient and level 4 defines the work package</a:t>
            </a:r>
          </a:p>
          <a:p>
            <a:pPr marL="228600" indent="-228600">
              <a:spcBef>
                <a:spcPct val="50000"/>
              </a:spcBef>
            </a:pPr>
            <a:r>
              <a:rPr lang="en-US" altLang="en-US" sz="2400"/>
              <a:t>Each major unit has a similar level 2 list of subunits</a:t>
            </a:r>
          </a:p>
          <a:p>
            <a:pPr marL="228600" indent="-228600">
              <a:spcBef>
                <a:spcPct val="50000"/>
              </a:spcBef>
            </a:pPr>
            <a:r>
              <a:rPr lang="en-US" altLang="en-US" sz="2400"/>
              <a:t>Each level 2 subunit has a similar level 3 list of subunits</a:t>
            </a:r>
          </a:p>
        </p:txBody>
      </p:sp>
      <p:sp>
        <p:nvSpPr>
          <p:cNvPr id="16391" name="Text Box 7">
            <a:extLst>
              <a:ext uri="{FF2B5EF4-FFF2-40B4-BE49-F238E27FC236}">
                <a16:creationId xmlns:a16="http://schemas.microsoft.com/office/drawing/2014/main" id="{FEE201F4-2959-4CD2-BFDE-07B3D0A4B77E}"/>
              </a:ext>
            </a:extLst>
          </p:cNvPr>
          <p:cNvSpPr txBox="1">
            <a:spLocks noChangeArrowheads="1"/>
          </p:cNvSpPr>
          <p:nvPr/>
        </p:nvSpPr>
        <p:spPr bwMode="auto">
          <a:xfrm>
            <a:off x="4572000" y="12954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endParaRPr lang="en-US" altLang="en-US"/>
          </a:p>
        </p:txBody>
      </p:sp>
      <p:sp>
        <p:nvSpPr>
          <p:cNvPr id="16392" name="Text Box 8">
            <a:extLst>
              <a:ext uri="{FF2B5EF4-FFF2-40B4-BE49-F238E27FC236}">
                <a16:creationId xmlns:a16="http://schemas.microsoft.com/office/drawing/2014/main" id="{4E6F6CB5-A242-4BCD-9787-CAC6D1675079}"/>
              </a:ext>
            </a:extLst>
          </p:cNvPr>
          <p:cNvSpPr txBox="1">
            <a:spLocks noChangeArrowheads="1"/>
          </p:cNvSpPr>
          <p:nvPr/>
        </p:nvSpPr>
        <p:spPr bwMode="auto">
          <a:xfrm>
            <a:off x="4648200" y="1143000"/>
            <a:ext cx="3962400" cy="5103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85750" algn="l"/>
                <a:tab pos="685800" algn="l"/>
                <a:tab pos="971550" algn="l"/>
              </a:tabLst>
              <a:defRPr sz="2400">
                <a:solidFill>
                  <a:schemeClr val="tx1"/>
                </a:solidFill>
                <a:latin typeface="Times New Roman" panose="02020603050405020304" pitchFamily="18" charset="0"/>
              </a:defRPr>
            </a:lvl1pPr>
            <a:lvl2pPr>
              <a:tabLst>
                <a:tab pos="285750" algn="l"/>
                <a:tab pos="685800" algn="l"/>
                <a:tab pos="971550" algn="l"/>
              </a:tabLst>
              <a:defRPr sz="2400">
                <a:solidFill>
                  <a:schemeClr val="tx1"/>
                </a:solidFill>
                <a:latin typeface="Times New Roman" panose="02020603050405020304" pitchFamily="18" charset="0"/>
              </a:defRPr>
            </a:lvl2pPr>
            <a:lvl3pPr>
              <a:tabLst>
                <a:tab pos="285750" algn="l"/>
                <a:tab pos="685800" algn="l"/>
                <a:tab pos="971550" algn="l"/>
              </a:tabLst>
              <a:defRPr sz="2400">
                <a:solidFill>
                  <a:schemeClr val="tx1"/>
                </a:solidFill>
                <a:latin typeface="Times New Roman" panose="02020603050405020304" pitchFamily="18" charset="0"/>
              </a:defRPr>
            </a:lvl3pPr>
            <a:lvl4pPr>
              <a:tabLst>
                <a:tab pos="285750" algn="l"/>
                <a:tab pos="685800" algn="l"/>
                <a:tab pos="971550" algn="l"/>
              </a:tabLst>
              <a:defRPr sz="2400">
                <a:solidFill>
                  <a:schemeClr val="tx1"/>
                </a:solidFill>
                <a:latin typeface="Times New Roman" panose="02020603050405020304" pitchFamily="18" charset="0"/>
              </a:defRPr>
            </a:lvl4pPr>
            <a:lvl5pPr>
              <a:tabLst>
                <a:tab pos="285750" algn="l"/>
                <a:tab pos="685800" algn="l"/>
                <a:tab pos="971550" algn="l"/>
              </a:tabLst>
              <a:defRPr sz="2400">
                <a:solidFill>
                  <a:schemeClr val="tx1"/>
                </a:solidFill>
                <a:latin typeface="Times New Roman" panose="02020603050405020304" pitchFamily="18" charset="0"/>
              </a:defRPr>
            </a:lvl5pPr>
            <a:lvl6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6pPr>
            <a:lvl7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7pPr>
            <a:lvl8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8pPr>
            <a:lvl9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9pPr>
          </a:lstStyle>
          <a:p>
            <a:r>
              <a:rPr lang="en-US" altLang="en-US" sz="1400"/>
              <a:t>1.0 Power System</a:t>
            </a:r>
          </a:p>
          <a:p>
            <a:r>
              <a:rPr lang="en-US" altLang="en-US" sz="1400"/>
              <a:t>	1.1 Power Source</a:t>
            </a:r>
          </a:p>
          <a:p>
            <a:r>
              <a:rPr lang="en-US" altLang="en-US" sz="1400"/>
              <a:t>	1.2 FCU Supply</a:t>
            </a:r>
          </a:p>
          <a:p>
            <a:r>
              <a:rPr lang="en-US" altLang="en-US" sz="1400"/>
              <a:t>	1.3 DAU HD Supply</a:t>
            </a:r>
          </a:p>
          <a:p>
            <a:r>
              <a:rPr lang="en-US" altLang="en-US" sz="1400"/>
              <a:t>	1.4 DAU Supply</a:t>
            </a:r>
          </a:p>
          <a:p>
            <a:r>
              <a:rPr lang="en-US" altLang="en-US" sz="1400"/>
              <a:t>	1.5 CubeSat Supply</a:t>
            </a:r>
          </a:p>
          <a:p>
            <a:r>
              <a:rPr lang="en-US" altLang="en-US" sz="1400"/>
              <a:t>		1.5.1 Interface to power source</a:t>
            </a:r>
          </a:p>
          <a:p>
            <a:r>
              <a:rPr lang="en-US" altLang="en-US" sz="1400"/>
              <a:t>		1.5.2 FCU Control Interface</a:t>
            </a:r>
          </a:p>
          <a:p>
            <a:r>
              <a:rPr lang="en-US" altLang="en-US" sz="1400"/>
              <a:t>			1.5.2.1 Establish control requirements</a:t>
            </a:r>
          </a:p>
          <a:p>
            <a:r>
              <a:rPr lang="en-US" altLang="en-US" sz="1400"/>
              <a:t>			1.5.2.2 Design control interface</a:t>
            </a:r>
          </a:p>
          <a:p>
            <a:r>
              <a:rPr lang="en-US" altLang="en-US" sz="1400"/>
              <a:t>			1.5.2.3 Prototype &amp; test design</a:t>
            </a:r>
          </a:p>
          <a:p>
            <a:r>
              <a:rPr lang="en-US" altLang="en-US" sz="1400"/>
              <a:t>			1.5.2.4 Complete design</a:t>
            </a:r>
          </a:p>
          <a:p>
            <a:r>
              <a:rPr lang="en-US" altLang="en-US" sz="1400"/>
              <a:t>			1.5.2.5 Implement &amp; test design</a:t>
            </a:r>
          </a:p>
          <a:p>
            <a:r>
              <a:rPr lang="en-US" altLang="en-US" sz="1400"/>
              <a:t>		1.5.3 DC/DC Converters</a:t>
            </a:r>
          </a:p>
          <a:p>
            <a:r>
              <a:rPr lang="en-US" altLang="en-US" sz="1400"/>
              <a:t>		1.5.4 FCU Monitoring Interface</a:t>
            </a:r>
          </a:p>
          <a:p>
            <a:r>
              <a:rPr lang="en-US" altLang="en-US" sz="1400"/>
              <a:t>	1.6 Integrate &amp; test power system</a:t>
            </a:r>
          </a:p>
          <a:p>
            <a:r>
              <a:rPr lang="en-US" altLang="en-US" sz="1400"/>
              <a:t>2.0 Flight Control Unit</a:t>
            </a:r>
          </a:p>
          <a:p>
            <a:r>
              <a:rPr lang="en-US" altLang="en-US" sz="1400"/>
              <a:t>3.0 Data Archive Unit</a:t>
            </a:r>
          </a:p>
          <a:p>
            <a:r>
              <a:rPr lang="en-US" altLang="en-US" sz="1400"/>
              <a:t>4.0 Data Archive Disk</a:t>
            </a:r>
          </a:p>
          <a:p>
            <a:pPr>
              <a:lnSpc>
                <a:spcPct val="90000"/>
              </a:lnSpc>
            </a:pPr>
            <a:r>
              <a:rPr lang="en-US" altLang="en-US" sz="1400"/>
              <a:t>5.0 Auxiliary Transmitter</a:t>
            </a:r>
          </a:p>
          <a:p>
            <a:pPr>
              <a:lnSpc>
                <a:spcPct val="90000"/>
              </a:lnSpc>
            </a:pPr>
            <a:r>
              <a:rPr lang="en-US" altLang="en-US" sz="1400"/>
              <a:t>6.0 Mechanical Structure</a:t>
            </a:r>
          </a:p>
          <a:p>
            <a:pPr>
              <a:lnSpc>
                <a:spcPct val="90000"/>
              </a:lnSpc>
            </a:pPr>
            <a:r>
              <a:rPr lang="en-US" altLang="en-US" sz="1400"/>
              <a:t>7.0 Thermal Control</a:t>
            </a:r>
          </a:p>
          <a:p>
            <a:pPr>
              <a:lnSpc>
                <a:spcPct val="90000"/>
              </a:lnSpc>
            </a:pPr>
            <a:r>
              <a:rPr lang="en-US" altLang="en-US" sz="1400"/>
              <a:t>8.0 System Integration &amp; Testing</a:t>
            </a:r>
          </a:p>
          <a:p>
            <a:pPr>
              <a:lnSpc>
                <a:spcPct val="90000"/>
              </a:lnSpc>
            </a:pPr>
            <a:r>
              <a:rPr lang="en-US" altLang="en-US" sz="1400"/>
              <a:t>9.0 Management</a:t>
            </a:r>
          </a:p>
        </p:txBody>
      </p:sp>
      <p:sp>
        <p:nvSpPr>
          <p:cNvPr id="16393" name="Rectangle 9">
            <a:extLst>
              <a:ext uri="{FF2B5EF4-FFF2-40B4-BE49-F238E27FC236}">
                <a16:creationId xmlns:a16="http://schemas.microsoft.com/office/drawing/2014/main" id="{DA818438-281F-49A6-B036-992823244132}"/>
              </a:ext>
            </a:extLst>
          </p:cNvPr>
          <p:cNvSpPr>
            <a:spLocks noChangeArrowheads="1"/>
          </p:cNvSpPr>
          <p:nvPr/>
        </p:nvSpPr>
        <p:spPr bwMode="auto">
          <a:xfrm>
            <a:off x="762000" y="1143000"/>
            <a:ext cx="3886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85750" algn="l"/>
                <a:tab pos="571500" algn="l"/>
                <a:tab pos="857250" algn="l"/>
              </a:tabLst>
              <a:defRPr sz="2400">
                <a:solidFill>
                  <a:schemeClr val="tx1"/>
                </a:solidFill>
                <a:latin typeface="Times New Roman" panose="02020603050405020304" pitchFamily="18" charset="0"/>
              </a:defRPr>
            </a:lvl1pPr>
            <a:lvl2pPr marL="742950" indent="-285750">
              <a:tabLst>
                <a:tab pos="285750" algn="l"/>
                <a:tab pos="571500" algn="l"/>
                <a:tab pos="857250" algn="l"/>
              </a:tabLst>
              <a:defRPr sz="2400">
                <a:solidFill>
                  <a:schemeClr val="tx1"/>
                </a:solidFill>
                <a:latin typeface="Times New Roman" panose="02020603050405020304" pitchFamily="18" charset="0"/>
              </a:defRPr>
            </a:lvl2pPr>
            <a:lvl3pPr marL="1143000" indent="-228600">
              <a:tabLst>
                <a:tab pos="285750" algn="l"/>
                <a:tab pos="571500" algn="l"/>
                <a:tab pos="857250" algn="l"/>
              </a:tabLst>
              <a:defRPr sz="2400">
                <a:solidFill>
                  <a:schemeClr val="tx1"/>
                </a:solidFill>
                <a:latin typeface="Times New Roman" panose="02020603050405020304" pitchFamily="18" charset="0"/>
              </a:defRPr>
            </a:lvl3pPr>
            <a:lvl4pPr marL="1600200" indent="-228600">
              <a:tabLst>
                <a:tab pos="285750" algn="l"/>
                <a:tab pos="571500" algn="l"/>
                <a:tab pos="857250" algn="l"/>
              </a:tabLst>
              <a:defRPr sz="2400">
                <a:solidFill>
                  <a:schemeClr val="tx1"/>
                </a:solidFill>
                <a:latin typeface="Times New Roman" panose="02020603050405020304" pitchFamily="18" charset="0"/>
              </a:defRPr>
            </a:lvl4pPr>
            <a:lvl5pPr marL="2057400" indent="-228600">
              <a:tabLst>
                <a:tab pos="285750" algn="l"/>
                <a:tab pos="571500" algn="l"/>
                <a:tab pos="857250" algn="l"/>
              </a:tabLst>
              <a:defRPr sz="2400">
                <a:solidFill>
                  <a:schemeClr val="tx1"/>
                </a:solidFill>
                <a:latin typeface="Times New Roman" panose="02020603050405020304" pitchFamily="18" charset="0"/>
              </a:defRPr>
            </a:lvl5pPr>
            <a:lvl6pPr marL="25146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6pPr>
            <a:lvl7pPr marL="29718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7pPr>
            <a:lvl8pPr marL="34290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8pPr>
            <a:lvl9pPr marL="38862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9pPr>
          </a:lstStyle>
          <a:p>
            <a:endParaRPr lang="en-US" alt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FD9A87D-3D9B-4C3A-BF7B-46DBBF86B4C3}"/>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85E73300-D933-4872-8801-E85FB83E3F13}"/>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F4FE4248-9AFC-44E9-824A-D13F7F0F13D7}"/>
              </a:ext>
            </a:extLst>
          </p:cNvPr>
          <p:cNvSpPr>
            <a:spLocks noGrp="1"/>
          </p:cNvSpPr>
          <p:nvPr>
            <p:ph type="sldNum" sz="quarter" idx="12"/>
          </p:nvPr>
        </p:nvSpPr>
        <p:spPr/>
        <p:txBody>
          <a:bodyPr/>
          <a:lstStyle/>
          <a:p>
            <a:fld id="{BD88508E-A37B-4188-A2D0-6F7DF3C9D442}" type="slidenum">
              <a:rPr lang="en-US" altLang="en-US"/>
              <a:pPr/>
              <a:t>12</a:t>
            </a:fld>
            <a:endParaRPr lang="en-US" altLang="en-US"/>
          </a:p>
        </p:txBody>
      </p:sp>
      <p:sp>
        <p:nvSpPr>
          <p:cNvPr id="22530" name="Rectangle 2">
            <a:extLst>
              <a:ext uri="{FF2B5EF4-FFF2-40B4-BE49-F238E27FC236}">
                <a16:creationId xmlns:a16="http://schemas.microsoft.com/office/drawing/2014/main" id="{22C4CD6A-C0C3-40E5-BC77-2FE9122F53FA}"/>
              </a:ext>
            </a:extLst>
          </p:cNvPr>
          <p:cNvSpPr>
            <a:spLocks noGrp="1" noChangeArrowheads="1"/>
          </p:cNvSpPr>
          <p:nvPr>
            <p:ph type="title"/>
          </p:nvPr>
        </p:nvSpPr>
        <p:spPr>
          <a:xfrm>
            <a:off x="2133600" y="457200"/>
            <a:ext cx="6324600" cy="457200"/>
          </a:xfrm>
        </p:spPr>
        <p:txBody>
          <a:bodyPr/>
          <a:lstStyle/>
          <a:p>
            <a:r>
              <a:rPr lang="en-US" altLang="en-US" sz="3600"/>
              <a:t>Steps to developing the estimates</a:t>
            </a:r>
          </a:p>
        </p:txBody>
      </p:sp>
      <p:sp>
        <p:nvSpPr>
          <p:cNvPr id="22531" name="Rectangle 3">
            <a:extLst>
              <a:ext uri="{FF2B5EF4-FFF2-40B4-BE49-F238E27FC236}">
                <a16:creationId xmlns:a16="http://schemas.microsoft.com/office/drawing/2014/main" id="{09E963D3-2045-43BC-B457-D4E8CDCA30EC}"/>
              </a:ext>
            </a:extLst>
          </p:cNvPr>
          <p:cNvSpPr>
            <a:spLocks noGrp="1" noChangeArrowheads="1"/>
          </p:cNvSpPr>
          <p:nvPr>
            <p:ph type="body" idx="1"/>
          </p:nvPr>
        </p:nvSpPr>
        <p:spPr>
          <a:xfrm>
            <a:off x="457200" y="1295400"/>
            <a:ext cx="8305800" cy="4800600"/>
          </a:xfrm>
        </p:spPr>
        <p:txBody>
          <a:bodyPr/>
          <a:lstStyle/>
          <a:p>
            <a:pPr>
              <a:lnSpc>
                <a:spcPct val="80000"/>
              </a:lnSpc>
            </a:pPr>
            <a:r>
              <a:rPr lang="en-US" altLang="en-US" sz="2800"/>
              <a:t>Develop the general project definition and set of tasks</a:t>
            </a:r>
          </a:p>
          <a:p>
            <a:pPr>
              <a:lnSpc>
                <a:spcPct val="80000"/>
              </a:lnSpc>
            </a:pPr>
            <a:r>
              <a:rPr lang="en-US" altLang="en-US" sz="2800"/>
              <a:t>Perform a rough cost and time estimate</a:t>
            </a:r>
          </a:p>
          <a:p>
            <a:pPr>
              <a:lnSpc>
                <a:spcPct val="80000"/>
              </a:lnSpc>
            </a:pPr>
            <a:r>
              <a:rPr lang="en-US" altLang="en-US" sz="2800"/>
              <a:t>Develop the detailed project definition, tasks and WBS</a:t>
            </a:r>
          </a:p>
          <a:p>
            <a:pPr>
              <a:lnSpc>
                <a:spcPct val="80000"/>
              </a:lnSpc>
            </a:pPr>
            <a:r>
              <a:rPr lang="en-US" altLang="en-US" sz="2800"/>
              <a:t>Estimate the cost and time for each individual, lowest level element of the WBS</a:t>
            </a:r>
          </a:p>
          <a:p>
            <a:pPr>
              <a:lnSpc>
                <a:spcPct val="80000"/>
              </a:lnSpc>
            </a:pPr>
            <a:r>
              <a:rPr lang="en-US" altLang="en-US" sz="2800"/>
              <a:t>Roll-up (add) the cost and time for each low level WBS elements to obtain the estimates for higher level elements</a:t>
            </a:r>
          </a:p>
          <a:p>
            <a:pPr>
              <a:lnSpc>
                <a:spcPct val="80000"/>
              </a:lnSpc>
            </a:pPr>
            <a:r>
              <a:rPr lang="en-US" altLang="en-US" sz="2800"/>
              <a:t>Establish the project schedules</a:t>
            </a:r>
          </a:p>
          <a:p>
            <a:pPr>
              <a:lnSpc>
                <a:spcPct val="80000"/>
              </a:lnSpc>
            </a:pPr>
            <a:r>
              <a:rPr lang="en-US" altLang="en-US" sz="2800"/>
              <a:t>Reconcile differences between the macro and micro estimates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020B112-D7D2-4EED-9049-97D4A6F38057}"/>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DB56B48D-314D-4254-937C-0DFEA1EEBBCC}"/>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7BF09482-500D-4671-829E-1D2A5E3C5B7C}"/>
              </a:ext>
            </a:extLst>
          </p:cNvPr>
          <p:cNvSpPr>
            <a:spLocks noGrp="1"/>
          </p:cNvSpPr>
          <p:nvPr>
            <p:ph type="sldNum" sz="quarter" idx="12"/>
          </p:nvPr>
        </p:nvSpPr>
        <p:spPr/>
        <p:txBody>
          <a:bodyPr/>
          <a:lstStyle/>
          <a:p>
            <a:fld id="{E2C104C4-A32C-45D3-89EF-BEBF7708AD02}" type="slidenum">
              <a:rPr lang="en-US" altLang="en-US"/>
              <a:pPr/>
              <a:t>13</a:t>
            </a:fld>
            <a:endParaRPr lang="en-US" altLang="en-US"/>
          </a:p>
        </p:txBody>
      </p:sp>
      <p:sp>
        <p:nvSpPr>
          <p:cNvPr id="20482" name="Rectangle 2">
            <a:extLst>
              <a:ext uri="{FF2B5EF4-FFF2-40B4-BE49-F238E27FC236}">
                <a16:creationId xmlns:a16="http://schemas.microsoft.com/office/drawing/2014/main" id="{E3C58066-7721-4E31-BF14-F9228D61995C}"/>
              </a:ext>
            </a:extLst>
          </p:cNvPr>
          <p:cNvSpPr>
            <a:spLocks noGrp="1" noChangeArrowheads="1"/>
          </p:cNvSpPr>
          <p:nvPr>
            <p:ph type="title"/>
          </p:nvPr>
        </p:nvSpPr>
        <p:spPr>
          <a:xfrm>
            <a:off x="2133600" y="457200"/>
            <a:ext cx="6324600" cy="457200"/>
          </a:xfrm>
        </p:spPr>
        <p:txBody>
          <a:bodyPr/>
          <a:lstStyle/>
          <a:p>
            <a:r>
              <a:rPr lang="en-US" altLang="en-US" sz="3600"/>
              <a:t>Factors affecting the estimate</a:t>
            </a:r>
          </a:p>
        </p:txBody>
      </p:sp>
      <p:sp>
        <p:nvSpPr>
          <p:cNvPr id="20483" name="Rectangle 3">
            <a:extLst>
              <a:ext uri="{FF2B5EF4-FFF2-40B4-BE49-F238E27FC236}">
                <a16:creationId xmlns:a16="http://schemas.microsoft.com/office/drawing/2014/main" id="{4D044A7A-041E-4D0E-9AFB-39E7C038E35B}"/>
              </a:ext>
            </a:extLst>
          </p:cNvPr>
          <p:cNvSpPr>
            <a:spLocks noGrp="1" noChangeArrowheads="1"/>
          </p:cNvSpPr>
          <p:nvPr>
            <p:ph type="body" idx="1"/>
          </p:nvPr>
        </p:nvSpPr>
        <p:spPr>
          <a:xfrm>
            <a:off x="457200" y="1295400"/>
            <a:ext cx="8305800" cy="4800600"/>
          </a:xfrm>
        </p:spPr>
        <p:txBody>
          <a:bodyPr/>
          <a:lstStyle/>
          <a:p>
            <a:pPr>
              <a:lnSpc>
                <a:spcPct val="90000"/>
              </a:lnSpc>
            </a:pPr>
            <a:r>
              <a:rPr lang="en-US" altLang="en-US" sz="2400" b="1"/>
              <a:t>Task Definition:</a:t>
            </a:r>
            <a:r>
              <a:rPr lang="en-US" altLang="en-US" sz="2400"/>
              <a:t> The completeness of your project definition will determine if all tasks have been taken into account.</a:t>
            </a:r>
          </a:p>
          <a:p>
            <a:pPr>
              <a:lnSpc>
                <a:spcPct val="90000"/>
              </a:lnSpc>
            </a:pPr>
            <a:r>
              <a:rPr lang="en-US" altLang="en-US" sz="2400" b="1"/>
              <a:t>People Productivity:</a:t>
            </a:r>
            <a:r>
              <a:rPr lang="en-US" altLang="en-US" sz="2400"/>
              <a:t> People do not focus on a task with 100% efficiency. The difference between “calendar time” and effort must be considered.</a:t>
            </a:r>
          </a:p>
          <a:p>
            <a:pPr>
              <a:lnSpc>
                <a:spcPct val="90000"/>
              </a:lnSpc>
            </a:pPr>
            <a:r>
              <a:rPr lang="en-US" altLang="en-US" sz="2400" b="1"/>
              <a:t>Project Structure:</a:t>
            </a:r>
            <a:r>
              <a:rPr lang="en-US" altLang="en-US" sz="2400"/>
              <a:t> A dedicated project team will be able to focus its effort on completing the project effectively.</a:t>
            </a:r>
          </a:p>
          <a:p>
            <a:pPr>
              <a:lnSpc>
                <a:spcPct val="90000"/>
              </a:lnSpc>
            </a:pPr>
            <a:r>
              <a:rPr lang="en-US" altLang="en-US" sz="2400" b="1"/>
              <a:t>Padding:</a:t>
            </a:r>
            <a:r>
              <a:rPr lang="en-US" altLang="en-US" sz="2400"/>
              <a:t> People may increase estimates to take into account unknown risks and this may force an unnecessary trade-off.</a:t>
            </a:r>
          </a:p>
          <a:p>
            <a:pPr>
              <a:lnSpc>
                <a:spcPct val="90000"/>
              </a:lnSpc>
            </a:pPr>
            <a:r>
              <a:rPr lang="en-US" altLang="en-US" sz="2400" b="1"/>
              <a:t>Culture:</a:t>
            </a:r>
            <a:r>
              <a:rPr lang="en-US" altLang="en-US" sz="2400"/>
              <a:t> What is deemed acceptable behavior by the organization (e.g. padding vs. accuracy) will affect estimates.</a:t>
            </a:r>
          </a:p>
          <a:p>
            <a:pPr>
              <a:lnSpc>
                <a:spcPct val="90000"/>
              </a:lnSpc>
            </a:pPr>
            <a:r>
              <a:rPr lang="en-US" altLang="en-US" sz="2400" b="1"/>
              <a:t>Downtime:</a:t>
            </a:r>
            <a:r>
              <a:rPr lang="en-US" altLang="en-US" sz="2400"/>
              <a:t> Equipment repairs, holidays, vacations, exam schedules can all affect the time estimate.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380288C-A813-4D37-9A7D-F3BEA07820A1}"/>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F7A87331-9EF8-4EDB-A3EC-A5B0465A3970}"/>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2404FA1D-EDD3-41CD-8908-B75223E86E37}"/>
              </a:ext>
            </a:extLst>
          </p:cNvPr>
          <p:cNvSpPr>
            <a:spLocks noGrp="1"/>
          </p:cNvSpPr>
          <p:nvPr>
            <p:ph type="sldNum" sz="quarter" idx="12"/>
          </p:nvPr>
        </p:nvSpPr>
        <p:spPr/>
        <p:txBody>
          <a:bodyPr/>
          <a:lstStyle/>
          <a:p>
            <a:fld id="{3F093057-AA2F-4E2E-B5C0-83F6C83DBBF7}" type="slidenum">
              <a:rPr lang="en-US" altLang="en-US"/>
              <a:pPr/>
              <a:t>14</a:t>
            </a:fld>
            <a:endParaRPr lang="en-US" altLang="en-US"/>
          </a:p>
        </p:txBody>
      </p:sp>
      <p:sp>
        <p:nvSpPr>
          <p:cNvPr id="23554" name="Rectangle 2">
            <a:extLst>
              <a:ext uri="{FF2B5EF4-FFF2-40B4-BE49-F238E27FC236}">
                <a16:creationId xmlns:a16="http://schemas.microsoft.com/office/drawing/2014/main" id="{67ABF08B-D839-438D-A264-19058B249E9A}"/>
              </a:ext>
            </a:extLst>
          </p:cNvPr>
          <p:cNvSpPr>
            <a:spLocks noGrp="1" noChangeArrowheads="1"/>
          </p:cNvSpPr>
          <p:nvPr>
            <p:ph type="title"/>
          </p:nvPr>
        </p:nvSpPr>
        <p:spPr>
          <a:xfrm>
            <a:off x="2133600" y="457200"/>
            <a:ext cx="6324600" cy="457200"/>
          </a:xfrm>
        </p:spPr>
        <p:txBody>
          <a:bodyPr/>
          <a:lstStyle/>
          <a:p>
            <a:r>
              <a:rPr lang="en-US" altLang="en-US" sz="3600"/>
              <a:t>Estimating Techniques</a:t>
            </a:r>
          </a:p>
        </p:txBody>
      </p:sp>
      <p:sp>
        <p:nvSpPr>
          <p:cNvPr id="23555" name="Rectangle 3">
            <a:extLst>
              <a:ext uri="{FF2B5EF4-FFF2-40B4-BE49-F238E27FC236}">
                <a16:creationId xmlns:a16="http://schemas.microsoft.com/office/drawing/2014/main" id="{07761804-8F66-4212-BC98-79310CF5F12E}"/>
              </a:ext>
            </a:extLst>
          </p:cNvPr>
          <p:cNvSpPr>
            <a:spLocks noGrp="1" noChangeArrowheads="1"/>
          </p:cNvSpPr>
          <p:nvPr>
            <p:ph type="body" idx="1"/>
          </p:nvPr>
        </p:nvSpPr>
        <p:spPr>
          <a:xfrm>
            <a:off x="457200" y="1295400"/>
            <a:ext cx="8305800" cy="4800600"/>
          </a:xfrm>
        </p:spPr>
        <p:txBody>
          <a:bodyPr/>
          <a:lstStyle/>
          <a:p>
            <a:pPr>
              <a:lnSpc>
                <a:spcPct val="80000"/>
              </a:lnSpc>
            </a:pPr>
            <a:r>
              <a:rPr lang="en-US" altLang="en-US" sz="2400" b="1"/>
              <a:t>Scaling:</a:t>
            </a:r>
            <a:r>
              <a:rPr lang="en-US" altLang="en-US" sz="2400"/>
              <a:t>  Given a cost for a previous project then an estimate for a new project can be scaled from the known cost.  E.g NASA, at times, uses spacecraft weight to estimate total cost.</a:t>
            </a:r>
          </a:p>
          <a:p>
            <a:pPr>
              <a:lnSpc>
                <a:spcPct val="80000"/>
              </a:lnSpc>
            </a:pPr>
            <a:r>
              <a:rPr lang="en-US" altLang="en-US" sz="2400" b="1"/>
              <a:t>Ratio:</a:t>
            </a:r>
            <a:r>
              <a:rPr lang="en-US" altLang="en-US" sz="2400"/>
              <a:t> Costs for subunits of the new project would be proportional to similar subunits in a previous project. For example, if it takes 1 day to build &amp; test a particular sensor unit, then an instrument with 10 sensors would take 2 technicians, 5 days to complete.</a:t>
            </a:r>
          </a:p>
          <a:p>
            <a:pPr>
              <a:lnSpc>
                <a:spcPct val="80000"/>
              </a:lnSpc>
            </a:pPr>
            <a:r>
              <a:rPr lang="en-US" altLang="en-US" sz="2400" b="1"/>
              <a:t>Learning Curve:</a:t>
            </a:r>
            <a:r>
              <a:rPr lang="en-US" altLang="en-US" sz="2400"/>
              <a:t> If the same task is repeated a number of times there will be a cost / time savings relative to the first time the task is done.</a:t>
            </a:r>
          </a:p>
          <a:p>
            <a:pPr>
              <a:lnSpc>
                <a:spcPct val="80000"/>
              </a:lnSpc>
            </a:pPr>
            <a:r>
              <a:rPr lang="en-US" altLang="en-US" sz="2400" b="1"/>
              <a:t>WBS Roll-up:</a:t>
            </a:r>
            <a:r>
              <a:rPr lang="en-US" altLang="en-US" sz="2400"/>
              <a:t> Times and costs associated with the lowest level WBS work packages are estimated and then these are added or rolled-up to yield the costs for higher level units.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603760-640C-43DB-A2CD-C4D7B82785C7}"/>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F5F3159A-0711-4C9C-8ED2-543AC702BD39}"/>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A86AA54E-EC8E-4BAC-BE2C-9401729F12CF}"/>
              </a:ext>
            </a:extLst>
          </p:cNvPr>
          <p:cNvSpPr>
            <a:spLocks noGrp="1"/>
          </p:cNvSpPr>
          <p:nvPr>
            <p:ph type="sldNum" sz="quarter" idx="12"/>
          </p:nvPr>
        </p:nvSpPr>
        <p:spPr/>
        <p:txBody>
          <a:bodyPr/>
          <a:lstStyle/>
          <a:p>
            <a:fld id="{B90DEF53-B703-46FF-A965-8B22FC3FD2C8}" type="slidenum">
              <a:rPr lang="en-US" altLang="en-US"/>
              <a:pPr/>
              <a:t>15</a:t>
            </a:fld>
            <a:endParaRPr lang="en-US" altLang="en-US"/>
          </a:p>
        </p:txBody>
      </p:sp>
      <p:sp>
        <p:nvSpPr>
          <p:cNvPr id="26626" name="Rectangle 2">
            <a:extLst>
              <a:ext uri="{FF2B5EF4-FFF2-40B4-BE49-F238E27FC236}">
                <a16:creationId xmlns:a16="http://schemas.microsoft.com/office/drawing/2014/main" id="{8735DEFB-BCDC-468B-8329-19211D7D271F}"/>
              </a:ext>
            </a:extLst>
          </p:cNvPr>
          <p:cNvSpPr>
            <a:spLocks noGrp="1" noChangeArrowheads="1"/>
          </p:cNvSpPr>
          <p:nvPr>
            <p:ph type="title"/>
          </p:nvPr>
        </p:nvSpPr>
        <p:spPr>
          <a:xfrm>
            <a:off x="2133600" y="457200"/>
            <a:ext cx="6324600" cy="457200"/>
          </a:xfrm>
        </p:spPr>
        <p:txBody>
          <a:bodyPr/>
          <a:lstStyle/>
          <a:p>
            <a:r>
              <a:rPr lang="en-US" altLang="en-US" sz="3600"/>
              <a:t>Guidelines for Estimates</a:t>
            </a:r>
          </a:p>
        </p:txBody>
      </p:sp>
      <p:sp>
        <p:nvSpPr>
          <p:cNvPr id="26627" name="Rectangle 3">
            <a:extLst>
              <a:ext uri="{FF2B5EF4-FFF2-40B4-BE49-F238E27FC236}">
                <a16:creationId xmlns:a16="http://schemas.microsoft.com/office/drawing/2014/main" id="{0E807EB3-D6AB-4C84-AF23-A804CDAA5D04}"/>
              </a:ext>
            </a:extLst>
          </p:cNvPr>
          <p:cNvSpPr>
            <a:spLocks noGrp="1" noChangeArrowheads="1"/>
          </p:cNvSpPr>
          <p:nvPr>
            <p:ph type="body" idx="1"/>
          </p:nvPr>
        </p:nvSpPr>
        <p:spPr>
          <a:xfrm>
            <a:off x="457200" y="1295400"/>
            <a:ext cx="8305800" cy="4800600"/>
          </a:xfrm>
        </p:spPr>
        <p:txBody>
          <a:bodyPr/>
          <a:lstStyle/>
          <a:p>
            <a:r>
              <a:rPr lang="en-US" altLang="en-US" sz="2400"/>
              <a:t>Estimates should be done by the person most familiar with the task</a:t>
            </a:r>
          </a:p>
          <a:p>
            <a:r>
              <a:rPr lang="en-US" altLang="en-US" sz="2400"/>
              <a:t>If possible obtain estimates from several people and use the variance for risk assessment</a:t>
            </a:r>
          </a:p>
          <a:p>
            <a:r>
              <a:rPr lang="en-US" altLang="en-US" sz="2400"/>
              <a:t>Multiple estimates should be done independently to avoid “GroupThink”</a:t>
            </a:r>
          </a:p>
          <a:p>
            <a:r>
              <a:rPr lang="en-US" altLang="en-US" sz="2400"/>
              <a:t>Base the estimates upon normal conditions. </a:t>
            </a:r>
          </a:p>
          <a:p>
            <a:r>
              <a:rPr lang="en-US" altLang="en-US" sz="2400"/>
              <a:t>Use consistent units when estimating task time.</a:t>
            </a:r>
          </a:p>
          <a:p>
            <a:r>
              <a:rPr lang="en-US" altLang="en-US" sz="2400"/>
              <a:t>Work package estimates should not include contingencies</a:t>
            </a:r>
          </a:p>
          <a:p>
            <a:r>
              <a:rPr lang="en-US" altLang="en-US" sz="2400"/>
              <a:t>Use a separate risk assessment for estimating the affect of abnormal conditions and contingencies.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D0B9EA-494D-4D64-8F0D-029AB8109B52}"/>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8DE0DFD7-A44D-49C3-8AE4-FF76BB7AC287}"/>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FFD9EDA3-1ABF-4259-A8EF-5E872A3E4583}"/>
              </a:ext>
            </a:extLst>
          </p:cNvPr>
          <p:cNvSpPr>
            <a:spLocks noGrp="1"/>
          </p:cNvSpPr>
          <p:nvPr>
            <p:ph type="sldNum" sz="quarter" idx="12"/>
          </p:nvPr>
        </p:nvSpPr>
        <p:spPr/>
        <p:txBody>
          <a:bodyPr/>
          <a:lstStyle/>
          <a:p>
            <a:fld id="{50060085-690B-496F-9224-437A406A8FD6}" type="slidenum">
              <a:rPr lang="en-US" altLang="en-US"/>
              <a:pPr/>
              <a:t>16</a:t>
            </a:fld>
            <a:endParaRPr lang="en-US" altLang="en-US"/>
          </a:p>
        </p:txBody>
      </p:sp>
      <p:sp>
        <p:nvSpPr>
          <p:cNvPr id="27650" name="Rectangle 2">
            <a:extLst>
              <a:ext uri="{FF2B5EF4-FFF2-40B4-BE49-F238E27FC236}">
                <a16:creationId xmlns:a16="http://schemas.microsoft.com/office/drawing/2014/main" id="{78960B3E-7162-4989-86BE-BA56C97B1FA4}"/>
              </a:ext>
            </a:extLst>
          </p:cNvPr>
          <p:cNvSpPr>
            <a:spLocks noGrp="1" noChangeArrowheads="1"/>
          </p:cNvSpPr>
          <p:nvPr>
            <p:ph type="title"/>
          </p:nvPr>
        </p:nvSpPr>
        <p:spPr>
          <a:xfrm>
            <a:off x="2133600" y="457200"/>
            <a:ext cx="6324600" cy="457200"/>
          </a:xfrm>
        </p:spPr>
        <p:txBody>
          <a:bodyPr/>
          <a:lstStyle/>
          <a:p>
            <a:r>
              <a:rPr lang="en-US" altLang="en-US" sz="3600"/>
              <a:t>Example WBS Cost Roll-up</a:t>
            </a:r>
          </a:p>
        </p:txBody>
      </p:sp>
      <p:pic>
        <p:nvPicPr>
          <p:cNvPr id="27654" name="Picture 6">
            <a:extLst>
              <a:ext uri="{FF2B5EF4-FFF2-40B4-BE49-F238E27FC236}">
                <a16:creationId xmlns:a16="http://schemas.microsoft.com/office/drawing/2014/main" id="{627850DA-D299-44B9-AF56-BD1E5963D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50" y="1182688"/>
            <a:ext cx="8528050" cy="5141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6A33EAC-F011-446C-B8F3-442076383490}"/>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C868B2C9-275C-4181-8444-C607E87C7B80}"/>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C722E53C-50CB-4858-9A2B-3F7B88186C02}"/>
              </a:ext>
            </a:extLst>
          </p:cNvPr>
          <p:cNvSpPr>
            <a:spLocks noGrp="1"/>
          </p:cNvSpPr>
          <p:nvPr>
            <p:ph type="sldNum" sz="quarter" idx="12"/>
          </p:nvPr>
        </p:nvSpPr>
        <p:spPr/>
        <p:txBody>
          <a:bodyPr/>
          <a:lstStyle/>
          <a:p>
            <a:fld id="{999CDDEA-35A6-4C3B-936A-15FC8FDA0E54}" type="slidenum">
              <a:rPr lang="en-US" altLang="en-US"/>
              <a:pPr/>
              <a:t>2</a:t>
            </a:fld>
            <a:endParaRPr lang="en-US" altLang="en-US"/>
          </a:p>
        </p:txBody>
      </p:sp>
      <p:sp>
        <p:nvSpPr>
          <p:cNvPr id="19458" name="Rectangle 2">
            <a:extLst>
              <a:ext uri="{FF2B5EF4-FFF2-40B4-BE49-F238E27FC236}">
                <a16:creationId xmlns:a16="http://schemas.microsoft.com/office/drawing/2014/main" id="{06E73D19-9C43-4FEF-939C-E9E5456F2655}"/>
              </a:ext>
            </a:extLst>
          </p:cNvPr>
          <p:cNvSpPr>
            <a:spLocks noGrp="1" noChangeArrowheads="1"/>
          </p:cNvSpPr>
          <p:nvPr>
            <p:ph type="title"/>
          </p:nvPr>
        </p:nvSpPr>
        <p:spPr>
          <a:xfrm>
            <a:off x="2133600" y="457200"/>
            <a:ext cx="6324600" cy="457200"/>
          </a:xfrm>
        </p:spPr>
        <p:txBody>
          <a:bodyPr/>
          <a:lstStyle/>
          <a:p>
            <a:r>
              <a:rPr lang="en-US" altLang="en-US" sz="3600"/>
              <a:t>Cost &amp; Schedule Estimates</a:t>
            </a:r>
          </a:p>
        </p:txBody>
      </p:sp>
      <p:sp>
        <p:nvSpPr>
          <p:cNvPr id="19459" name="Rectangle 3">
            <a:extLst>
              <a:ext uri="{FF2B5EF4-FFF2-40B4-BE49-F238E27FC236}">
                <a16:creationId xmlns:a16="http://schemas.microsoft.com/office/drawing/2014/main" id="{93232976-A2BC-4DCE-B1C5-F2CEECBD1FEB}"/>
              </a:ext>
            </a:extLst>
          </p:cNvPr>
          <p:cNvSpPr>
            <a:spLocks noGrp="1" noChangeArrowheads="1"/>
          </p:cNvSpPr>
          <p:nvPr>
            <p:ph type="body" idx="1"/>
          </p:nvPr>
        </p:nvSpPr>
        <p:spPr>
          <a:xfrm>
            <a:off x="457200" y="1295400"/>
            <a:ext cx="8305800" cy="4953000"/>
          </a:xfrm>
        </p:spPr>
        <p:txBody>
          <a:bodyPr/>
          <a:lstStyle/>
          <a:p>
            <a:pPr>
              <a:lnSpc>
                <a:spcPct val="90000"/>
              </a:lnSpc>
            </a:pPr>
            <a:r>
              <a:rPr lang="en-US" altLang="en-US" sz="2800"/>
              <a:t>The principal measures of a project are cost, time (schedule) and performance</a:t>
            </a:r>
          </a:p>
          <a:p>
            <a:pPr>
              <a:lnSpc>
                <a:spcPct val="90000"/>
              </a:lnSpc>
            </a:pPr>
            <a:r>
              <a:rPr lang="en-US" altLang="en-US" sz="2800"/>
              <a:t>For a given project one or more of these measures may be constrained</a:t>
            </a:r>
          </a:p>
          <a:p>
            <a:pPr lvl="1">
              <a:lnSpc>
                <a:spcPct val="90000"/>
              </a:lnSpc>
            </a:pPr>
            <a:r>
              <a:rPr lang="en-US" altLang="en-US" sz="2400"/>
              <a:t>For LA ACES your launch opportunity has a fixed date and you must have a payload ready by this date</a:t>
            </a:r>
          </a:p>
          <a:p>
            <a:pPr>
              <a:lnSpc>
                <a:spcPct val="90000"/>
              </a:lnSpc>
            </a:pPr>
            <a:r>
              <a:rPr lang="en-US" altLang="en-US" sz="2800"/>
              <a:t>Initial estimates on cost and schedule are essential to determine if your plan is realistic</a:t>
            </a:r>
          </a:p>
          <a:p>
            <a:pPr lvl="1">
              <a:lnSpc>
                <a:spcPct val="90000"/>
              </a:lnSpc>
            </a:pPr>
            <a:r>
              <a:rPr lang="en-US" altLang="en-US" sz="2400"/>
              <a:t>May need to plan for (or implement) trade-offs according to established priorities</a:t>
            </a:r>
          </a:p>
          <a:p>
            <a:pPr>
              <a:lnSpc>
                <a:spcPct val="90000"/>
              </a:lnSpc>
            </a:pPr>
            <a:r>
              <a:rPr lang="en-US" altLang="en-US" sz="2800"/>
              <a:t>Cost and schedule needs to be monitored throughout the project life-cycle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8F57089-5CEC-47DF-BD63-3F57D75A73C5}"/>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820E8087-C578-4E47-B8F7-E9AAD91DDDBD}"/>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E5F8D0A9-4717-4745-B8A3-EFF3D198DC0C}"/>
              </a:ext>
            </a:extLst>
          </p:cNvPr>
          <p:cNvSpPr>
            <a:spLocks noGrp="1"/>
          </p:cNvSpPr>
          <p:nvPr>
            <p:ph type="sldNum" sz="quarter" idx="12"/>
          </p:nvPr>
        </p:nvSpPr>
        <p:spPr/>
        <p:txBody>
          <a:bodyPr/>
          <a:lstStyle/>
          <a:p>
            <a:fld id="{1429377B-BA0B-4E8D-8EDA-DA0B18836DFF}" type="slidenum">
              <a:rPr lang="en-US" altLang="en-US"/>
              <a:pPr/>
              <a:t>3</a:t>
            </a:fld>
            <a:endParaRPr lang="en-US" altLang="en-US"/>
          </a:p>
        </p:txBody>
      </p:sp>
      <p:sp>
        <p:nvSpPr>
          <p:cNvPr id="5122" name="Rectangle 2">
            <a:extLst>
              <a:ext uri="{FF2B5EF4-FFF2-40B4-BE49-F238E27FC236}">
                <a16:creationId xmlns:a16="http://schemas.microsoft.com/office/drawing/2014/main" id="{37874855-61A7-4A58-9B08-B57AD0D2D6E5}"/>
              </a:ext>
            </a:extLst>
          </p:cNvPr>
          <p:cNvSpPr>
            <a:spLocks noGrp="1" noChangeArrowheads="1"/>
          </p:cNvSpPr>
          <p:nvPr>
            <p:ph type="title"/>
          </p:nvPr>
        </p:nvSpPr>
        <p:spPr>
          <a:xfrm>
            <a:off x="2133600" y="381000"/>
            <a:ext cx="6553200" cy="533400"/>
          </a:xfrm>
        </p:spPr>
        <p:txBody>
          <a:bodyPr/>
          <a:lstStyle/>
          <a:p>
            <a:r>
              <a:rPr lang="en-US" altLang="en-US" sz="3600"/>
              <a:t>Steps to defining the project tasks</a:t>
            </a:r>
          </a:p>
        </p:txBody>
      </p:sp>
      <p:sp>
        <p:nvSpPr>
          <p:cNvPr id="5123" name="Rectangle 3">
            <a:extLst>
              <a:ext uri="{FF2B5EF4-FFF2-40B4-BE49-F238E27FC236}">
                <a16:creationId xmlns:a16="http://schemas.microsoft.com/office/drawing/2014/main" id="{1A1A5EE5-F135-482D-8ACF-2932A87772BA}"/>
              </a:ext>
            </a:extLst>
          </p:cNvPr>
          <p:cNvSpPr>
            <a:spLocks noGrp="1" noChangeArrowheads="1"/>
          </p:cNvSpPr>
          <p:nvPr>
            <p:ph type="body" idx="1"/>
          </p:nvPr>
        </p:nvSpPr>
        <p:spPr>
          <a:xfrm>
            <a:off x="685800" y="1295400"/>
            <a:ext cx="7772400" cy="4800600"/>
          </a:xfrm>
        </p:spPr>
        <p:txBody>
          <a:bodyPr/>
          <a:lstStyle/>
          <a:p>
            <a:r>
              <a:rPr lang="en-US" altLang="en-US" sz="2400"/>
              <a:t>Determine the primary characteristics of the project</a:t>
            </a:r>
          </a:p>
          <a:p>
            <a:pPr lvl="1"/>
            <a:r>
              <a:rPr lang="en-US" altLang="en-US" sz="2000"/>
              <a:t>Establish the project scope</a:t>
            </a:r>
          </a:p>
          <a:p>
            <a:pPr lvl="1"/>
            <a:r>
              <a:rPr lang="en-US" altLang="en-US" sz="2000"/>
              <a:t>Establish the project priorities</a:t>
            </a:r>
          </a:p>
          <a:p>
            <a:r>
              <a:rPr lang="en-US" altLang="en-US" sz="2400"/>
              <a:t>Determine how best to organize the project tasks</a:t>
            </a:r>
          </a:p>
          <a:p>
            <a:pPr lvl="1"/>
            <a:r>
              <a:rPr lang="en-US" altLang="en-US" sz="2000"/>
              <a:t>Organization by deliverable</a:t>
            </a:r>
          </a:p>
          <a:p>
            <a:pPr lvl="1"/>
            <a:r>
              <a:rPr lang="en-US" altLang="en-US" sz="2000"/>
              <a:t>Organization by process</a:t>
            </a:r>
          </a:p>
          <a:p>
            <a:pPr lvl="1"/>
            <a:r>
              <a:rPr lang="en-US" altLang="en-US" sz="2000"/>
              <a:t>Combination of two</a:t>
            </a:r>
          </a:p>
          <a:p>
            <a:r>
              <a:rPr lang="en-US" altLang="en-US" sz="2400"/>
              <a:t>Create the Work Breakdown Structure (WBS)</a:t>
            </a:r>
          </a:p>
          <a:p>
            <a:pPr lvl="1"/>
            <a:r>
              <a:rPr lang="en-US" altLang="en-US" sz="2000"/>
              <a:t>Establish highest level, most general tasks</a:t>
            </a:r>
          </a:p>
          <a:p>
            <a:pPr lvl="1"/>
            <a:r>
              <a:rPr lang="en-US" altLang="en-US" sz="2000"/>
              <a:t>Establish “tree structure” of lower level tasks</a:t>
            </a:r>
          </a:p>
          <a:p>
            <a:pPr lvl="1"/>
            <a:r>
              <a:rPr lang="en-US" altLang="en-US" sz="2000"/>
              <a:t>Lowest level used to identify “work packages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DFE94D7-8F29-43EE-8E05-6D2B763796F2}"/>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79FA90F0-66F7-4017-8282-850C525077FE}"/>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571ECB26-F265-44DF-AA92-9778F220B12F}"/>
              </a:ext>
            </a:extLst>
          </p:cNvPr>
          <p:cNvSpPr>
            <a:spLocks noGrp="1"/>
          </p:cNvSpPr>
          <p:nvPr>
            <p:ph type="sldNum" sz="quarter" idx="12"/>
          </p:nvPr>
        </p:nvSpPr>
        <p:spPr/>
        <p:txBody>
          <a:bodyPr/>
          <a:lstStyle/>
          <a:p>
            <a:fld id="{A430D350-6AFD-4F0B-BB8B-040CC12487E5}" type="slidenum">
              <a:rPr lang="en-US" altLang="en-US"/>
              <a:pPr/>
              <a:t>4</a:t>
            </a:fld>
            <a:endParaRPr lang="en-US" altLang="en-US"/>
          </a:p>
        </p:txBody>
      </p:sp>
      <p:sp>
        <p:nvSpPr>
          <p:cNvPr id="8194" name="Rectangle 2">
            <a:extLst>
              <a:ext uri="{FF2B5EF4-FFF2-40B4-BE49-F238E27FC236}">
                <a16:creationId xmlns:a16="http://schemas.microsoft.com/office/drawing/2014/main" id="{C8E2B3A9-D689-4315-BD39-96660C827847}"/>
              </a:ext>
            </a:extLst>
          </p:cNvPr>
          <p:cNvSpPr>
            <a:spLocks noGrp="1" noChangeArrowheads="1"/>
          </p:cNvSpPr>
          <p:nvPr>
            <p:ph type="title"/>
          </p:nvPr>
        </p:nvSpPr>
        <p:spPr>
          <a:xfrm>
            <a:off x="2133600" y="381000"/>
            <a:ext cx="6553200" cy="533400"/>
          </a:xfrm>
        </p:spPr>
        <p:txBody>
          <a:bodyPr/>
          <a:lstStyle/>
          <a:p>
            <a:r>
              <a:rPr lang="en-US" altLang="en-US" sz="3600"/>
              <a:t>Determining the project scope</a:t>
            </a:r>
          </a:p>
        </p:txBody>
      </p:sp>
      <p:sp>
        <p:nvSpPr>
          <p:cNvPr id="8195" name="Rectangle 3">
            <a:extLst>
              <a:ext uri="{FF2B5EF4-FFF2-40B4-BE49-F238E27FC236}">
                <a16:creationId xmlns:a16="http://schemas.microsoft.com/office/drawing/2014/main" id="{A6C5EFBC-6289-4176-9791-665818030EBF}"/>
              </a:ext>
            </a:extLst>
          </p:cNvPr>
          <p:cNvSpPr>
            <a:spLocks noGrp="1" noChangeArrowheads="1"/>
          </p:cNvSpPr>
          <p:nvPr>
            <p:ph type="body" idx="1"/>
          </p:nvPr>
        </p:nvSpPr>
        <p:spPr>
          <a:xfrm>
            <a:off x="685800" y="1295400"/>
            <a:ext cx="7772400" cy="4800600"/>
          </a:xfrm>
        </p:spPr>
        <p:txBody>
          <a:bodyPr/>
          <a:lstStyle/>
          <a:p>
            <a:pPr>
              <a:lnSpc>
                <a:spcPct val="90000"/>
              </a:lnSpc>
            </a:pPr>
            <a:r>
              <a:rPr lang="en-US" altLang="en-US" sz="2400"/>
              <a:t>Defining the project scope is a necessary precursor to developing an effective project plan.</a:t>
            </a:r>
          </a:p>
          <a:p>
            <a:pPr>
              <a:lnSpc>
                <a:spcPct val="90000"/>
              </a:lnSpc>
            </a:pPr>
            <a:r>
              <a:rPr lang="en-US" altLang="en-US" sz="2400"/>
              <a:t>Determining the scope includes addressing the following questions:</a:t>
            </a:r>
          </a:p>
          <a:p>
            <a:pPr lvl="1">
              <a:lnSpc>
                <a:spcPct val="90000"/>
              </a:lnSpc>
            </a:pPr>
            <a:r>
              <a:rPr lang="en-US" altLang="en-US" sz="2000"/>
              <a:t>What are the major objectives for the project?</a:t>
            </a:r>
          </a:p>
          <a:p>
            <a:pPr lvl="1">
              <a:lnSpc>
                <a:spcPct val="90000"/>
              </a:lnSpc>
            </a:pPr>
            <a:r>
              <a:rPr lang="en-US" altLang="en-US" sz="2000"/>
              <a:t>What are the major deliverables or outputs over the life of the project and when are they due?</a:t>
            </a:r>
          </a:p>
          <a:p>
            <a:pPr lvl="1">
              <a:lnSpc>
                <a:spcPct val="90000"/>
              </a:lnSpc>
            </a:pPr>
            <a:r>
              <a:rPr lang="en-US" altLang="en-US" sz="2000"/>
              <a:t>What are the significant events or milestones that will happen during the project?</a:t>
            </a:r>
          </a:p>
          <a:p>
            <a:pPr lvl="1">
              <a:lnSpc>
                <a:spcPct val="90000"/>
              </a:lnSpc>
            </a:pPr>
            <a:r>
              <a:rPr lang="en-US" altLang="en-US" sz="2000"/>
              <a:t>What technical requirements must be satisfied?</a:t>
            </a:r>
          </a:p>
          <a:p>
            <a:pPr lvl="1">
              <a:lnSpc>
                <a:spcPct val="90000"/>
              </a:lnSpc>
            </a:pPr>
            <a:r>
              <a:rPr lang="en-US" altLang="en-US" sz="2000"/>
              <a:t>What are the project constraints or limits that must be taken into account?</a:t>
            </a:r>
          </a:p>
          <a:p>
            <a:pPr>
              <a:lnSpc>
                <a:spcPct val="90000"/>
              </a:lnSpc>
            </a:pPr>
            <a:r>
              <a:rPr lang="en-US" altLang="en-US" sz="2400"/>
              <a:t>This effort goes hand-in-hand with development of the system requirements.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3">
            <a:extLst>
              <a:ext uri="{FF2B5EF4-FFF2-40B4-BE49-F238E27FC236}">
                <a16:creationId xmlns:a16="http://schemas.microsoft.com/office/drawing/2014/main" id="{958C3EDC-5DB8-46EF-A2E0-A85C1BDD44D0}"/>
              </a:ext>
            </a:extLst>
          </p:cNvPr>
          <p:cNvSpPr>
            <a:spLocks noGrp="1"/>
          </p:cNvSpPr>
          <p:nvPr>
            <p:ph type="dt" sz="half" idx="10"/>
          </p:nvPr>
        </p:nvSpPr>
        <p:spPr/>
        <p:txBody>
          <a:bodyPr/>
          <a:lstStyle/>
          <a:p>
            <a:r>
              <a:rPr lang="en-US" altLang="en-US"/>
              <a:t>LSU rev20AUG2020</a:t>
            </a:r>
          </a:p>
        </p:txBody>
      </p:sp>
      <p:sp>
        <p:nvSpPr>
          <p:cNvPr id="14" name="Footer Placeholder 4">
            <a:extLst>
              <a:ext uri="{FF2B5EF4-FFF2-40B4-BE49-F238E27FC236}">
                <a16:creationId xmlns:a16="http://schemas.microsoft.com/office/drawing/2014/main" id="{58CBC302-F0F1-4821-9D48-E26D3AB1FD9E}"/>
              </a:ext>
            </a:extLst>
          </p:cNvPr>
          <p:cNvSpPr>
            <a:spLocks noGrp="1"/>
          </p:cNvSpPr>
          <p:nvPr>
            <p:ph type="ftr" sz="quarter" idx="11"/>
          </p:nvPr>
        </p:nvSpPr>
        <p:spPr/>
        <p:txBody>
          <a:bodyPr/>
          <a:lstStyle/>
          <a:p>
            <a:r>
              <a:rPr lang="en-US" altLang="en-US"/>
              <a:t>L24.01 Project Tasks &amp; Costs</a:t>
            </a:r>
          </a:p>
        </p:txBody>
      </p:sp>
      <p:sp>
        <p:nvSpPr>
          <p:cNvPr id="15" name="Slide Number Placeholder 5">
            <a:extLst>
              <a:ext uri="{FF2B5EF4-FFF2-40B4-BE49-F238E27FC236}">
                <a16:creationId xmlns:a16="http://schemas.microsoft.com/office/drawing/2014/main" id="{DCB59368-3A48-4150-89B2-B3FAF67957F7}"/>
              </a:ext>
            </a:extLst>
          </p:cNvPr>
          <p:cNvSpPr>
            <a:spLocks noGrp="1"/>
          </p:cNvSpPr>
          <p:nvPr>
            <p:ph type="sldNum" sz="quarter" idx="12"/>
          </p:nvPr>
        </p:nvSpPr>
        <p:spPr/>
        <p:txBody>
          <a:bodyPr/>
          <a:lstStyle/>
          <a:p>
            <a:fld id="{2D34284C-AF6F-4731-9A39-8386A88D55DE}" type="slidenum">
              <a:rPr lang="en-US" altLang="en-US"/>
              <a:pPr/>
              <a:t>5</a:t>
            </a:fld>
            <a:endParaRPr lang="en-US" altLang="en-US"/>
          </a:p>
        </p:txBody>
      </p:sp>
      <p:sp>
        <p:nvSpPr>
          <p:cNvPr id="9218" name="Rectangle 2">
            <a:extLst>
              <a:ext uri="{FF2B5EF4-FFF2-40B4-BE49-F238E27FC236}">
                <a16:creationId xmlns:a16="http://schemas.microsoft.com/office/drawing/2014/main" id="{3BAB5549-5FBF-4E80-8BE6-DF76552FEF7B}"/>
              </a:ext>
            </a:extLst>
          </p:cNvPr>
          <p:cNvSpPr>
            <a:spLocks noGrp="1" noChangeArrowheads="1"/>
          </p:cNvSpPr>
          <p:nvPr>
            <p:ph type="title"/>
          </p:nvPr>
        </p:nvSpPr>
        <p:spPr>
          <a:xfrm>
            <a:off x="2133600" y="381000"/>
            <a:ext cx="6553200" cy="533400"/>
          </a:xfrm>
        </p:spPr>
        <p:txBody>
          <a:bodyPr/>
          <a:lstStyle/>
          <a:p>
            <a:r>
              <a:rPr lang="en-US" altLang="en-US" sz="3600"/>
              <a:t>Determining the project priorities</a:t>
            </a:r>
          </a:p>
        </p:txBody>
      </p:sp>
      <p:sp>
        <p:nvSpPr>
          <p:cNvPr id="9219" name="Rectangle 3">
            <a:extLst>
              <a:ext uri="{FF2B5EF4-FFF2-40B4-BE49-F238E27FC236}">
                <a16:creationId xmlns:a16="http://schemas.microsoft.com/office/drawing/2014/main" id="{92147C0A-85FC-4DE7-9AE8-CC945158485B}"/>
              </a:ext>
            </a:extLst>
          </p:cNvPr>
          <p:cNvSpPr>
            <a:spLocks noGrp="1" noChangeArrowheads="1"/>
          </p:cNvSpPr>
          <p:nvPr>
            <p:ph type="body" idx="1"/>
          </p:nvPr>
        </p:nvSpPr>
        <p:spPr>
          <a:xfrm>
            <a:off x="685800" y="1295400"/>
            <a:ext cx="5638800" cy="2819400"/>
          </a:xfrm>
        </p:spPr>
        <p:txBody>
          <a:bodyPr/>
          <a:lstStyle/>
          <a:p>
            <a:r>
              <a:rPr lang="en-US" altLang="en-US" sz="2400"/>
              <a:t>The primary measures of a project are in terms of cost, schedule and performance </a:t>
            </a:r>
          </a:p>
          <a:p>
            <a:r>
              <a:rPr lang="en-US" altLang="en-US" sz="2400"/>
              <a:t>Usually very difficult (impossible ?) to enhance or optimize all three of these measures at the same time</a:t>
            </a:r>
          </a:p>
          <a:p>
            <a:r>
              <a:rPr lang="en-US" altLang="en-US" sz="2400"/>
              <a:t>Establishing the priorities at project start provides guidance for trade-offs</a:t>
            </a:r>
          </a:p>
        </p:txBody>
      </p:sp>
      <p:grpSp>
        <p:nvGrpSpPr>
          <p:cNvPr id="9226" name="Group 10">
            <a:extLst>
              <a:ext uri="{FF2B5EF4-FFF2-40B4-BE49-F238E27FC236}">
                <a16:creationId xmlns:a16="http://schemas.microsoft.com/office/drawing/2014/main" id="{8968393E-38CE-4F8A-8562-9771F17A70FB}"/>
              </a:ext>
            </a:extLst>
          </p:cNvPr>
          <p:cNvGrpSpPr>
            <a:grpSpLocks/>
          </p:cNvGrpSpPr>
          <p:nvPr/>
        </p:nvGrpSpPr>
        <p:grpSpPr bwMode="auto">
          <a:xfrm>
            <a:off x="6400800" y="1447800"/>
            <a:ext cx="2438400" cy="1600200"/>
            <a:chOff x="2112" y="1584"/>
            <a:chExt cx="1536" cy="1008"/>
          </a:xfrm>
        </p:grpSpPr>
        <p:sp>
          <p:nvSpPr>
            <p:cNvPr id="9220" name="Oval 4">
              <a:extLst>
                <a:ext uri="{FF2B5EF4-FFF2-40B4-BE49-F238E27FC236}">
                  <a16:creationId xmlns:a16="http://schemas.microsoft.com/office/drawing/2014/main" id="{AF6472BB-1153-4FD4-B038-AEC31E1BA282}"/>
                </a:ext>
              </a:extLst>
            </p:cNvPr>
            <p:cNvSpPr>
              <a:spLocks noChangeArrowheads="1"/>
            </p:cNvSpPr>
            <p:nvPr/>
          </p:nvSpPr>
          <p:spPr bwMode="auto">
            <a:xfrm>
              <a:off x="2569" y="1584"/>
              <a:ext cx="622" cy="43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Better</a:t>
              </a:r>
            </a:p>
          </p:txBody>
        </p:sp>
        <p:sp>
          <p:nvSpPr>
            <p:cNvPr id="9221" name="Oval 5">
              <a:extLst>
                <a:ext uri="{FF2B5EF4-FFF2-40B4-BE49-F238E27FC236}">
                  <a16:creationId xmlns:a16="http://schemas.microsoft.com/office/drawing/2014/main" id="{AF01B59E-9EA8-48CB-BD6E-492910BAC69F}"/>
                </a:ext>
              </a:extLst>
            </p:cNvPr>
            <p:cNvSpPr>
              <a:spLocks noChangeArrowheads="1"/>
            </p:cNvSpPr>
            <p:nvPr/>
          </p:nvSpPr>
          <p:spPr bwMode="auto">
            <a:xfrm>
              <a:off x="2112" y="2160"/>
              <a:ext cx="622" cy="43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Faster</a:t>
              </a:r>
            </a:p>
          </p:txBody>
        </p:sp>
        <p:sp>
          <p:nvSpPr>
            <p:cNvPr id="9222" name="Oval 6">
              <a:extLst>
                <a:ext uri="{FF2B5EF4-FFF2-40B4-BE49-F238E27FC236}">
                  <a16:creationId xmlns:a16="http://schemas.microsoft.com/office/drawing/2014/main" id="{A0BD046D-A34C-4AEA-A757-5AF555542A58}"/>
                </a:ext>
              </a:extLst>
            </p:cNvPr>
            <p:cNvSpPr>
              <a:spLocks noChangeArrowheads="1"/>
            </p:cNvSpPr>
            <p:nvPr/>
          </p:nvSpPr>
          <p:spPr bwMode="auto">
            <a:xfrm>
              <a:off x="3024" y="2160"/>
              <a:ext cx="624" cy="43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Cheaper</a:t>
              </a:r>
            </a:p>
          </p:txBody>
        </p:sp>
        <p:sp>
          <p:nvSpPr>
            <p:cNvPr id="9223" name="Line 7">
              <a:extLst>
                <a:ext uri="{FF2B5EF4-FFF2-40B4-BE49-F238E27FC236}">
                  <a16:creationId xmlns:a16="http://schemas.microsoft.com/office/drawing/2014/main" id="{E0E9DB94-D519-4F40-A67E-5CD5295BA3B8}"/>
                </a:ext>
              </a:extLst>
            </p:cNvPr>
            <p:cNvSpPr>
              <a:spLocks noChangeShapeType="1"/>
            </p:cNvSpPr>
            <p:nvPr/>
          </p:nvSpPr>
          <p:spPr bwMode="auto">
            <a:xfrm flipV="1">
              <a:off x="2496" y="1968"/>
              <a:ext cx="192" cy="192"/>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8">
              <a:extLst>
                <a:ext uri="{FF2B5EF4-FFF2-40B4-BE49-F238E27FC236}">
                  <a16:creationId xmlns:a16="http://schemas.microsoft.com/office/drawing/2014/main" id="{F4E8EDF7-F351-4B1E-B7A8-B59CDF19C53F}"/>
                </a:ext>
              </a:extLst>
            </p:cNvPr>
            <p:cNvSpPr>
              <a:spLocks noChangeShapeType="1"/>
            </p:cNvSpPr>
            <p:nvPr/>
          </p:nvSpPr>
          <p:spPr bwMode="auto">
            <a:xfrm>
              <a:off x="3072" y="1968"/>
              <a:ext cx="192" cy="192"/>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Line 9">
              <a:extLst>
                <a:ext uri="{FF2B5EF4-FFF2-40B4-BE49-F238E27FC236}">
                  <a16:creationId xmlns:a16="http://schemas.microsoft.com/office/drawing/2014/main" id="{3B2CD6A3-F82B-47D5-BB81-675F4DEDB8BA}"/>
                </a:ext>
              </a:extLst>
            </p:cNvPr>
            <p:cNvSpPr>
              <a:spLocks noChangeShapeType="1"/>
            </p:cNvSpPr>
            <p:nvPr/>
          </p:nvSpPr>
          <p:spPr bwMode="auto">
            <a:xfrm>
              <a:off x="2736" y="2400"/>
              <a:ext cx="288"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27" name="Text Box 11">
            <a:extLst>
              <a:ext uri="{FF2B5EF4-FFF2-40B4-BE49-F238E27FC236}">
                <a16:creationId xmlns:a16="http://schemas.microsoft.com/office/drawing/2014/main" id="{245A66B1-E885-46AF-B44E-EF0C28C76685}"/>
              </a:ext>
            </a:extLst>
          </p:cNvPr>
          <p:cNvSpPr txBox="1">
            <a:spLocks noChangeArrowheads="1"/>
          </p:cNvSpPr>
          <p:nvPr/>
        </p:nvSpPr>
        <p:spPr bwMode="auto">
          <a:xfrm>
            <a:off x="6553200" y="3230563"/>
            <a:ext cx="21336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Pick two </a:t>
            </a:r>
          </a:p>
          <a:p>
            <a:pPr algn="ctr">
              <a:spcBef>
                <a:spcPct val="50000"/>
              </a:spcBef>
            </a:pPr>
            <a:r>
              <a:rPr lang="en-US" altLang="en-US" sz="1200" i="1"/>
              <a:t>(ancient engineering wisdom)</a:t>
            </a:r>
            <a:endParaRPr lang="en-US" altLang="en-US"/>
          </a:p>
        </p:txBody>
      </p:sp>
      <p:sp>
        <p:nvSpPr>
          <p:cNvPr id="9228" name="Rectangle 12">
            <a:extLst>
              <a:ext uri="{FF2B5EF4-FFF2-40B4-BE49-F238E27FC236}">
                <a16:creationId xmlns:a16="http://schemas.microsoft.com/office/drawing/2014/main" id="{204A9670-F967-49C5-834B-5A620BC361F6}"/>
              </a:ext>
            </a:extLst>
          </p:cNvPr>
          <p:cNvSpPr>
            <a:spLocks noChangeArrowheads="1"/>
          </p:cNvSpPr>
          <p:nvPr/>
        </p:nvSpPr>
        <p:spPr bwMode="auto">
          <a:xfrm>
            <a:off x="685800" y="4114800"/>
            <a:ext cx="8153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fontAlgn="base">
              <a:spcBef>
                <a:spcPct val="20000"/>
              </a:spcBef>
              <a:spcAft>
                <a:spcPct val="0"/>
              </a:spcAft>
              <a:buChar char="»"/>
              <a:defRPr sz="2000">
                <a:solidFill>
                  <a:schemeClr val="tx1"/>
                </a:solidFill>
                <a:latin typeface="Times New Roman" panose="02020603050405020304" pitchFamily="18" charset="0"/>
              </a:defRPr>
            </a:lvl6pPr>
            <a:lvl7pPr marL="2971800" indent="-228600" fontAlgn="base">
              <a:spcBef>
                <a:spcPct val="20000"/>
              </a:spcBef>
              <a:spcAft>
                <a:spcPct val="0"/>
              </a:spcAft>
              <a:buChar char="»"/>
              <a:defRPr sz="2000">
                <a:solidFill>
                  <a:schemeClr val="tx1"/>
                </a:solidFill>
                <a:latin typeface="Times New Roman" panose="02020603050405020304" pitchFamily="18" charset="0"/>
              </a:defRPr>
            </a:lvl7pPr>
            <a:lvl8pPr marL="3429000" indent="-228600" fontAlgn="base">
              <a:spcBef>
                <a:spcPct val="20000"/>
              </a:spcBef>
              <a:spcAft>
                <a:spcPct val="0"/>
              </a:spcAft>
              <a:buChar char="»"/>
              <a:defRPr sz="2000">
                <a:solidFill>
                  <a:schemeClr val="tx1"/>
                </a:solidFill>
                <a:latin typeface="Times New Roman" panose="02020603050405020304" pitchFamily="18" charset="0"/>
              </a:defRPr>
            </a:lvl8pPr>
            <a:lvl9pPr marL="3886200" indent="-228600" fontAlgn="base">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pPr>
            <a:r>
              <a:rPr lang="en-US" altLang="en-US" sz="2000"/>
              <a:t>Required to stay fixed or constrained?  (e.g. fixed budget or schedule)</a:t>
            </a:r>
          </a:p>
          <a:p>
            <a:pPr lvl="1">
              <a:lnSpc>
                <a:spcPct val="90000"/>
              </a:lnSpc>
            </a:pPr>
            <a:r>
              <a:rPr lang="en-US" altLang="en-US" sz="2000"/>
              <a:t>Allowed or desired to be enhanced? (e.g. better or cheaper)</a:t>
            </a:r>
          </a:p>
          <a:p>
            <a:pPr lvl="1">
              <a:lnSpc>
                <a:spcPct val="90000"/>
              </a:lnSpc>
            </a:pPr>
            <a:r>
              <a:rPr lang="en-US" altLang="en-US" sz="2000"/>
              <a:t>Acceptable to exceed? (e.g. increased cost, schedule slip, downsized)</a:t>
            </a:r>
          </a:p>
          <a:p>
            <a:pPr>
              <a:lnSpc>
                <a:spcPct val="90000"/>
              </a:lnSpc>
            </a:pPr>
            <a:r>
              <a:rPr lang="en-US" altLang="en-US" sz="2400"/>
              <a:t>All three priority types should be used when ranking the primary measures of cost, time and performance</a:t>
            </a:r>
          </a:p>
          <a:p>
            <a:pPr>
              <a:lnSpc>
                <a:spcPct val="90000"/>
              </a:lnSpc>
            </a:pPr>
            <a:r>
              <a:rPr lang="en-US" altLang="en-US" sz="2400"/>
              <a:t>Priorities can change, so these need to be reviewed at 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226"/>
                                        </p:tgtEl>
                                        <p:attrNameLst>
                                          <p:attrName>style.visibility</p:attrName>
                                        </p:attrNameLst>
                                      </p:cBhvr>
                                      <p:to>
                                        <p:strVal val="visible"/>
                                      </p:to>
                                    </p:set>
                                    <p:anim calcmode="lin" valueType="num">
                                      <p:cBhvr additive="base">
                                        <p:cTn id="7" dur="500" fill="hold"/>
                                        <p:tgtEl>
                                          <p:spTgt spid="9226"/>
                                        </p:tgtEl>
                                        <p:attrNameLst>
                                          <p:attrName>ppt_x</p:attrName>
                                        </p:attrNameLst>
                                      </p:cBhvr>
                                      <p:tavLst>
                                        <p:tav tm="0">
                                          <p:val>
                                            <p:strVal val="1+#ppt_w/2"/>
                                          </p:val>
                                        </p:tav>
                                        <p:tav tm="100000">
                                          <p:val>
                                            <p:strVal val="#ppt_x"/>
                                          </p:val>
                                        </p:tav>
                                      </p:tavLst>
                                    </p:anim>
                                    <p:anim calcmode="lin" valueType="num">
                                      <p:cBhvr additive="base">
                                        <p:cTn id="8" dur="500" fill="hold"/>
                                        <p:tgtEl>
                                          <p:spTgt spid="92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27"/>
                                        </p:tgtEl>
                                        <p:attrNameLst>
                                          <p:attrName>style.visibility</p:attrName>
                                        </p:attrNameLst>
                                      </p:cBhvr>
                                      <p:to>
                                        <p:strVal val="visible"/>
                                      </p:to>
                                    </p:set>
                                    <p:anim calcmode="lin" valueType="num">
                                      <p:cBhvr additive="base">
                                        <p:cTn id="13" dur="500" fill="hold"/>
                                        <p:tgtEl>
                                          <p:spTgt spid="9227"/>
                                        </p:tgtEl>
                                        <p:attrNameLst>
                                          <p:attrName>ppt_x</p:attrName>
                                        </p:attrNameLst>
                                      </p:cBhvr>
                                      <p:tavLst>
                                        <p:tav tm="0">
                                          <p:val>
                                            <p:strVal val="1+#ppt_w/2"/>
                                          </p:val>
                                        </p:tav>
                                        <p:tav tm="100000">
                                          <p:val>
                                            <p:strVal val="#ppt_x"/>
                                          </p:val>
                                        </p:tav>
                                      </p:tavLst>
                                    </p:anim>
                                    <p:anim calcmode="lin" valueType="num">
                                      <p:cBhvr additive="base">
                                        <p:cTn id="14"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F90D408-E584-4764-8604-44593279786C}"/>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FA20DA26-C636-4A2C-805D-BC5920E3BB33}"/>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0E44CF51-69BC-4866-8465-636B2B55901C}"/>
              </a:ext>
            </a:extLst>
          </p:cNvPr>
          <p:cNvSpPr>
            <a:spLocks noGrp="1"/>
          </p:cNvSpPr>
          <p:nvPr>
            <p:ph type="sldNum" sz="quarter" idx="12"/>
          </p:nvPr>
        </p:nvSpPr>
        <p:spPr/>
        <p:txBody>
          <a:bodyPr/>
          <a:lstStyle/>
          <a:p>
            <a:fld id="{3A59B918-9F9B-48D3-8B3B-55D04E9575AB}" type="slidenum">
              <a:rPr lang="en-US" altLang="en-US"/>
              <a:pPr/>
              <a:t>6</a:t>
            </a:fld>
            <a:endParaRPr lang="en-US" altLang="en-US"/>
          </a:p>
        </p:txBody>
      </p:sp>
      <p:sp>
        <p:nvSpPr>
          <p:cNvPr id="10242" name="Rectangle 2">
            <a:extLst>
              <a:ext uri="{FF2B5EF4-FFF2-40B4-BE49-F238E27FC236}">
                <a16:creationId xmlns:a16="http://schemas.microsoft.com/office/drawing/2014/main" id="{FA1E8808-CEFE-45F7-A921-394E54D355B9}"/>
              </a:ext>
            </a:extLst>
          </p:cNvPr>
          <p:cNvSpPr>
            <a:spLocks noGrp="1" noChangeArrowheads="1"/>
          </p:cNvSpPr>
          <p:nvPr>
            <p:ph type="title"/>
          </p:nvPr>
        </p:nvSpPr>
        <p:spPr>
          <a:xfrm>
            <a:off x="2133600" y="381000"/>
            <a:ext cx="6553200" cy="533400"/>
          </a:xfrm>
        </p:spPr>
        <p:txBody>
          <a:bodyPr/>
          <a:lstStyle/>
          <a:p>
            <a:r>
              <a:rPr lang="en-US" altLang="en-US" sz="3600"/>
              <a:t>Organizing the project tasks</a:t>
            </a:r>
          </a:p>
        </p:txBody>
      </p:sp>
      <p:sp>
        <p:nvSpPr>
          <p:cNvPr id="10243" name="Rectangle 3">
            <a:extLst>
              <a:ext uri="{FF2B5EF4-FFF2-40B4-BE49-F238E27FC236}">
                <a16:creationId xmlns:a16="http://schemas.microsoft.com/office/drawing/2014/main" id="{5DF60869-B6A2-49F8-BFAD-1A85B53F92A3}"/>
              </a:ext>
            </a:extLst>
          </p:cNvPr>
          <p:cNvSpPr>
            <a:spLocks noGrp="1" noChangeArrowheads="1"/>
          </p:cNvSpPr>
          <p:nvPr>
            <p:ph type="body" idx="1"/>
          </p:nvPr>
        </p:nvSpPr>
        <p:spPr>
          <a:xfrm>
            <a:off x="685800" y="1295400"/>
            <a:ext cx="8001000" cy="4953000"/>
          </a:xfrm>
        </p:spPr>
        <p:txBody>
          <a:bodyPr/>
          <a:lstStyle/>
          <a:p>
            <a:pPr>
              <a:lnSpc>
                <a:spcPct val="90000"/>
              </a:lnSpc>
            </a:pPr>
            <a:r>
              <a:rPr lang="en-US" altLang="en-US" sz="2400"/>
              <a:t>Are tasks focused on producing a tangible result?</a:t>
            </a:r>
          </a:p>
          <a:p>
            <a:pPr lvl="1">
              <a:lnSpc>
                <a:spcPct val="90000"/>
              </a:lnSpc>
            </a:pPr>
            <a:r>
              <a:rPr lang="en-US" altLang="en-US" sz="2000"/>
              <a:t>Project and tasks are structured by concrete products or deliverables (e.g. building a hydroelectric dam)</a:t>
            </a:r>
          </a:p>
          <a:p>
            <a:pPr lvl="1">
              <a:lnSpc>
                <a:spcPct val="90000"/>
              </a:lnSpc>
            </a:pPr>
            <a:r>
              <a:rPr lang="en-US" altLang="en-US" sz="2000"/>
              <a:t>Task definitions breakdown into subdeliverables, further sub-deliverables and work packages</a:t>
            </a:r>
          </a:p>
          <a:p>
            <a:pPr lvl="1">
              <a:lnSpc>
                <a:spcPct val="90000"/>
              </a:lnSpc>
            </a:pPr>
            <a:r>
              <a:rPr lang="en-US" altLang="en-US" sz="2000"/>
              <a:t>Can be run in a highly parallel fashion </a:t>
            </a:r>
          </a:p>
          <a:p>
            <a:pPr>
              <a:lnSpc>
                <a:spcPct val="90000"/>
              </a:lnSpc>
            </a:pPr>
            <a:r>
              <a:rPr lang="en-US" altLang="en-US" sz="2400"/>
              <a:t>Are tasks focused on processes or phases?</a:t>
            </a:r>
          </a:p>
          <a:p>
            <a:pPr lvl="1">
              <a:lnSpc>
                <a:spcPct val="90000"/>
              </a:lnSpc>
            </a:pPr>
            <a:r>
              <a:rPr lang="en-US" altLang="en-US" sz="2000"/>
              <a:t>Project evolves over time where results from one phase affect tasks in subsequent phases</a:t>
            </a:r>
          </a:p>
          <a:p>
            <a:pPr lvl="1">
              <a:lnSpc>
                <a:spcPct val="90000"/>
              </a:lnSpc>
            </a:pPr>
            <a:r>
              <a:rPr lang="en-US" altLang="en-US" sz="2000"/>
              <a:t>Tasks and “deliverables” defined as outputs needed to move to next phase</a:t>
            </a:r>
          </a:p>
          <a:p>
            <a:pPr>
              <a:lnSpc>
                <a:spcPct val="90000"/>
              </a:lnSpc>
            </a:pPr>
            <a:r>
              <a:rPr lang="en-US" altLang="en-US" sz="2400"/>
              <a:t>Many aerospace projects are actually a combination of these two structures</a:t>
            </a:r>
          </a:p>
          <a:p>
            <a:pPr lvl="1">
              <a:lnSpc>
                <a:spcPct val="90000"/>
              </a:lnSpc>
            </a:pPr>
            <a:r>
              <a:rPr lang="en-US" altLang="en-US" sz="2000"/>
              <a:t>Phases allow new innovations to be defined and developed</a:t>
            </a:r>
          </a:p>
          <a:p>
            <a:pPr lvl="1">
              <a:lnSpc>
                <a:spcPct val="90000"/>
              </a:lnSpc>
            </a:pPr>
            <a:r>
              <a:rPr lang="en-US" altLang="en-US" sz="2000"/>
              <a:t>Tangible results (e.g. spacecraft) occur during the project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3D5BBE-52AE-4D1B-85BE-7A524005B090}"/>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1234EDFA-9925-4D77-8559-78F481B7C46D}"/>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0F03DA90-0F01-4C1E-9F5F-B933EF6DFF66}"/>
              </a:ext>
            </a:extLst>
          </p:cNvPr>
          <p:cNvSpPr>
            <a:spLocks noGrp="1"/>
          </p:cNvSpPr>
          <p:nvPr>
            <p:ph type="sldNum" sz="quarter" idx="12"/>
          </p:nvPr>
        </p:nvSpPr>
        <p:spPr/>
        <p:txBody>
          <a:bodyPr/>
          <a:lstStyle/>
          <a:p>
            <a:fld id="{87D743B7-D553-4427-BD64-B86DFB672367}" type="slidenum">
              <a:rPr lang="en-US" altLang="en-US"/>
              <a:pPr/>
              <a:t>7</a:t>
            </a:fld>
            <a:endParaRPr lang="en-US" altLang="en-US"/>
          </a:p>
        </p:txBody>
      </p:sp>
      <p:sp>
        <p:nvSpPr>
          <p:cNvPr id="11266" name="Rectangle 2">
            <a:extLst>
              <a:ext uri="{FF2B5EF4-FFF2-40B4-BE49-F238E27FC236}">
                <a16:creationId xmlns:a16="http://schemas.microsoft.com/office/drawing/2014/main" id="{44FA05B9-3C4A-420F-ABC1-5748001A5C41}"/>
              </a:ext>
            </a:extLst>
          </p:cNvPr>
          <p:cNvSpPr>
            <a:spLocks noGrp="1" noChangeArrowheads="1"/>
          </p:cNvSpPr>
          <p:nvPr>
            <p:ph type="title"/>
          </p:nvPr>
        </p:nvSpPr>
        <p:spPr>
          <a:xfrm>
            <a:off x="2133600" y="381000"/>
            <a:ext cx="6553200" cy="533400"/>
          </a:xfrm>
        </p:spPr>
        <p:txBody>
          <a:bodyPr/>
          <a:lstStyle/>
          <a:p>
            <a:r>
              <a:rPr lang="en-US" altLang="en-US" sz="3600"/>
              <a:t>The Work Breakdown Structure</a:t>
            </a:r>
          </a:p>
        </p:txBody>
      </p:sp>
      <p:sp>
        <p:nvSpPr>
          <p:cNvPr id="11267" name="Rectangle 3">
            <a:extLst>
              <a:ext uri="{FF2B5EF4-FFF2-40B4-BE49-F238E27FC236}">
                <a16:creationId xmlns:a16="http://schemas.microsoft.com/office/drawing/2014/main" id="{C974D91E-D522-4F19-A5CF-08B8D87A5939}"/>
              </a:ext>
            </a:extLst>
          </p:cNvPr>
          <p:cNvSpPr>
            <a:spLocks noGrp="1" noChangeArrowheads="1"/>
          </p:cNvSpPr>
          <p:nvPr>
            <p:ph type="body" idx="1"/>
          </p:nvPr>
        </p:nvSpPr>
        <p:spPr>
          <a:xfrm>
            <a:off x="685800" y="1219200"/>
            <a:ext cx="8001000" cy="4953000"/>
          </a:xfrm>
        </p:spPr>
        <p:txBody>
          <a:bodyPr/>
          <a:lstStyle/>
          <a:p>
            <a:pPr>
              <a:lnSpc>
                <a:spcPct val="90000"/>
              </a:lnSpc>
            </a:pPr>
            <a:r>
              <a:rPr lang="en-US" altLang="en-US" sz="2400"/>
              <a:t>NASA definition of the WBS</a:t>
            </a:r>
          </a:p>
          <a:p>
            <a:pPr lvl="1">
              <a:lnSpc>
                <a:spcPct val="90000"/>
              </a:lnSpc>
            </a:pPr>
            <a:r>
              <a:rPr lang="en-US" altLang="en-US" sz="2000"/>
              <a:t>A family tree subdivision of effort to achieve an end objective</a:t>
            </a:r>
          </a:p>
          <a:p>
            <a:pPr lvl="1">
              <a:lnSpc>
                <a:spcPct val="90000"/>
              </a:lnSpc>
            </a:pPr>
            <a:r>
              <a:rPr lang="en-US" altLang="en-US" sz="2000"/>
              <a:t>Developed by starting with the end objective required and successively subdividing it into manageable components in terms of size and complexity</a:t>
            </a:r>
          </a:p>
          <a:p>
            <a:pPr lvl="1">
              <a:lnSpc>
                <a:spcPct val="90000"/>
              </a:lnSpc>
            </a:pPr>
            <a:r>
              <a:rPr lang="en-US" altLang="en-US" sz="2000"/>
              <a:t>Product or task oriented and should include all the effort necessary to achieve the end objective</a:t>
            </a:r>
          </a:p>
          <a:p>
            <a:pPr>
              <a:lnSpc>
                <a:spcPct val="90000"/>
              </a:lnSpc>
            </a:pPr>
            <a:r>
              <a:rPr lang="en-US" altLang="en-US" sz="2400"/>
              <a:t>MIL-HDBK-881 definition of the WBS</a:t>
            </a:r>
          </a:p>
          <a:p>
            <a:pPr lvl="1">
              <a:lnSpc>
                <a:spcPct val="90000"/>
              </a:lnSpc>
            </a:pPr>
            <a:r>
              <a:rPr lang="en-US" altLang="en-US" sz="2000"/>
              <a:t>Product-oriented family tree composed of hardware, software, services, data, and facilities.  A WBS displays and defines the product, or products, to be developed and/or produced.</a:t>
            </a:r>
          </a:p>
          <a:p>
            <a:pPr lvl="1">
              <a:lnSpc>
                <a:spcPct val="90000"/>
              </a:lnSpc>
            </a:pPr>
            <a:r>
              <a:rPr lang="en-US" altLang="en-US" sz="2000"/>
              <a:t>Relates the elements of work to be accomplished to each other and to the end product</a:t>
            </a:r>
          </a:p>
          <a:p>
            <a:pPr lvl="1">
              <a:lnSpc>
                <a:spcPct val="90000"/>
              </a:lnSpc>
            </a:pPr>
            <a:r>
              <a:rPr lang="en-US" altLang="en-US" sz="2000"/>
              <a:t>Expressed down to any level of interest.  However the top three levels are as far as any program or contract need go unless the items identified are high cost or high risk.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D495D81-C94A-417A-A8B2-285E52B1B4B8}"/>
              </a:ext>
            </a:extLst>
          </p:cNvPr>
          <p:cNvSpPr>
            <a:spLocks noGrp="1"/>
          </p:cNvSpPr>
          <p:nvPr>
            <p:ph type="dt" sz="half" idx="10"/>
          </p:nvPr>
        </p:nvSpPr>
        <p:spPr/>
        <p:txBody>
          <a:bodyPr/>
          <a:lstStyle/>
          <a:p>
            <a:r>
              <a:rPr lang="en-US" altLang="en-US"/>
              <a:t>LSU rev20AUG2020</a:t>
            </a:r>
          </a:p>
        </p:txBody>
      </p:sp>
      <p:sp>
        <p:nvSpPr>
          <p:cNvPr id="5" name="Footer Placeholder 4">
            <a:extLst>
              <a:ext uri="{FF2B5EF4-FFF2-40B4-BE49-F238E27FC236}">
                <a16:creationId xmlns:a16="http://schemas.microsoft.com/office/drawing/2014/main" id="{E475DB9E-F76F-4378-BA5E-47FAA8D06E3D}"/>
              </a:ext>
            </a:extLst>
          </p:cNvPr>
          <p:cNvSpPr>
            <a:spLocks noGrp="1"/>
          </p:cNvSpPr>
          <p:nvPr>
            <p:ph type="ftr" sz="quarter" idx="11"/>
          </p:nvPr>
        </p:nvSpPr>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13BF0128-27DB-466B-923D-7F864960DE26}"/>
              </a:ext>
            </a:extLst>
          </p:cNvPr>
          <p:cNvSpPr>
            <a:spLocks noGrp="1"/>
          </p:cNvSpPr>
          <p:nvPr>
            <p:ph type="sldNum" sz="quarter" idx="12"/>
          </p:nvPr>
        </p:nvSpPr>
        <p:spPr/>
        <p:txBody>
          <a:bodyPr/>
          <a:lstStyle/>
          <a:p>
            <a:fld id="{6DF11328-79E2-45DA-B2CB-B4125A8BF66F}" type="slidenum">
              <a:rPr lang="en-US" altLang="en-US"/>
              <a:pPr/>
              <a:t>8</a:t>
            </a:fld>
            <a:endParaRPr lang="en-US" altLang="en-US"/>
          </a:p>
        </p:txBody>
      </p:sp>
      <p:sp>
        <p:nvSpPr>
          <p:cNvPr id="12290" name="Rectangle 2">
            <a:extLst>
              <a:ext uri="{FF2B5EF4-FFF2-40B4-BE49-F238E27FC236}">
                <a16:creationId xmlns:a16="http://schemas.microsoft.com/office/drawing/2014/main" id="{B7AE9F6C-0512-4EFE-9E22-B6E52B2DD2A0}"/>
              </a:ext>
            </a:extLst>
          </p:cNvPr>
          <p:cNvSpPr>
            <a:spLocks noGrp="1" noChangeArrowheads="1"/>
          </p:cNvSpPr>
          <p:nvPr>
            <p:ph type="title"/>
          </p:nvPr>
        </p:nvSpPr>
        <p:spPr>
          <a:xfrm>
            <a:off x="2133600" y="381000"/>
            <a:ext cx="6553200" cy="533400"/>
          </a:xfrm>
        </p:spPr>
        <p:txBody>
          <a:bodyPr/>
          <a:lstStyle/>
          <a:p>
            <a:r>
              <a:rPr lang="en-US" altLang="en-US" sz="3600"/>
              <a:t>Why use a WBS?</a:t>
            </a:r>
          </a:p>
        </p:txBody>
      </p:sp>
      <p:sp>
        <p:nvSpPr>
          <p:cNvPr id="12291" name="Rectangle 3">
            <a:extLst>
              <a:ext uri="{FF2B5EF4-FFF2-40B4-BE49-F238E27FC236}">
                <a16:creationId xmlns:a16="http://schemas.microsoft.com/office/drawing/2014/main" id="{3E940037-F0D6-4BB1-AFBB-D4BBC926B34A}"/>
              </a:ext>
            </a:extLst>
          </p:cNvPr>
          <p:cNvSpPr>
            <a:spLocks noGrp="1" noChangeArrowheads="1"/>
          </p:cNvSpPr>
          <p:nvPr>
            <p:ph type="body" idx="1"/>
          </p:nvPr>
        </p:nvSpPr>
        <p:spPr>
          <a:xfrm>
            <a:off x="685800" y="1219200"/>
            <a:ext cx="8001000" cy="4800600"/>
          </a:xfrm>
        </p:spPr>
        <p:txBody>
          <a:bodyPr/>
          <a:lstStyle/>
          <a:p>
            <a:pPr>
              <a:lnSpc>
                <a:spcPct val="90000"/>
              </a:lnSpc>
            </a:pPr>
            <a:r>
              <a:rPr lang="en-US" altLang="en-US" sz="2800"/>
              <a:t>Identifies the tasks, subtasks and units of work necessary to complete the project</a:t>
            </a:r>
          </a:p>
          <a:p>
            <a:pPr>
              <a:lnSpc>
                <a:spcPct val="90000"/>
              </a:lnSpc>
            </a:pPr>
            <a:r>
              <a:rPr lang="en-US" altLang="en-US" sz="2800"/>
              <a:t>Identifies the relationships between tasks</a:t>
            </a:r>
          </a:p>
          <a:p>
            <a:pPr>
              <a:lnSpc>
                <a:spcPct val="90000"/>
              </a:lnSpc>
            </a:pPr>
            <a:r>
              <a:rPr lang="en-US" altLang="en-US" sz="2800"/>
              <a:t>Increases the probability that every requirement will be accounted</a:t>
            </a:r>
          </a:p>
          <a:p>
            <a:pPr>
              <a:lnSpc>
                <a:spcPct val="90000"/>
              </a:lnSpc>
            </a:pPr>
            <a:r>
              <a:rPr lang="en-US" altLang="en-US" sz="2800"/>
              <a:t>Organize areas of responsibility and authority</a:t>
            </a:r>
          </a:p>
          <a:p>
            <a:pPr>
              <a:lnSpc>
                <a:spcPct val="90000"/>
              </a:lnSpc>
            </a:pPr>
            <a:r>
              <a:rPr lang="en-US" altLang="en-US" sz="2800"/>
              <a:t>Used to estimate project cost and schedule</a:t>
            </a:r>
          </a:p>
          <a:p>
            <a:pPr>
              <a:lnSpc>
                <a:spcPct val="90000"/>
              </a:lnSpc>
            </a:pPr>
            <a:r>
              <a:rPr lang="en-US" altLang="en-US" sz="2800"/>
              <a:t>Can be used to track the costs of each element</a:t>
            </a:r>
          </a:p>
          <a:p>
            <a:pPr>
              <a:lnSpc>
                <a:spcPct val="90000"/>
              </a:lnSpc>
            </a:pPr>
            <a:r>
              <a:rPr lang="en-US" altLang="en-US" sz="2800"/>
              <a:t>Can be used to monitor progress by completion of tasks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0C4D7E61-8F55-4A78-A78F-7B058FEB6E1F}"/>
              </a:ext>
            </a:extLst>
          </p:cNvPr>
          <p:cNvSpPr>
            <a:spLocks noGrp="1"/>
          </p:cNvSpPr>
          <p:nvPr>
            <p:ph type="dt" sz="half" idx="10"/>
          </p:nvPr>
        </p:nvSpPr>
        <p:spPr/>
        <p:txBody>
          <a:bodyPr/>
          <a:lstStyle/>
          <a:p>
            <a:r>
              <a:rPr lang="en-US" altLang="en-US"/>
              <a:t>LSU rev20AUG2020</a:t>
            </a:r>
          </a:p>
        </p:txBody>
      </p:sp>
      <p:sp>
        <p:nvSpPr>
          <p:cNvPr id="7" name="Footer Placeholder 4">
            <a:extLst>
              <a:ext uri="{FF2B5EF4-FFF2-40B4-BE49-F238E27FC236}">
                <a16:creationId xmlns:a16="http://schemas.microsoft.com/office/drawing/2014/main" id="{4CC0D275-D50B-44B4-8788-8ACC5150592A}"/>
              </a:ext>
            </a:extLst>
          </p:cNvPr>
          <p:cNvSpPr>
            <a:spLocks noGrp="1"/>
          </p:cNvSpPr>
          <p:nvPr>
            <p:ph type="ftr" sz="quarter" idx="11"/>
          </p:nvPr>
        </p:nvSpPr>
        <p:spPr/>
        <p:txBody>
          <a:bodyPr/>
          <a:lstStyle/>
          <a:p>
            <a:r>
              <a:rPr lang="en-US" altLang="en-US"/>
              <a:t>L24.01 Project Tasks &amp; Costs</a:t>
            </a:r>
          </a:p>
        </p:txBody>
      </p:sp>
      <p:sp>
        <p:nvSpPr>
          <p:cNvPr id="8" name="Slide Number Placeholder 5">
            <a:extLst>
              <a:ext uri="{FF2B5EF4-FFF2-40B4-BE49-F238E27FC236}">
                <a16:creationId xmlns:a16="http://schemas.microsoft.com/office/drawing/2014/main" id="{41A64DBD-10CE-468D-B7A5-7A8B34F849F8}"/>
              </a:ext>
            </a:extLst>
          </p:cNvPr>
          <p:cNvSpPr>
            <a:spLocks noGrp="1"/>
          </p:cNvSpPr>
          <p:nvPr>
            <p:ph type="sldNum" sz="quarter" idx="12"/>
          </p:nvPr>
        </p:nvSpPr>
        <p:spPr/>
        <p:txBody>
          <a:bodyPr/>
          <a:lstStyle/>
          <a:p>
            <a:fld id="{50911F26-F360-4AED-A26C-CE7A005542B2}" type="slidenum">
              <a:rPr lang="en-US" altLang="en-US"/>
              <a:pPr/>
              <a:t>9</a:t>
            </a:fld>
            <a:endParaRPr lang="en-US" altLang="en-US"/>
          </a:p>
        </p:txBody>
      </p:sp>
      <p:sp>
        <p:nvSpPr>
          <p:cNvPr id="13314" name="Rectangle 2">
            <a:extLst>
              <a:ext uri="{FF2B5EF4-FFF2-40B4-BE49-F238E27FC236}">
                <a16:creationId xmlns:a16="http://schemas.microsoft.com/office/drawing/2014/main" id="{BE9BB041-1761-49E8-9D35-43C66785552C}"/>
              </a:ext>
            </a:extLst>
          </p:cNvPr>
          <p:cNvSpPr>
            <a:spLocks noGrp="1" noChangeArrowheads="1"/>
          </p:cNvSpPr>
          <p:nvPr>
            <p:ph type="title"/>
          </p:nvPr>
        </p:nvSpPr>
        <p:spPr>
          <a:xfrm>
            <a:off x="2133600" y="381000"/>
            <a:ext cx="6553200" cy="533400"/>
          </a:xfrm>
        </p:spPr>
        <p:txBody>
          <a:bodyPr/>
          <a:lstStyle/>
          <a:p>
            <a:r>
              <a:rPr lang="en-US" altLang="en-US" sz="3600"/>
              <a:t>WBS Structure</a:t>
            </a:r>
          </a:p>
        </p:txBody>
      </p:sp>
      <p:sp>
        <p:nvSpPr>
          <p:cNvPr id="13315" name="Rectangle 3">
            <a:extLst>
              <a:ext uri="{FF2B5EF4-FFF2-40B4-BE49-F238E27FC236}">
                <a16:creationId xmlns:a16="http://schemas.microsoft.com/office/drawing/2014/main" id="{796D74E0-B14A-4354-9C87-5F566E968343}"/>
              </a:ext>
            </a:extLst>
          </p:cNvPr>
          <p:cNvSpPr>
            <a:spLocks noGrp="1" noChangeArrowheads="1"/>
          </p:cNvSpPr>
          <p:nvPr>
            <p:ph type="body" idx="1"/>
          </p:nvPr>
        </p:nvSpPr>
        <p:spPr>
          <a:xfrm>
            <a:off x="457200" y="1295400"/>
            <a:ext cx="5943600" cy="2133600"/>
          </a:xfrm>
        </p:spPr>
        <p:txBody>
          <a:bodyPr/>
          <a:lstStyle/>
          <a:p>
            <a:pPr>
              <a:lnSpc>
                <a:spcPct val="90000"/>
              </a:lnSpc>
            </a:pPr>
            <a:r>
              <a:rPr lang="en-US" altLang="en-US" sz="2800"/>
              <a:t>The WBS has a hierarchical structure</a:t>
            </a:r>
          </a:p>
          <a:p>
            <a:pPr lvl="1">
              <a:lnSpc>
                <a:spcPct val="90000"/>
              </a:lnSpc>
            </a:pPr>
            <a:r>
              <a:rPr lang="en-US" altLang="en-US" sz="2400"/>
              <a:t>Most general units at the highest level</a:t>
            </a:r>
          </a:p>
          <a:p>
            <a:pPr lvl="1">
              <a:lnSpc>
                <a:spcPct val="90000"/>
              </a:lnSpc>
            </a:pPr>
            <a:r>
              <a:rPr lang="en-US" altLang="en-US" sz="2400"/>
              <a:t>Most specific units at the lowest level</a:t>
            </a:r>
          </a:p>
          <a:p>
            <a:pPr>
              <a:lnSpc>
                <a:spcPct val="90000"/>
              </a:lnSpc>
            </a:pPr>
            <a:r>
              <a:rPr lang="en-US" altLang="en-US" sz="2800"/>
              <a:t>Use a “tree structure” to provide task details</a:t>
            </a:r>
          </a:p>
        </p:txBody>
      </p:sp>
      <p:sp>
        <p:nvSpPr>
          <p:cNvPr id="13317" name="Text Box 5">
            <a:extLst>
              <a:ext uri="{FF2B5EF4-FFF2-40B4-BE49-F238E27FC236}">
                <a16:creationId xmlns:a16="http://schemas.microsoft.com/office/drawing/2014/main" id="{0EAA2D18-D967-4C5B-BBD4-0F2568A38A32}"/>
              </a:ext>
            </a:extLst>
          </p:cNvPr>
          <p:cNvSpPr txBox="1">
            <a:spLocks noChangeArrowheads="1"/>
          </p:cNvSpPr>
          <p:nvPr/>
        </p:nvSpPr>
        <p:spPr bwMode="auto">
          <a:xfrm>
            <a:off x="6400800" y="1463675"/>
            <a:ext cx="2438400" cy="1812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685800" algn="l"/>
                <a:tab pos="1200150" algn="l"/>
              </a:tabLst>
              <a:defRPr sz="2400">
                <a:solidFill>
                  <a:schemeClr val="tx1"/>
                </a:solidFill>
                <a:latin typeface="Times New Roman" panose="02020603050405020304" pitchFamily="18" charset="0"/>
              </a:defRPr>
            </a:lvl1pPr>
            <a:lvl2pPr>
              <a:tabLst>
                <a:tab pos="342900" algn="l"/>
                <a:tab pos="685800" algn="l"/>
                <a:tab pos="1200150" algn="l"/>
              </a:tabLst>
              <a:defRPr sz="2400">
                <a:solidFill>
                  <a:schemeClr val="tx1"/>
                </a:solidFill>
                <a:latin typeface="Times New Roman" panose="02020603050405020304" pitchFamily="18" charset="0"/>
              </a:defRPr>
            </a:lvl2pPr>
            <a:lvl3pPr>
              <a:tabLst>
                <a:tab pos="342900" algn="l"/>
                <a:tab pos="685800" algn="l"/>
                <a:tab pos="1200150" algn="l"/>
              </a:tabLst>
              <a:defRPr sz="2400">
                <a:solidFill>
                  <a:schemeClr val="tx1"/>
                </a:solidFill>
                <a:latin typeface="Times New Roman" panose="02020603050405020304" pitchFamily="18" charset="0"/>
              </a:defRPr>
            </a:lvl3pPr>
            <a:lvl4pPr>
              <a:tabLst>
                <a:tab pos="342900" algn="l"/>
                <a:tab pos="685800" algn="l"/>
                <a:tab pos="1200150" algn="l"/>
              </a:tabLst>
              <a:defRPr sz="2400">
                <a:solidFill>
                  <a:schemeClr val="tx1"/>
                </a:solidFill>
                <a:latin typeface="Times New Roman" panose="02020603050405020304" pitchFamily="18" charset="0"/>
              </a:defRPr>
            </a:lvl4pPr>
            <a:lvl5pPr>
              <a:tabLst>
                <a:tab pos="342900" algn="l"/>
                <a:tab pos="685800" algn="l"/>
                <a:tab pos="1200150" algn="l"/>
              </a:tabLst>
              <a:defRPr sz="2400">
                <a:solidFill>
                  <a:schemeClr val="tx1"/>
                </a:solidFill>
                <a:latin typeface="Times New Roman" panose="02020603050405020304" pitchFamily="18" charset="0"/>
              </a:defRPr>
            </a:lvl5pPr>
            <a:lvl6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6pPr>
            <a:lvl7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7pPr>
            <a:lvl8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8pPr>
            <a:lvl9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9pPr>
          </a:lstStyle>
          <a:p>
            <a:r>
              <a:rPr lang="en-US" altLang="en-US" sz="1600"/>
              <a:t>1.0	Major Task A</a:t>
            </a:r>
          </a:p>
          <a:p>
            <a:r>
              <a:rPr lang="en-US" altLang="en-US" sz="1600"/>
              <a:t>	1.1 	Sub Task A</a:t>
            </a:r>
          </a:p>
          <a:p>
            <a:r>
              <a:rPr lang="en-US" altLang="en-US" sz="1600"/>
              <a:t>	1.2 	Sub Task B</a:t>
            </a:r>
          </a:p>
          <a:p>
            <a:r>
              <a:rPr lang="en-US" altLang="en-US" sz="1600"/>
              <a:t>		1.2.1	Sub Unit A</a:t>
            </a:r>
          </a:p>
          <a:p>
            <a:r>
              <a:rPr lang="en-US" altLang="en-US" sz="1600"/>
              <a:t>		1.2.2 	Sub Unit B</a:t>
            </a:r>
          </a:p>
          <a:p>
            <a:r>
              <a:rPr lang="en-US" altLang="en-US" sz="1600"/>
              <a:t>2.0	Major Task B</a:t>
            </a:r>
          </a:p>
          <a:p>
            <a:r>
              <a:rPr lang="en-US" altLang="en-US" sz="1600"/>
              <a:t>3.0	Major Task C</a:t>
            </a:r>
          </a:p>
        </p:txBody>
      </p:sp>
      <p:sp>
        <p:nvSpPr>
          <p:cNvPr id="13318" name="Rectangle 6">
            <a:extLst>
              <a:ext uri="{FF2B5EF4-FFF2-40B4-BE49-F238E27FC236}">
                <a16:creationId xmlns:a16="http://schemas.microsoft.com/office/drawing/2014/main" id="{F5DBB928-1BB0-4B22-8D0F-2521276624CD}"/>
              </a:ext>
            </a:extLst>
          </p:cNvPr>
          <p:cNvSpPr>
            <a:spLocks noChangeArrowheads="1"/>
          </p:cNvSpPr>
          <p:nvPr/>
        </p:nvSpPr>
        <p:spPr bwMode="auto">
          <a:xfrm>
            <a:off x="457200" y="3429000"/>
            <a:ext cx="82296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fontAlgn="base">
              <a:spcBef>
                <a:spcPct val="20000"/>
              </a:spcBef>
              <a:spcAft>
                <a:spcPct val="0"/>
              </a:spcAft>
              <a:buChar char="»"/>
              <a:defRPr sz="2000">
                <a:solidFill>
                  <a:schemeClr val="tx1"/>
                </a:solidFill>
                <a:latin typeface="Times New Roman" panose="02020603050405020304" pitchFamily="18" charset="0"/>
              </a:defRPr>
            </a:lvl6pPr>
            <a:lvl7pPr marL="2971800" indent="-228600" fontAlgn="base">
              <a:spcBef>
                <a:spcPct val="20000"/>
              </a:spcBef>
              <a:spcAft>
                <a:spcPct val="0"/>
              </a:spcAft>
              <a:buChar char="»"/>
              <a:defRPr sz="2000">
                <a:solidFill>
                  <a:schemeClr val="tx1"/>
                </a:solidFill>
                <a:latin typeface="Times New Roman" panose="02020603050405020304" pitchFamily="18" charset="0"/>
              </a:defRPr>
            </a:lvl7pPr>
            <a:lvl8pPr marL="3429000" indent="-228600" fontAlgn="base">
              <a:spcBef>
                <a:spcPct val="20000"/>
              </a:spcBef>
              <a:spcAft>
                <a:spcPct val="0"/>
              </a:spcAft>
              <a:buChar char="»"/>
              <a:defRPr sz="2000">
                <a:solidFill>
                  <a:schemeClr val="tx1"/>
                </a:solidFill>
                <a:latin typeface="Times New Roman" panose="02020603050405020304" pitchFamily="18" charset="0"/>
              </a:defRPr>
            </a:lvl8pPr>
            <a:lvl9pPr marL="3886200" indent="-228600" fontAlgn="base">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pPr>
            <a:r>
              <a:rPr lang="en-US" altLang="en-US" sz="2400"/>
              <a:t>Split each top level general unit into subunits (level 2)</a:t>
            </a:r>
          </a:p>
          <a:p>
            <a:pPr lvl="1">
              <a:lnSpc>
                <a:spcPct val="90000"/>
              </a:lnSpc>
            </a:pPr>
            <a:r>
              <a:rPr lang="en-US" altLang="en-US" sz="2400"/>
              <a:t>Split each subunit into further subunits (level 3)</a:t>
            </a:r>
          </a:p>
          <a:p>
            <a:pPr>
              <a:lnSpc>
                <a:spcPct val="90000"/>
              </a:lnSpc>
            </a:pPr>
            <a:r>
              <a:rPr lang="en-US" altLang="en-US" sz="2800"/>
              <a:t>For most projects it is unlikely to need to split subunits to below level 4</a:t>
            </a:r>
          </a:p>
          <a:p>
            <a:pPr>
              <a:lnSpc>
                <a:spcPct val="90000"/>
              </a:lnSpc>
            </a:pPr>
            <a:r>
              <a:rPr lang="en-US" altLang="en-US" sz="2800"/>
              <a:t>Each unit should have an identifier code representing the hierarchical, tree structure (e.g. see figure)</a:t>
            </a:r>
          </a:p>
        </p:txBody>
      </p:sp>
    </p:spTree>
  </p:cSld>
  <p:clrMapOvr>
    <a:masterClrMapping/>
  </p:clrMapOvr>
</p:sld>
</file>

<file path=ppt/theme/theme1.xml><?xml version="1.0" encoding="utf-8"?>
<a:theme xmlns:a="http://schemas.openxmlformats.org/drawingml/2006/main" name="LaACES">
  <a:themeElements>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FF0066"/>
      </a:hlink>
      <a:folHlink>
        <a:srgbClr val="00FF00"/>
      </a:folHlink>
    </a:clrScheme>
    <a:fontScheme name="LaAC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aAC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AC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AC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AC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AC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AC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AC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Settings\guzik\Application Data\Microsoft\Templates\LaACES.pot</Template>
  <TotalTime>738</TotalTime>
  <Words>1756</Words>
  <Application>Microsoft Office PowerPoint</Application>
  <PresentationFormat>On-screen Show (4:3)</PresentationFormat>
  <Paragraphs>205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LaACES</vt:lpstr>
      <vt:lpstr>Defining the Project Tasks, Cost and Schedule</vt:lpstr>
      <vt:lpstr>Cost &amp; Schedule Estimates</vt:lpstr>
      <vt:lpstr>Steps to defining the project tasks</vt:lpstr>
      <vt:lpstr>Determining the project scope</vt:lpstr>
      <vt:lpstr>Determining the project priorities</vt:lpstr>
      <vt:lpstr>Organizing the project tasks</vt:lpstr>
      <vt:lpstr>The Work Breakdown Structure</vt:lpstr>
      <vt:lpstr>Why use a WBS?</vt:lpstr>
      <vt:lpstr>WBS Structure</vt:lpstr>
      <vt:lpstr>WBS Subunits</vt:lpstr>
      <vt:lpstr>Example WBS (Incomplete)</vt:lpstr>
      <vt:lpstr>Steps to developing the estimates</vt:lpstr>
      <vt:lpstr>Factors affecting the estimate</vt:lpstr>
      <vt:lpstr>Estimating Techniques</vt:lpstr>
      <vt:lpstr>Guidelines for Estimates</vt:lpstr>
      <vt:lpstr>Example WBS Cost Roll-up</vt:lpstr>
    </vt:vector>
  </TitlesOfParts>
  <Company>Louisiana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the Project Tasks</dc:title>
  <dc:creator>T. Gregory Guzik</dc:creator>
  <cp:lastModifiedBy>Aaron Ryan</cp:lastModifiedBy>
  <cp:revision>11</cp:revision>
  <dcterms:created xsi:type="dcterms:W3CDTF">2004-07-21T16:41:42Z</dcterms:created>
  <dcterms:modified xsi:type="dcterms:W3CDTF">2020-08-20T22:31:53Z</dcterms:modified>
</cp:coreProperties>
</file>