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1" r:id="rId5"/>
    <p:sldId id="268" r:id="rId6"/>
    <p:sldId id="274" r:id="rId7"/>
    <p:sldId id="269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BED81-3DE6-46CC-A871-F24B4BBC21F3}" v="1" dt="2020-08-20T22:23:22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64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CF4030A-9DBF-494B-94A2-78FC77245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03D4-7C6E-4E0D-B1A3-602CB06DC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42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D35DE-6844-42B3-9141-5648B373D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5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C12E5-2A74-4DD5-8614-6E027F96C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F205-5BEC-423B-A0A4-F922EEADA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2F50-4C67-43EC-9E8D-F52C7CD87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30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55F8D-EB9F-40D3-9C59-FFEB94896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1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DD59B-173D-454B-B270-C48BED220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C2E0A-8FCF-44A3-B595-629B36FCE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86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0F42-E486-45C1-B8B3-CF22A03DDC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8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8524F-C8CF-438C-B18D-E8BB0323D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00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CC9A-BE4C-4DE1-8B9A-249C87650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75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C0C6-C494-4768-9649-6E49C7A33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8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LSU rev20AUG2020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L21.01 PM, LifeCycle, Docs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4736AD-0675-4162-AACE-031D84A06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C6E6D-6B90-4E3C-ABF5-17E4138089B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Project Management, Lifecycle and Documentation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 Management Unit #1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F69F7D-4BCA-4129-BC3F-AAC4B13AEEA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The Development Phase - 1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6400800" cy="3886200"/>
          </a:xfrm>
        </p:spPr>
        <p:txBody>
          <a:bodyPr/>
          <a:lstStyle/>
          <a:p>
            <a:pPr eaLnBrk="1" hangingPunct="1"/>
            <a:r>
              <a:rPr lang="en-US" altLang="en-US" sz="2400"/>
              <a:t>Test concepts by prototyping</a:t>
            </a:r>
          </a:p>
          <a:p>
            <a:pPr lvl="1" eaLnBrk="1" hangingPunct="1"/>
            <a:r>
              <a:rPr lang="en-US" altLang="en-US" sz="2000"/>
              <a:t>Not building flight hardware</a:t>
            </a:r>
          </a:p>
          <a:p>
            <a:pPr lvl="1" eaLnBrk="1" hangingPunct="1"/>
            <a:r>
              <a:rPr lang="en-US" altLang="en-US" sz="2000"/>
              <a:t>Used to gain information necessary to refine or finalize a design </a:t>
            </a:r>
          </a:p>
          <a:p>
            <a:pPr lvl="1" eaLnBrk="1" hangingPunct="1"/>
            <a:r>
              <a:rPr lang="en-US" altLang="en-US" sz="2000"/>
              <a:t>Applies to structure, electronics, sensors and software</a:t>
            </a:r>
          </a:p>
          <a:p>
            <a:pPr eaLnBrk="1" hangingPunct="1"/>
            <a:r>
              <a:rPr lang="en-US" altLang="en-US" sz="2400"/>
              <a:t>Finalize hardware &amp; software design</a:t>
            </a:r>
          </a:p>
          <a:p>
            <a:pPr lvl="1" eaLnBrk="1" hangingPunct="1"/>
            <a:r>
              <a:rPr lang="en-US" altLang="en-US" sz="2000"/>
              <a:t>Complete system design</a:t>
            </a:r>
          </a:p>
          <a:p>
            <a:pPr lvl="1" eaLnBrk="1" hangingPunct="1"/>
            <a:r>
              <a:rPr lang="en-US" altLang="en-US" sz="2000"/>
              <a:t>Define interfaces and develop appropriate Interface Control Documents (ICD)</a:t>
            </a:r>
          </a:p>
          <a:p>
            <a:pPr lvl="1" eaLnBrk="1" hangingPunct="1"/>
            <a:r>
              <a:rPr lang="en-US" altLang="en-US" sz="2000"/>
              <a:t>Complete detailed design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858000" y="2016125"/>
            <a:ext cx="1385888" cy="3851275"/>
            <a:chOff x="4320" y="1248"/>
            <a:chExt cx="873" cy="2426"/>
          </a:xfrm>
        </p:grpSpPr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4320" y="1248"/>
              <a:ext cx="864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Design</a:t>
              </a:r>
            </a:p>
          </p:txBody>
        </p:sp>
        <p:sp>
          <p:nvSpPr>
            <p:cNvPr id="12298" name="Text Box 6"/>
            <p:cNvSpPr txBox="1">
              <a:spLocks noChangeArrowheads="1"/>
            </p:cNvSpPr>
            <p:nvPr/>
          </p:nvSpPr>
          <p:spPr bwMode="auto">
            <a:xfrm>
              <a:off x="4320" y="1920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Prototype</a:t>
              </a:r>
            </a:p>
          </p:txBody>
        </p:sp>
        <p:sp>
          <p:nvSpPr>
            <p:cNvPr id="12299" name="Text Box 7"/>
            <p:cNvSpPr txBox="1">
              <a:spLocks noChangeArrowheads="1"/>
            </p:cNvSpPr>
            <p:nvPr/>
          </p:nvSpPr>
          <p:spPr bwMode="auto">
            <a:xfrm>
              <a:off x="4320" y="2592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Test</a:t>
              </a:r>
            </a:p>
          </p:txBody>
        </p:sp>
        <p:cxnSp>
          <p:nvCxnSpPr>
            <p:cNvPr id="12300" name="AutoShape 8"/>
            <p:cNvCxnSpPr>
              <a:cxnSpLocks noChangeShapeType="1"/>
              <a:stCxn id="12299" idx="3"/>
              <a:endCxn id="12297" idx="3"/>
            </p:cNvCxnSpPr>
            <p:nvPr/>
          </p:nvCxnSpPr>
          <p:spPr bwMode="auto">
            <a:xfrm flipV="1">
              <a:off x="5192" y="1400"/>
              <a:ext cx="1" cy="1325"/>
            </a:xfrm>
            <a:prstGeom prst="bentConnector3">
              <a:avLst>
                <a:gd name="adj1" fmla="val 3020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1" name="AutoShape 9"/>
            <p:cNvCxnSpPr>
              <a:cxnSpLocks noChangeShapeType="1"/>
              <a:stCxn id="12297" idx="2"/>
              <a:endCxn id="12298" idx="0"/>
            </p:cNvCxnSpPr>
            <p:nvPr/>
          </p:nvCxnSpPr>
          <p:spPr bwMode="auto">
            <a:xfrm>
              <a:off x="4752" y="1560"/>
              <a:ext cx="0" cy="35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02" name="AutoShape 10"/>
            <p:cNvCxnSpPr>
              <a:cxnSpLocks noChangeShapeType="1"/>
              <a:stCxn id="12298" idx="2"/>
              <a:endCxn id="12299" idx="0"/>
            </p:cNvCxnSpPr>
            <p:nvPr/>
          </p:nvCxnSpPr>
          <p:spPr bwMode="auto">
            <a:xfrm>
              <a:off x="4752" y="2194"/>
              <a:ext cx="0" cy="39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303" name="Text Box 11"/>
            <p:cNvSpPr txBox="1">
              <a:spLocks noChangeArrowheads="1"/>
            </p:cNvSpPr>
            <p:nvPr/>
          </p:nvSpPr>
          <p:spPr bwMode="auto">
            <a:xfrm>
              <a:off x="4320" y="3216"/>
              <a:ext cx="864" cy="458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Complete Design</a:t>
              </a:r>
            </a:p>
          </p:txBody>
        </p:sp>
        <p:cxnSp>
          <p:nvCxnSpPr>
            <p:cNvPr id="12304" name="AutoShape 12"/>
            <p:cNvCxnSpPr>
              <a:cxnSpLocks noChangeShapeType="1"/>
              <a:stCxn id="12299" idx="2"/>
              <a:endCxn id="12303" idx="0"/>
            </p:cNvCxnSpPr>
            <p:nvPr/>
          </p:nvCxnSpPr>
          <p:spPr bwMode="auto">
            <a:xfrm>
              <a:off x="4752" y="2866"/>
              <a:ext cx="0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457200" y="1295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Detailed in-depth study when all design components are finalized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0168E7-1841-4F8D-A0FB-685A5C48E81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The Development Phase - 2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Purchase long lead items (identified at PDR)</a:t>
            </a:r>
          </a:p>
          <a:p>
            <a:pPr eaLnBrk="1" hangingPunct="1"/>
            <a:r>
              <a:rPr lang="en-US" altLang="en-US" sz="2800" dirty="0"/>
              <a:t>Finalize plans for pre-flight phases</a:t>
            </a:r>
          </a:p>
          <a:p>
            <a:pPr lvl="1" eaLnBrk="1" hangingPunct="1"/>
            <a:r>
              <a:rPr lang="en-US" altLang="en-US" sz="2400" dirty="0"/>
              <a:t>Fabrication, integration, calibration and testing</a:t>
            </a:r>
          </a:p>
          <a:p>
            <a:pPr lvl="1" eaLnBrk="1" hangingPunct="1"/>
            <a:r>
              <a:rPr lang="en-US" altLang="en-US" sz="2400" dirty="0"/>
              <a:t>Tasks, schedule, procedures, resource needs, costs</a:t>
            </a:r>
          </a:p>
          <a:p>
            <a:pPr eaLnBrk="1" hangingPunct="1"/>
            <a:r>
              <a:rPr lang="en-US" altLang="en-US" sz="2800" dirty="0"/>
              <a:t>Update risk assessment &amp; management plan</a:t>
            </a:r>
          </a:p>
          <a:p>
            <a:pPr lvl="1" eaLnBrk="1" hangingPunct="1"/>
            <a:r>
              <a:rPr lang="en-US" altLang="en-US" sz="2400" dirty="0"/>
              <a:t>Preliminary plan should already be in use for tracking and mitigating risks during development</a:t>
            </a:r>
          </a:p>
          <a:p>
            <a:pPr eaLnBrk="1" hangingPunct="1"/>
            <a:r>
              <a:rPr lang="en-US" altLang="en-US" sz="2800" dirty="0"/>
              <a:t>Develop preliminary mission operations &amp; data analysis plan</a:t>
            </a:r>
          </a:p>
          <a:p>
            <a:pPr eaLnBrk="1" hangingPunct="1"/>
            <a:r>
              <a:rPr lang="en-US" altLang="en-US" sz="2800" dirty="0"/>
              <a:t>Phase terminates with Critical Design Review (CDR)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FE27FD-382A-4680-86D4-ACE2EA33AD3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533400"/>
          </a:xfrm>
        </p:spPr>
        <p:txBody>
          <a:bodyPr/>
          <a:lstStyle/>
          <a:p>
            <a:pPr eaLnBrk="1" hangingPunct="1"/>
            <a:r>
              <a:rPr lang="en-US" altLang="en-US" sz="3200"/>
              <a:t>The Fabrication Phase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5080000" y="1787525"/>
            <a:ext cx="3530600" cy="4003675"/>
            <a:chOff x="3064" y="672"/>
            <a:chExt cx="2224" cy="2522"/>
          </a:xfrm>
        </p:grpSpPr>
        <p:sp>
          <p:nvSpPr>
            <p:cNvPr id="14345" name="Text Box 4"/>
            <p:cNvSpPr txBox="1">
              <a:spLocks noChangeArrowheads="1"/>
            </p:cNvSpPr>
            <p:nvPr/>
          </p:nvSpPr>
          <p:spPr bwMode="auto">
            <a:xfrm>
              <a:off x="4320" y="672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Training</a:t>
              </a:r>
            </a:p>
          </p:txBody>
        </p:sp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4320" y="2928"/>
              <a:ext cx="864" cy="26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Integration</a:t>
              </a:r>
            </a:p>
          </p:txBody>
        </p:sp>
        <p:sp>
          <p:nvSpPr>
            <p:cNvPr id="14347" name="Text Box 6"/>
            <p:cNvSpPr txBox="1">
              <a:spLocks noChangeArrowheads="1"/>
            </p:cNvSpPr>
            <p:nvPr/>
          </p:nvSpPr>
          <p:spPr bwMode="auto">
            <a:xfrm>
              <a:off x="4224" y="2352"/>
              <a:ext cx="1056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Thermal Test</a:t>
              </a:r>
            </a:p>
          </p:txBody>
        </p:sp>
        <p:sp>
          <p:nvSpPr>
            <p:cNvPr id="14348" name="Text Box 7"/>
            <p:cNvSpPr txBox="1">
              <a:spLocks noChangeArrowheads="1"/>
            </p:cNvSpPr>
            <p:nvPr/>
          </p:nvSpPr>
          <p:spPr bwMode="auto">
            <a:xfrm>
              <a:off x="3072" y="1248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QA / QC</a:t>
              </a:r>
            </a:p>
          </p:txBody>
        </p:sp>
        <p:sp>
          <p:nvSpPr>
            <p:cNvPr id="14349" name="Text Box 8"/>
            <p:cNvSpPr txBox="1">
              <a:spLocks noChangeArrowheads="1"/>
            </p:cNvSpPr>
            <p:nvPr/>
          </p:nvSpPr>
          <p:spPr bwMode="auto">
            <a:xfrm>
              <a:off x="4320" y="1248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Assembly</a:t>
              </a:r>
            </a:p>
          </p:txBody>
        </p:sp>
        <p:sp>
          <p:nvSpPr>
            <p:cNvPr id="14350" name="Text Box 9"/>
            <p:cNvSpPr txBox="1">
              <a:spLocks noChangeArrowheads="1"/>
            </p:cNvSpPr>
            <p:nvPr/>
          </p:nvSpPr>
          <p:spPr bwMode="auto">
            <a:xfrm>
              <a:off x="3072" y="672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Order Parts</a:t>
              </a:r>
            </a:p>
          </p:txBody>
        </p:sp>
        <p:sp>
          <p:nvSpPr>
            <p:cNvPr id="14351" name="Text Box 10"/>
            <p:cNvSpPr txBox="1">
              <a:spLocks noChangeArrowheads="1"/>
            </p:cNvSpPr>
            <p:nvPr/>
          </p:nvSpPr>
          <p:spPr bwMode="auto">
            <a:xfrm>
              <a:off x="4224" y="1776"/>
              <a:ext cx="1056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Inspect/Test</a:t>
              </a:r>
            </a:p>
          </p:txBody>
        </p:sp>
        <p:cxnSp>
          <p:nvCxnSpPr>
            <p:cNvPr id="14352" name="AutoShape 11"/>
            <p:cNvCxnSpPr>
              <a:cxnSpLocks noChangeShapeType="1"/>
              <a:stCxn id="14350" idx="2"/>
              <a:endCxn id="14348" idx="0"/>
            </p:cNvCxnSpPr>
            <p:nvPr/>
          </p:nvCxnSpPr>
          <p:spPr bwMode="auto">
            <a:xfrm>
              <a:off x="3504" y="94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3" name="AutoShape 12"/>
            <p:cNvCxnSpPr>
              <a:cxnSpLocks noChangeShapeType="1"/>
              <a:stCxn id="14345" idx="2"/>
              <a:endCxn id="14349" idx="0"/>
            </p:cNvCxnSpPr>
            <p:nvPr/>
          </p:nvCxnSpPr>
          <p:spPr bwMode="auto">
            <a:xfrm>
              <a:off x="4752" y="94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4" name="AutoShape 13"/>
            <p:cNvCxnSpPr>
              <a:cxnSpLocks noChangeShapeType="1"/>
              <a:stCxn id="14349" idx="2"/>
              <a:endCxn id="14351" idx="0"/>
            </p:cNvCxnSpPr>
            <p:nvPr/>
          </p:nvCxnSpPr>
          <p:spPr bwMode="auto">
            <a:xfrm>
              <a:off x="4752" y="1522"/>
              <a:ext cx="0" cy="2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5" name="AutoShape 14"/>
            <p:cNvCxnSpPr>
              <a:cxnSpLocks noChangeShapeType="1"/>
              <a:stCxn id="14351" idx="2"/>
              <a:endCxn id="14347" idx="0"/>
            </p:cNvCxnSpPr>
            <p:nvPr/>
          </p:nvCxnSpPr>
          <p:spPr bwMode="auto">
            <a:xfrm>
              <a:off x="4752" y="2050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6" name="AutoShape 15"/>
            <p:cNvCxnSpPr>
              <a:cxnSpLocks noChangeShapeType="1"/>
              <a:stCxn id="14347" idx="2"/>
              <a:endCxn id="14346" idx="0"/>
            </p:cNvCxnSpPr>
            <p:nvPr/>
          </p:nvCxnSpPr>
          <p:spPr bwMode="auto">
            <a:xfrm>
              <a:off x="4752" y="2626"/>
              <a:ext cx="0" cy="2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7" name="AutoShape 16"/>
            <p:cNvCxnSpPr>
              <a:cxnSpLocks noChangeShapeType="1"/>
              <a:stCxn id="14348" idx="3"/>
              <a:endCxn id="14349" idx="1"/>
            </p:cNvCxnSpPr>
            <p:nvPr/>
          </p:nvCxnSpPr>
          <p:spPr bwMode="auto">
            <a:xfrm>
              <a:off x="3944" y="1381"/>
              <a:ext cx="368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8" name="AutoShape 17"/>
            <p:cNvCxnSpPr>
              <a:cxnSpLocks noChangeShapeType="1"/>
              <a:stCxn id="14348" idx="1"/>
              <a:endCxn id="14350" idx="1"/>
            </p:cNvCxnSpPr>
            <p:nvPr/>
          </p:nvCxnSpPr>
          <p:spPr bwMode="auto">
            <a:xfrm rot="10800000" flipH="1">
              <a:off x="3064" y="805"/>
              <a:ext cx="1" cy="576"/>
            </a:xfrm>
            <a:prstGeom prst="bentConnector3">
              <a:avLst>
                <a:gd name="adj1" fmla="val -1360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59" name="AutoShape 18"/>
            <p:cNvCxnSpPr>
              <a:cxnSpLocks noChangeShapeType="1"/>
              <a:stCxn id="14351" idx="3"/>
              <a:endCxn id="14349" idx="3"/>
            </p:cNvCxnSpPr>
            <p:nvPr/>
          </p:nvCxnSpPr>
          <p:spPr bwMode="auto">
            <a:xfrm flipH="1" flipV="1">
              <a:off x="5192" y="1381"/>
              <a:ext cx="96" cy="528"/>
            </a:xfrm>
            <a:prstGeom prst="bentConnector3">
              <a:avLst>
                <a:gd name="adj1" fmla="val -141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60" name="AutoShape 19"/>
            <p:cNvCxnSpPr>
              <a:cxnSpLocks noChangeShapeType="1"/>
              <a:stCxn id="14347" idx="3"/>
              <a:endCxn id="14349" idx="3"/>
            </p:cNvCxnSpPr>
            <p:nvPr/>
          </p:nvCxnSpPr>
          <p:spPr bwMode="auto">
            <a:xfrm flipH="1" flipV="1">
              <a:off x="5192" y="1381"/>
              <a:ext cx="96" cy="1104"/>
            </a:xfrm>
            <a:prstGeom prst="bentConnector3">
              <a:avLst>
                <a:gd name="adj1" fmla="val -1416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09600" y="2057400"/>
            <a:ext cx="6248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/>
              <a:t>Parts procurement</a:t>
            </a:r>
          </a:p>
          <a:p>
            <a:pPr lvl="1" eaLnBrk="1" hangingPunct="1"/>
            <a:r>
              <a:rPr lang="en-US" altLang="en-US" sz="2000"/>
              <a:t>Test that parts satisfy flight </a:t>
            </a:r>
            <a:br>
              <a:rPr lang="en-US" altLang="en-US" sz="2000"/>
            </a:br>
            <a:r>
              <a:rPr lang="en-US" altLang="en-US" sz="2000"/>
              <a:t>requirements before assembly</a:t>
            </a:r>
          </a:p>
          <a:p>
            <a:pPr eaLnBrk="1" hangingPunct="1"/>
            <a:r>
              <a:rPr lang="en-US" altLang="en-US" sz="2400"/>
              <a:t>Assemble hardware &amp; software subsystems</a:t>
            </a:r>
          </a:p>
          <a:p>
            <a:pPr lvl="1" eaLnBrk="1" hangingPunct="1"/>
            <a:r>
              <a:rPr lang="en-US" altLang="en-US" sz="2000"/>
              <a:t>Training may be required for particular assemblies</a:t>
            </a:r>
          </a:p>
          <a:p>
            <a:pPr lvl="1" eaLnBrk="1" hangingPunct="1"/>
            <a:r>
              <a:rPr lang="en-US" altLang="en-US" sz="2000"/>
              <a:t>Fabricate component with qualified parts</a:t>
            </a:r>
          </a:p>
          <a:p>
            <a:pPr lvl="1" eaLnBrk="1" hangingPunct="1"/>
            <a:r>
              <a:rPr lang="en-US" altLang="en-US" sz="2000"/>
              <a:t>If part fails initial inspection and testing, return to assembly for rework / fixing</a:t>
            </a:r>
          </a:p>
          <a:p>
            <a:pPr lvl="1" eaLnBrk="1" hangingPunct="1"/>
            <a:r>
              <a:rPr lang="en-US" altLang="en-US" sz="2000"/>
              <a:t>If part fails thermal testing return to assembly for rework / fixing</a:t>
            </a:r>
          </a:p>
          <a:p>
            <a:pPr eaLnBrk="1" hangingPunct="1"/>
            <a:r>
              <a:rPr lang="en-US" altLang="en-US" sz="2400"/>
              <a:t>Once complete move to integration</a:t>
            </a:r>
          </a:p>
        </p:txBody>
      </p:sp>
      <p:sp>
        <p:nvSpPr>
          <p:cNvPr id="14344" name="Rectangle 21"/>
          <p:cNvSpPr>
            <a:spLocks noChangeArrowheads="1"/>
          </p:cNvSpPr>
          <p:nvPr/>
        </p:nvSpPr>
        <p:spPr bwMode="auto">
          <a:xfrm>
            <a:off x="1524000" y="1219200"/>
            <a:ext cx="701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Implement construction of flight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24FF34-F453-4CDA-8E4F-5B804F4FCC2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533400"/>
          </a:xfrm>
        </p:spPr>
        <p:txBody>
          <a:bodyPr/>
          <a:lstStyle/>
          <a:p>
            <a:pPr eaLnBrk="1" hangingPunct="1"/>
            <a:r>
              <a:rPr lang="en-US" altLang="en-US" sz="3200"/>
              <a:t>The Integration Phase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410200" cy="3657600"/>
          </a:xfrm>
        </p:spPr>
        <p:txBody>
          <a:bodyPr/>
          <a:lstStyle/>
          <a:p>
            <a:pPr eaLnBrk="1" hangingPunct="1"/>
            <a:r>
              <a:rPr lang="en-US" altLang="en-US" sz="2400"/>
              <a:t>Make sure all parts fit together, if not then rework</a:t>
            </a:r>
          </a:p>
          <a:p>
            <a:pPr eaLnBrk="1" hangingPunct="1"/>
            <a:r>
              <a:rPr lang="en-US" altLang="en-US" sz="2400"/>
              <a:t>Make sure power system is delivering proper voltage and current</a:t>
            </a:r>
          </a:p>
          <a:p>
            <a:pPr eaLnBrk="1" hangingPunct="1"/>
            <a:r>
              <a:rPr lang="en-US" altLang="en-US" sz="2400"/>
              <a:t>Connect electronics and sensors</a:t>
            </a:r>
          </a:p>
          <a:p>
            <a:pPr eaLnBrk="1" hangingPunct="1"/>
            <a:r>
              <a:rPr lang="en-US" altLang="en-US" sz="2400"/>
              <a:t>Install software and run</a:t>
            </a:r>
          </a:p>
          <a:p>
            <a:pPr eaLnBrk="1" hangingPunct="1"/>
            <a:r>
              <a:rPr lang="en-US" altLang="en-US" sz="2400"/>
              <a:t>Fix issues before proceeding to system testing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5930900" y="2016125"/>
            <a:ext cx="2527300" cy="3622675"/>
            <a:chOff x="3696" y="816"/>
            <a:chExt cx="1592" cy="2282"/>
          </a:xfrm>
        </p:grpSpPr>
        <p:sp>
          <p:nvSpPr>
            <p:cNvPr id="15369" name="Text Box 5"/>
            <p:cNvSpPr txBox="1">
              <a:spLocks noChangeArrowheads="1"/>
            </p:cNvSpPr>
            <p:nvPr/>
          </p:nvSpPr>
          <p:spPr bwMode="auto">
            <a:xfrm>
              <a:off x="3696" y="816"/>
              <a:ext cx="864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Fit Check</a:t>
              </a:r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3696" y="2640"/>
              <a:ext cx="864" cy="458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System Testing</a:t>
              </a:r>
            </a:p>
          </p:txBody>
        </p:sp>
        <p:sp>
          <p:nvSpPr>
            <p:cNvPr id="15371" name="Text Box 7"/>
            <p:cNvSpPr txBox="1">
              <a:spLocks noChangeArrowheads="1"/>
            </p:cNvSpPr>
            <p:nvPr/>
          </p:nvSpPr>
          <p:spPr bwMode="auto">
            <a:xfrm>
              <a:off x="3696" y="1414"/>
              <a:ext cx="864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Integrate</a:t>
              </a:r>
            </a:p>
          </p:txBody>
        </p:sp>
        <p:cxnSp>
          <p:nvCxnSpPr>
            <p:cNvPr id="15372" name="AutoShape 8"/>
            <p:cNvCxnSpPr>
              <a:cxnSpLocks noChangeShapeType="1"/>
              <a:stCxn id="15369" idx="2"/>
              <a:endCxn id="15371" idx="0"/>
            </p:cNvCxnSpPr>
            <p:nvPr/>
          </p:nvCxnSpPr>
          <p:spPr bwMode="auto">
            <a:xfrm>
              <a:off x="4128" y="1090"/>
              <a:ext cx="0" cy="3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3" name="AutoShape 9"/>
            <p:cNvCxnSpPr>
              <a:cxnSpLocks noChangeShapeType="1"/>
              <a:stCxn id="15371" idx="2"/>
              <a:endCxn id="15378" idx="0"/>
            </p:cNvCxnSpPr>
            <p:nvPr/>
          </p:nvCxnSpPr>
          <p:spPr bwMode="auto">
            <a:xfrm>
              <a:off x="4128" y="1688"/>
              <a:ext cx="0" cy="3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4" name="AutoShape 10"/>
            <p:cNvCxnSpPr>
              <a:cxnSpLocks noChangeShapeType="1"/>
              <a:stCxn id="15377" idx="1"/>
              <a:endCxn id="15371" idx="3"/>
            </p:cNvCxnSpPr>
            <p:nvPr/>
          </p:nvCxnSpPr>
          <p:spPr bwMode="auto">
            <a:xfrm flipH="1">
              <a:off x="4568" y="1547"/>
              <a:ext cx="2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11"/>
            <p:cNvCxnSpPr>
              <a:cxnSpLocks noChangeShapeType="1"/>
              <a:stCxn id="15378" idx="2"/>
              <a:endCxn id="15370" idx="0"/>
            </p:cNvCxnSpPr>
            <p:nvPr/>
          </p:nvCxnSpPr>
          <p:spPr bwMode="auto">
            <a:xfrm>
              <a:off x="4128" y="2290"/>
              <a:ext cx="0" cy="3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12"/>
            <p:cNvCxnSpPr>
              <a:cxnSpLocks noChangeShapeType="1"/>
              <a:stCxn id="15378" idx="3"/>
              <a:endCxn id="15377" idx="3"/>
            </p:cNvCxnSpPr>
            <p:nvPr/>
          </p:nvCxnSpPr>
          <p:spPr bwMode="auto">
            <a:xfrm flipV="1">
              <a:off x="4376" y="1547"/>
              <a:ext cx="912" cy="602"/>
            </a:xfrm>
            <a:prstGeom prst="bentConnector3">
              <a:avLst>
                <a:gd name="adj1" fmla="val 119736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377" name="Text Box 13"/>
            <p:cNvSpPr txBox="1">
              <a:spLocks noChangeArrowheads="1"/>
            </p:cNvSpPr>
            <p:nvPr/>
          </p:nvSpPr>
          <p:spPr bwMode="auto">
            <a:xfrm>
              <a:off x="4800" y="1414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Fix</a:t>
              </a:r>
            </a:p>
          </p:txBody>
        </p:sp>
        <p:sp>
          <p:nvSpPr>
            <p:cNvPr id="15378" name="Text Box 14"/>
            <p:cNvSpPr txBox="1">
              <a:spLocks noChangeArrowheads="1"/>
            </p:cNvSpPr>
            <p:nvPr/>
          </p:nvSpPr>
          <p:spPr bwMode="auto">
            <a:xfrm>
              <a:off x="3888" y="2016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Test</a:t>
              </a:r>
            </a:p>
          </p:txBody>
        </p:sp>
        <p:cxnSp>
          <p:nvCxnSpPr>
            <p:cNvPr id="15379" name="AutoShape 15"/>
            <p:cNvCxnSpPr>
              <a:cxnSpLocks noChangeShapeType="1"/>
            </p:cNvCxnSpPr>
            <p:nvPr/>
          </p:nvCxnSpPr>
          <p:spPr bwMode="auto">
            <a:xfrm>
              <a:off x="4560" y="949"/>
              <a:ext cx="720" cy="598"/>
            </a:xfrm>
            <a:prstGeom prst="bentConnector3">
              <a:avLst>
                <a:gd name="adj1" fmla="val 126111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457200" y="1257300"/>
            <a:ext cx="8382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/>
              <a:t>Subassemblies are put together to make the final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7197AE-6F1A-435C-8065-C6307636408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533400"/>
          </a:xfrm>
        </p:spPr>
        <p:txBody>
          <a:bodyPr/>
          <a:lstStyle/>
          <a:p>
            <a:pPr eaLnBrk="1" hangingPunct="1"/>
            <a:r>
              <a:rPr lang="en-US" altLang="en-US" sz="3200"/>
              <a:t>The System Testing Phase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44196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/>
              <a:t>Payload flight certification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5486400" y="1143000"/>
            <a:ext cx="3429000" cy="4918075"/>
            <a:chOff x="3456" y="720"/>
            <a:chExt cx="2160" cy="3098"/>
          </a:xfrm>
        </p:grpSpPr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3456" y="720"/>
              <a:ext cx="1008" cy="45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Functional Test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4752" y="3456"/>
              <a:ext cx="864" cy="26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FRR</a:t>
              </a:r>
            </a:p>
          </p:txBody>
        </p:sp>
        <p:cxnSp>
          <p:nvCxnSpPr>
            <p:cNvPr id="16395" name="AutoShape 7"/>
            <p:cNvCxnSpPr>
              <a:cxnSpLocks noChangeShapeType="1"/>
              <a:stCxn id="16402" idx="2"/>
              <a:endCxn id="16403" idx="0"/>
            </p:cNvCxnSpPr>
            <p:nvPr/>
          </p:nvCxnSpPr>
          <p:spPr bwMode="auto">
            <a:xfrm>
              <a:off x="3960" y="1666"/>
              <a:ext cx="0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8"/>
            <p:cNvCxnSpPr>
              <a:cxnSpLocks noChangeShapeType="1"/>
              <a:stCxn id="16393" idx="2"/>
              <a:endCxn id="16402" idx="0"/>
            </p:cNvCxnSpPr>
            <p:nvPr/>
          </p:nvCxnSpPr>
          <p:spPr bwMode="auto">
            <a:xfrm>
              <a:off x="3960" y="1186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7" name="AutoShape 9"/>
            <p:cNvCxnSpPr>
              <a:cxnSpLocks noChangeShapeType="1"/>
              <a:stCxn id="16400" idx="1"/>
              <a:endCxn id="16393" idx="3"/>
            </p:cNvCxnSpPr>
            <p:nvPr/>
          </p:nvCxnSpPr>
          <p:spPr bwMode="auto">
            <a:xfrm flipH="1">
              <a:off x="4472" y="949"/>
              <a:ext cx="41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8" name="AutoShape 10"/>
            <p:cNvCxnSpPr>
              <a:cxnSpLocks noChangeShapeType="1"/>
              <a:stCxn id="16406" idx="3"/>
              <a:endCxn id="16394" idx="1"/>
            </p:cNvCxnSpPr>
            <p:nvPr/>
          </p:nvCxnSpPr>
          <p:spPr bwMode="auto">
            <a:xfrm>
              <a:off x="4472" y="3589"/>
              <a:ext cx="2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9" name="AutoShape 11"/>
            <p:cNvCxnSpPr>
              <a:cxnSpLocks noChangeShapeType="1"/>
              <a:stCxn id="16405" idx="3"/>
              <a:endCxn id="16400" idx="2"/>
            </p:cNvCxnSpPr>
            <p:nvPr/>
          </p:nvCxnSpPr>
          <p:spPr bwMode="auto">
            <a:xfrm flipV="1">
              <a:off x="4472" y="1090"/>
              <a:ext cx="664" cy="192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4896" y="816"/>
              <a:ext cx="480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Fix</a:t>
              </a:r>
            </a:p>
          </p:txBody>
        </p:sp>
        <p:cxnSp>
          <p:nvCxnSpPr>
            <p:cNvPr id="16401" name="AutoShape 13"/>
            <p:cNvCxnSpPr>
              <a:cxnSpLocks noChangeShapeType="1"/>
              <a:stCxn id="16404" idx="3"/>
              <a:endCxn id="16400" idx="2"/>
            </p:cNvCxnSpPr>
            <p:nvPr/>
          </p:nvCxnSpPr>
          <p:spPr bwMode="auto">
            <a:xfrm flipV="1">
              <a:off x="4472" y="1090"/>
              <a:ext cx="664" cy="1443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402" name="Text Box 14"/>
            <p:cNvSpPr txBox="1">
              <a:spLocks noChangeArrowheads="1"/>
            </p:cNvSpPr>
            <p:nvPr/>
          </p:nvSpPr>
          <p:spPr bwMode="auto">
            <a:xfrm>
              <a:off x="3456" y="1392"/>
              <a:ext cx="1008" cy="266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Calibration</a:t>
              </a:r>
            </a:p>
          </p:txBody>
        </p:sp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3456" y="1894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Thermal Test</a:t>
              </a:r>
            </a:p>
          </p:txBody>
        </p:sp>
        <p:sp>
          <p:nvSpPr>
            <p:cNvPr id="16404" name="Text Box 16"/>
            <p:cNvSpPr txBox="1">
              <a:spLocks noChangeArrowheads="1"/>
            </p:cNvSpPr>
            <p:nvPr/>
          </p:nvSpPr>
          <p:spPr bwMode="auto">
            <a:xfrm>
              <a:off x="3456" y="2400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Pressure Test</a:t>
              </a:r>
            </a:p>
          </p:txBody>
        </p:sp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3456" y="2880"/>
              <a:ext cx="1008" cy="266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Shock Test</a:t>
              </a:r>
            </a:p>
          </p:txBody>
        </p:sp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3456" y="3360"/>
              <a:ext cx="1008" cy="45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Check Calibration</a:t>
              </a:r>
            </a:p>
          </p:txBody>
        </p:sp>
        <p:cxnSp>
          <p:nvCxnSpPr>
            <p:cNvPr id="16407" name="AutoShape 19"/>
            <p:cNvCxnSpPr>
              <a:cxnSpLocks noChangeShapeType="1"/>
              <a:stCxn id="16403" idx="3"/>
              <a:endCxn id="16400" idx="2"/>
            </p:cNvCxnSpPr>
            <p:nvPr/>
          </p:nvCxnSpPr>
          <p:spPr bwMode="auto">
            <a:xfrm flipV="1">
              <a:off x="4472" y="1090"/>
              <a:ext cx="664" cy="937"/>
            </a:xfrm>
            <a:prstGeom prst="bentConnector2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8" name="AutoShape 20"/>
            <p:cNvCxnSpPr>
              <a:cxnSpLocks noChangeShapeType="1"/>
              <a:stCxn id="16403" idx="2"/>
              <a:endCxn id="16404" idx="0"/>
            </p:cNvCxnSpPr>
            <p:nvPr/>
          </p:nvCxnSpPr>
          <p:spPr bwMode="auto">
            <a:xfrm>
              <a:off x="3960" y="2168"/>
              <a:ext cx="0" cy="22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9" name="AutoShape 21"/>
            <p:cNvCxnSpPr>
              <a:cxnSpLocks noChangeShapeType="1"/>
              <a:stCxn id="16404" idx="2"/>
              <a:endCxn id="16405" idx="0"/>
            </p:cNvCxnSpPr>
            <p:nvPr/>
          </p:nvCxnSpPr>
          <p:spPr bwMode="auto">
            <a:xfrm>
              <a:off x="3960" y="2674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10" name="AutoShape 22"/>
            <p:cNvCxnSpPr>
              <a:cxnSpLocks noChangeShapeType="1"/>
              <a:stCxn id="16405" idx="2"/>
              <a:endCxn id="16406" idx="0"/>
            </p:cNvCxnSpPr>
            <p:nvPr/>
          </p:nvCxnSpPr>
          <p:spPr bwMode="auto">
            <a:xfrm>
              <a:off x="3960" y="3154"/>
              <a:ext cx="0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" y="1828800"/>
            <a:ext cx="4953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/>
              <a:t>Integrated payload must first be fully functional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Calibration values are determined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Sensors, ADC gain, timing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Payload must function correctly during thermal, pressure &amp; shock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not, fix and begin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OK, then validate calibrations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Test and test data must be documented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Proceed to Flight Readiness Review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46407A-87B0-4527-81C2-557218381D5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4008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Mission Operations &amp; Data Analysis (MO&amp;DA)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sz="2400"/>
              <a:t>Mission Operations plan includes the following</a:t>
            </a:r>
          </a:p>
          <a:p>
            <a:pPr lvl="1" eaLnBrk="1" hangingPunct="1"/>
            <a:r>
              <a:rPr lang="en-US" altLang="en-US" sz="2000"/>
              <a:t>Sequence of operations to prepare payload for vehicle integration</a:t>
            </a:r>
          </a:p>
          <a:p>
            <a:pPr lvl="1" eaLnBrk="1" hangingPunct="1"/>
            <a:r>
              <a:rPr lang="en-US" altLang="en-US" sz="2000"/>
              <a:t>Sequence of operations to prepare payload for launch</a:t>
            </a:r>
          </a:p>
          <a:p>
            <a:pPr lvl="1" eaLnBrk="1" hangingPunct="1"/>
            <a:r>
              <a:rPr lang="en-US" altLang="en-US" sz="2000"/>
              <a:t>Flight profile requirements</a:t>
            </a:r>
          </a:p>
          <a:p>
            <a:pPr lvl="1" eaLnBrk="1" hangingPunct="1"/>
            <a:r>
              <a:rPr lang="en-US" altLang="en-US" sz="2000"/>
              <a:t>Operations, commanding, contingencies during flight</a:t>
            </a:r>
          </a:p>
          <a:p>
            <a:pPr lvl="1" eaLnBrk="1" hangingPunct="1"/>
            <a:r>
              <a:rPr lang="en-US" altLang="en-US" sz="2000"/>
              <a:t>Recovery handling and operations</a:t>
            </a:r>
          </a:p>
          <a:p>
            <a:pPr eaLnBrk="1" hangingPunct="1"/>
            <a:r>
              <a:rPr lang="en-US" altLang="en-US" sz="2400"/>
              <a:t>Data Analysis plan describes what happens to the flight data</a:t>
            </a:r>
          </a:p>
          <a:p>
            <a:pPr lvl="1" eaLnBrk="1" hangingPunct="1"/>
            <a:r>
              <a:rPr lang="en-US" altLang="en-US" sz="2000"/>
              <a:t>Flight data handling, processing and analysis sequence</a:t>
            </a:r>
          </a:p>
          <a:p>
            <a:pPr lvl="1" eaLnBrk="1" hangingPunct="1"/>
            <a:r>
              <a:rPr lang="en-US" altLang="en-US" sz="2000"/>
              <a:t>Specify data required from vehicle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609600" y="1295400"/>
            <a:ext cx="792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/>
              <a:t>Operate payload during flight &amp; obtain science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E9C0FC-3F67-4FEE-91EB-5DFE3EC2A03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en-US" sz="3600"/>
              <a:t>The need for communication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Communication and documentation is key for a successful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“If it is not written down, it did not happen!” </a:t>
            </a:r>
            <a:r>
              <a:rPr lang="en-US" altLang="en-US" sz="1200" i="1"/>
              <a:t>(ancient wise saying)</a:t>
            </a:r>
            <a:endParaRPr lang="en-US" altLang="en-US" sz="12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“If you wrote it down, you agreed to do it!” </a:t>
            </a:r>
            <a:r>
              <a:rPr lang="en-US" altLang="en-US" sz="1200" i="1"/>
              <a:t>(not as ancient wise saying)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Communication assures coordination of effort across stakeholders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Agreement on how to proceed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Tracking of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Assure functioning interface between units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Written documentation provides the “glue” that stabilizes components and unifies the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Helps assure “end-to-end” thinking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Show agreement on roles, tasks, schedule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Provides proof of 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Reports &amp; presentations set precedent for acknowledgement of effort and / or discoveries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6595A8-D836-4872-93FB-70C5BAC272C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400800" cy="914400"/>
          </a:xfrm>
        </p:spPr>
        <p:txBody>
          <a:bodyPr/>
          <a:lstStyle/>
          <a:p>
            <a:pPr eaLnBrk="1" hangingPunct="1"/>
            <a:r>
              <a:rPr lang="en-US" altLang="en-US" sz="3600"/>
              <a:t>The Project Reviews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219200"/>
            <a:ext cx="8610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There are at least three major reviews during a project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Preliminary Design, Critical Design, Flight Readiness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Also including a Pre-PDR and Pre-CDR to divide the reviews into more manageable sections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These reviews provide a check on project progress for all stakeholders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PDR, CDR and FRR are major project milestones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Pre-PDR by end-January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PDR by mid-February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Pre-CDR by first part of March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CDR by mid- to late- March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FRR document by May &amp; defense prior to launch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Imposed duration on schedule is a risk to be managed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The team must prepare written documents and oral presentations for each review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Each review has a somewhat different objective and emphasis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3BBE94-D478-4384-B0BF-C0F63F60A12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381000"/>
          </a:xfrm>
        </p:spPr>
        <p:txBody>
          <a:bodyPr/>
          <a:lstStyle/>
          <a:p>
            <a:pPr eaLnBrk="1" hangingPunct="1"/>
            <a:r>
              <a:rPr lang="en-US" altLang="en-US" sz="3200"/>
              <a:t>Preliminary Design Review (PDR)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primary objective for the PDR is to review results from your design phase</a:t>
            </a:r>
          </a:p>
          <a:p>
            <a:pPr eaLnBrk="1" hangingPunct="1"/>
            <a:r>
              <a:rPr lang="en-US" altLang="en-US" sz="2400" dirty="0"/>
              <a:t>At the end of the PDR you should have been able to show that you have “thought the problem through”</a:t>
            </a:r>
          </a:p>
          <a:p>
            <a:pPr eaLnBrk="1" hangingPunct="1"/>
            <a:r>
              <a:rPr lang="en-US" altLang="en-US" sz="2400" dirty="0"/>
              <a:t>There will be two parts for the PDR </a:t>
            </a:r>
          </a:p>
          <a:p>
            <a:pPr eaLnBrk="1" hangingPunct="1"/>
            <a:r>
              <a:rPr lang="en-US" altLang="en-US" sz="2400" dirty="0"/>
              <a:t>The Pre-PDR will focus on your mission goal, science background, objectives and requirements.</a:t>
            </a:r>
          </a:p>
          <a:p>
            <a:pPr lvl="1" eaLnBrk="1" hangingPunct="1"/>
            <a:r>
              <a:rPr lang="en-US" altLang="en-US" sz="2000" dirty="0"/>
              <a:t>Expect to do a Pre-PDR presentation</a:t>
            </a:r>
          </a:p>
          <a:p>
            <a:pPr eaLnBrk="1" hangingPunct="1"/>
            <a:r>
              <a:rPr lang="en-US" altLang="en-US" sz="2400" dirty="0"/>
              <a:t>During the PDR you will build on the Pre-PDR</a:t>
            </a:r>
          </a:p>
          <a:p>
            <a:pPr lvl="1" eaLnBrk="1" hangingPunct="1"/>
            <a:r>
              <a:rPr lang="en-US" altLang="en-US" sz="2000" dirty="0"/>
              <a:t>Resolve issues identified in the Pre-PDR</a:t>
            </a:r>
          </a:p>
          <a:p>
            <a:pPr lvl="1" eaLnBrk="1" hangingPunct="1"/>
            <a:r>
              <a:rPr lang="en-US" altLang="en-US" sz="2000" dirty="0"/>
              <a:t>Add system design, concept instrument hardware &amp; software design, risk analysis.</a:t>
            </a:r>
          </a:p>
          <a:p>
            <a:pPr lvl="1" eaLnBrk="1" hangingPunct="1"/>
            <a:r>
              <a:rPr lang="en-US" altLang="en-US" sz="2000" dirty="0"/>
              <a:t>There will be a PDR presentation AND document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80BDF1-67E8-4E3B-9742-CE2FC1EDF2D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381000"/>
          </a:xfrm>
        </p:spPr>
        <p:txBody>
          <a:bodyPr/>
          <a:lstStyle/>
          <a:p>
            <a:pPr eaLnBrk="1" hangingPunct="1"/>
            <a:r>
              <a:rPr lang="en-US" altLang="en-US" sz="3200"/>
              <a:t>PDR Topics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PDR should focus on the following topics: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Goals and objectives  </a:t>
            </a:r>
            <a:r>
              <a:rPr lang="en-US" alt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000" b="1" dirty="0">
                <a:solidFill>
                  <a:schemeClr val="accent2"/>
                </a:solidFill>
                <a:sym typeface="Wingdings" panose="05000000000000000000" pitchFamily="2" charset="2"/>
              </a:rPr>
              <a:t>Pre-PDR</a:t>
            </a:r>
            <a:endParaRPr lang="en-US" altLang="en-US" sz="2000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Science background and requirements </a:t>
            </a:r>
            <a:r>
              <a:rPr lang="en-US" alt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000" b="1" dirty="0">
                <a:solidFill>
                  <a:schemeClr val="accent2"/>
                </a:solidFill>
                <a:sym typeface="Wingdings" panose="05000000000000000000" pitchFamily="2" charset="2"/>
              </a:rPr>
              <a:t>Pre-PDR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Preliminary System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Concept hardware &amp; software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Tasks, schedule, resource needs, long-lead items </a:t>
            </a:r>
            <a:r>
              <a:rPr lang="en-US" alt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000" b="1" dirty="0">
                <a:solidFill>
                  <a:schemeClr val="accent2"/>
                </a:solidFill>
                <a:sym typeface="Wingdings" panose="05000000000000000000" pitchFamily="2" charset="2"/>
              </a:rPr>
              <a:t>Pre-PDR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Preliminary risk assessment &amp; management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 document template to guide your PDR write-up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Similar document for CDR and FRR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PDR presentation should be about 30 minutes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20 minutes of PowerPoint presentation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10 minutes of questions from the review panel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Cover content of PDR document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FE9AEF-1725-4675-99CE-BC86FB48BD0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2484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What is a project?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 project is a complex, non-routine, one-time effort limited by time, budget, resources, and performance specification designed to meet specific needs.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Examples include construction of a chemistry department building, holding a teacher development workshop, creating a new French dining experience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Projects generally have a particular set of characteristics in common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clearly stated objective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specific life span with beginning and 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Multiple departments or people working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Usually something that has never been done before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Must be done within specific time, cost and performance requirements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B86B14-14E9-4B9A-B00B-9512D8071F4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Critical Design Review (CDR)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primary objective of the CDR is to review the results from your development phase</a:t>
            </a:r>
          </a:p>
          <a:p>
            <a:pPr eaLnBrk="1" hangingPunct="1"/>
            <a:r>
              <a:rPr lang="en-US" altLang="en-US" sz="2400" dirty="0"/>
              <a:t>Determines whether you are ready to begin building your payload</a:t>
            </a:r>
          </a:p>
          <a:p>
            <a:pPr eaLnBrk="1" hangingPunct="1"/>
            <a:r>
              <a:rPr lang="en-US" altLang="en-US" sz="2400" dirty="0"/>
              <a:t>There will be two parts for the CDR </a:t>
            </a:r>
          </a:p>
          <a:p>
            <a:pPr eaLnBrk="1" hangingPunct="1"/>
            <a:r>
              <a:rPr lang="en-US" altLang="en-US" sz="2400" dirty="0"/>
              <a:t>The Pre-CDR will focus on your PDR issues, prototype results, “proven” design, final system and interfaces.</a:t>
            </a:r>
          </a:p>
          <a:p>
            <a:pPr lvl="1" eaLnBrk="1" hangingPunct="1"/>
            <a:r>
              <a:rPr lang="en-US" altLang="en-US" sz="2000" dirty="0"/>
              <a:t>Expect to do a Pre-CDR presentation</a:t>
            </a:r>
          </a:p>
          <a:p>
            <a:pPr eaLnBrk="1" hangingPunct="1"/>
            <a:r>
              <a:rPr lang="en-US" altLang="en-US" sz="2400" dirty="0"/>
              <a:t>During the CDR you will build on the Pre-CDR</a:t>
            </a:r>
          </a:p>
          <a:p>
            <a:pPr lvl="1" eaLnBrk="1" hangingPunct="1"/>
            <a:r>
              <a:rPr lang="en-US" altLang="en-US" sz="2000" dirty="0"/>
              <a:t>Resolve issues identified in the Pre-CDR</a:t>
            </a:r>
          </a:p>
          <a:p>
            <a:pPr lvl="1" eaLnBrk="1" hangingPunct="1"/>
            <a:r>
              <a:rPr lang="en-US" altLang="en-US" sz="2000" dirty="0"/>
              <a:t>There will be a CDR presentation AND document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EBFA53-B498-4D86-8076-8F9C7BD727F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CDR Topics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00600"/>
          </a:xfrm>
        </p:spPr>
        <p:txBody>
          <a:bodyPr/>
          <a:lstStyle/>
          <a:p>
            <a:pPr eaLnBrk="1" hangingPunct="1"/>
            <a:r>
              <a:rPr lang="en-US" altLang="en-US" sz="2800"/>
              <a:t>CDR should follow the same format as the PDR</a:t>
            </a:r>
          </a:p>
          <a:p>
            <a:pPr lvl="1" eaLnBrk="1" hangingPunct="1"/>
            <a:r>
              <a:rPr lang="en-US" altLang="en-US" sz="2400"/>
              <a:t>Modify document template for CDR</a:t>
            </a:r>
          </a:p>
          <a:p>
            <a:pPr lvl="1" eaLnBrk="1" hangingPunct="1"/>
            <a:r>
              <a:rPr lang="en-US" altLang="en-US" sz="2400"/>
              <a:t>Same oral presentation format</a:t>
            </a:r>
          </a:p>
          <a:p>
            <a:pPr eaLnBrk="1" hangingPunct="1"/>
            <a:r>
              <a:rPr lang="en-US" altLang="en-US" sz="2800"/>
              <a:t>CDR should emphasize the following topics:</a:t>
            </a:r>
          </a:p>
          <a:p>
            <a:pPr lvl="1" eaLnBrk="1" hangingPunct="1"/>
            <a:r>
              <a:rPr lang="en-US" altLang="en-US" sz="2400"/>
              <a:t>Resolving issues identified during the PDR </a:t>
            </a:r>
            <a:r>
              <a:rPr lang="en-US" altLang="en-US" sz="240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400" b="1">
                <a:solidFill>
                  <a:schemeClr val="accent2"/>
                </a:solidFill>
                <a:sym typeface="Wingdings" panose="05000000000000000000" pitchFamily="2" charset="2"/>
              </a:rPr>
              <a:t>Pre-CDR</a:t>
            </a:r>
            <a:endParaRPr lang="en-US" altLang="en-US" sz="2400"/>
          </a:p>
          <a:p>
            <a:pPr lvl="1" eaLnBrk="1" hangingPunct="1"/>
            <a:r>
              <a:rPr lang="en-US" altLang="en-US" sz="2400"/>
              <a:t>Prototyping results and “proven” designs </a:t>
            </a:r>
            <a:r>
              <a:rPr lang="en-US" altLang="en-US" sz="240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400" b="1">
                <a:solidFill>
                  <a:schemeClr val="accent2"/>
                </a:solidFill>
                <a:sym typeface="Wingdings" panose="05000000000000000000" pitchFamily="2" charset="2"/>
              </a:rPr>
              <a:t>Pre-CDR</a:t>
            </a:r>
            <a:endParaRPr lang="en-US" altLang="en-US" sz="2400"/>
          </a:p>
          <a:p>
            <a:pPr lvl="1" eaLnBrk="1" hangingPunct="1"/>
            <a:r>
              <a:rPr lang="en-US" altLang="en-US" sz="2400"/>
              <a:t>Completed system design and defined interfaces </a:t>
            </a:r>
            <a:r>
              <a:rPr lang="en-US" altLang="en-US" sz="2400">
                <a:solidFill>
                  <a:schemeClr val="accent2"/>
                </a:solidFill>
                <a:sym typeface="Wingdings" panose="05000000000000000000" pitchFamily="2" charset="2"/>
              </a:rPr>
              <a:t> </a:t>
            </a:r>
            <a:r>
              <a:rPr lang="en-US" altLang="en-US" sz="2400" b="1">
                <a:solidFill>
                  <a:schemeClr val="accent2"/>
                </a:solidFill>
                <a:sym typeface="Wingdings" panose="05000000000000000000" pitchFamily="2" charset="2"/>
              </a:rPr>
              <a:t>Pre-CDR</a:t>
            </a:r>
            <a:endParaRPr lang="en-US" altLang="en-US" sz="2400"/>
          </a:p>
          <a:p>
            <a:pPr lvl="1" eaLnBrk="1" hangingPunct="1"/>
            <a:r>
              <a:rPr lang="en-US" altLang="en-US" sz="2400"/>
              <a:t>Finalize tasks, schedule, procedures and costs</a:t>
            </a:r>
          </a:p>
          <a:p>
            <a:pPr lvl="1" eaLnBrk="1" hangingPunct="1"/>
            <a:r>
              <a:rPr lang="en-US" altLang="en-US" sz="2400"/>
              <a:t>Updated risk assessment &amp; management plan</a:t>
            </a:r>
          </a:p>
          <a:p>
            <a:pPr lvl="1" eaLnBrk="1" hangingPunct="1"/>
            <a:r>
              <a:rPr lang="en-US" altLang="en-US" sz="2400"/>
              <a:t>Preliminary MO &amp; DA plan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FC2268-442D-408E-8073-8652122FA03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533400"/>
          </a:xfrm>
        </p:spPr>
        <p:txBody>
          <a:bodyPr/>
          <a:lstStyle/>
          <a:p>
            <a:pPr eaLnBrk="1" hangingPunct="1"/>
            <a:r>
              <a:rPr lang="en-US" altLang="en-US" sz="3200"/>
              <a:t>Flight Readiness Review (FRR)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Determine that all issues from CDR have been resolved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Document Experiment Readiness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As-built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Environmental testing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Calibrations performed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Provide quantitative evidence that the payload: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Meets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Is safe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Will perform properly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Determine any impact on other payloads or the vehicle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Describe procedures for checkout, integration with the vehicle and mission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Identify outstanding issues that must be addressed prior to flight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55DE6-4218-4410-B07B-2FB07520C0F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2484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FRR Topics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FRR document follows same format at CDR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Documentation of as-built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Prove that payload is safe, will perform properly and satisfies flight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Written FRR document sent to LA ACES Project two weeks before flight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Oral FRR presentation during the launch trip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FRR will determine whether you are allowed to attach your payload to the flight vehicle!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E2DE7A-66EA-4C2E-81E3-DC4E056EBAB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2484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Post-Flight Science Report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During the launch trip you will be required to present a report on your preliminary science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PowerPoint presentation including science background, brief description of instrument, calibrations, analyzed data, science results and error 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You will have a full day following the flight to analyze your data and prepare your report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You will be provided with a time to altitude converter program for your flight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Recommend the following prior to the launch trip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Have your presentation done except for the science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Have your calibrations complete and ready to apply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Have your ground data handling and analysis software complete, tested and ready to go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D17C02-7F7B-4315-84FD-B403D80D442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248400" cy="457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LSU 2020 Report Schedule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112274"/>
            <a:ext cx="6103374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Pre-PDR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Presentation	January 28, 2020</a:t>
            </a:r>
          </a:p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PDR 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Presentation	February 11, 2020 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Document Due	February 14, 2020</a:t>
            </a:r>
          </a:p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Pre-CDR 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Presentation	March 12, 2020</a:t>
            </a:r>
          </a:p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CDR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Presentation	March 19, 2020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Document due	March 31, 2020</a:t>
            </a:r>
          </a:p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System Testing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Thermal / Vacuum Test	April 17, 2020</a:t>
            </a:r>
          </a:p>
          <a:p>
            <a:pPr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400" b="1" dirty="0"/>
              <a:t>FRR</a:t>
            </a:r>
          </a:p>
          <a:p>
            <a:pPr lvl="1" eaLnBrk="1" hangingPunct="1">
              <a:lnSpc>
                <a:spcPct val="80000"/>
              </a:lnSpc>
              <a:tabLst>
                <a:tab pos="7315200" algn="r"/>
              </a:tabLst>
            </a:pPr>
            <a:r>
              <a:rPr lang="en-US" altLang="en-US" sz="2000" dirty="0"/>
              <a:t>Document due	April 28, 2020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912874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tabLst>
                <a:tab pos="5432425" algn="r"/>
              </a:tabLst>
            </a:pPr>
            <a:r>
              <a:rPr lang="en-US" altLang="en-US" sz="1800" kern="0" dirty="0"/>
              <a:t>All presentations start at 18:00 and all documents are due by 22:00 central time.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D17C02-7F7B-4315-84FD-B403D80D442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248400" cy="457200"/>
          </a:xfrm>
        </p:spPr>
        <p:txBody>
          <a:bodyPr/>
          <a:lstStyle/>
          <a:p>
            <a:pPr eaLnBrk="1" hangingPunct="1"/>
            <a:r>
              <a:rPr lang="en-US" altLang="en-US" sz="3200" dirty="0" err="1"/>
              <a:t>LaACES</a:t>
            </a:r>
            <a:r>
              <a:rPr lang="en-US" altLang="en-US" sz="3200" dirty="0"/>
              <a:t> 2020 Flight Schedule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362200"/>
            <a:ext cx="81534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Travel to NASA CSBF	May 17, 2020</a:t>
            </a:r>
          </a:p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FRR Presentation	May 18, 2020</a:t>
            </a:r>
          </a:p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Launch, Flight Ops	May 19, 2020</a:t>
            </a:r>
          </a:p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Data Analysis	May 20, 2020</a:t>
            </a:r>
          </a:p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Science Presentation	May 21, 2020</a:t>
            </a:r>
          </a:p>
          <a:p>
            <a:pPr eaLnBrk="1" hangingPunct="1">
              <a:lnSpc>
                <a:spcPct val="80000"/>
              </a:lnSpc>
              <a:tabLst>
                <a:tab pos="7777163" algn="r"/>
              </a:tabLst>
            </a:pPr>
            <a:r>
              <a:rPr lang="en-US" altLang="en-US" sz="2800" dirty="0"/>
              <a:t>Contingency Day	May 22, 2020</a:t>
            </a:r>
          </a:p>
        </p:txBody>
      </p:sp>
    </p:spTree>
    <p:extLst>
      <p:ext uri="{BB962C8B-B14F-4D97-AF65-F5344CB8AC3E}">
        <p14:creationId xmlns:p14="http://schemas.microsoft.com/office/powerpoint/2010/main" val="8505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167C6-6512-4ABC-9005-D3715A9FB0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2484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Why manage a project?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z="2400"/>
              <a:t>Accomplish objectives of project within constraints</a:t>
            </a:r>
          </a:p>
          <a:p>
            <a:pPr eaLnBrk="1" hangingPunct="1"/>
            <a:r>
              <a:rPr lang="en-US" altLang="en-US" sz="2400"/>
              <a:t>Balancing trade-offs between time, cost and performance</a:t>
            </a:r>
          </a:p>
          <a:p>
            <a:pPr lvl="1" eaLnBrk="1" hangingPunct="1"/>
            <a:r>
              <a:rPr lang="en-US" altLang="en-US" sz="2000"/>
              <a:t>These three constraints can be mutually exclusive</a:t>
            </a:r>
          </a:p>
          <a:p>
            <a:pPr lvl="1" eaLnBrk="1" hangingPunct="1"/>
            <a:r>
              <a:rPr lang="en-US" altLang="en-US" sz="2000"/>
              <a:t>An effective balance is necessary for project success</a:t>
            </a:r>
          </a:p>
          <a:p>
            <a:pPr eaLnBrk="1" hangingPunct="1"/>
            <a:r>
              <a:rPr lang="en-US" altLang="en-US" sz="2400"/>
              <a:t>Anticipating, identifying and handling the unexpected</a:t>
            </a:r>
          </a:p>
          <a:p>
            <a:pPr lvl="1" eaLnBrk="1" hangingPunct="1"/>
            <a:r>
              <a:rPr lang="en-US" altLang="en-US" sz="2000"/>
              <a:t>Unexpected events will happen throughout a project (Murphy’s Law)</a:t>
            </a:r>
          </a:p>
          <a:p>
            <a:pPr lvl="1" eaLnBrk="1" hangingPunct="1"/>
            <a:r>
              <a:rPr lang="en-US" altLang="en-US" sz="2000"/>
              <a:t>Risk planning is an essential component to project management</a:t>
            </a:r>
          </a:p>
          <a:p>
            <a:pPr eaLnBrk="1" hangingPunct="1"/>
            <a:r>
              <a:rPr lang="en-US" altLang="en-US" sz="2400"/>
              <a:t>Taking into account unique project features</a:t>
            </a:r>
          </a:p>
          <a:p>
            <a:pPr lvl="1" eaLnBrk="1" hangingPunct="1"/>
            <a:r>
              <a:rPr lang="en-US" altLang="en-US" sz="2000"/>
              <a:t>As project complexity increases coordination and risk also increase</a:t>
            </a:r>
          </a:p>
          <a:p>
            <a:pPr lvl="1" eaLnBrk="1" hangingPunct="1"/>
            <a:r>
              <a:rPr lang="en-US" altLang="en-US" sz="2000"/>
              <a:t>New technology development is usually associated with increased risk and complexity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96C113-1D64-414B-99CE-904F2EA6C33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248400" cy="762000"/>
          </a:xfrm>
        </p:spPr>
        <p:txBody>
          <a:bodyPr/>
          <a:lstStyle/>
          <a:p>
            <a:pPr eaLnBrk="1" hangingPunct="1"/>
            <a:r>
              <a:rPr lang="en-US" altLang="en-US" sz="4000"/>
              <a:t>Project Team Structure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Dedicated project team structure</a:t>
            </a:r>
          </a:p>
          <a:p>
            <a:pPr lvl="1" eaLnBrk="1" hangingPunct="1"/>
            <a:r>
              <a:rPr lang="en-US" altLang="en-US" sz="2400" dirty="0"/>
              <a:t>Create independent team composed of specialists to focus exclusively on project</a:t>
            </a:r>
          </a:p>
          <a:p>
            <a:pPr eaLnBrk="1" hangingPunct="1"/>
            <a:r>
              <a:rPr lang="en-US" altLang="en-US" sz="2800" dirty="0"/>
              <a:t>Project team management structure</a:t>
            </a:r>
          </a:p>
          <a:p>
            <a:pPr lvl="1" eaLnBrk="1" hangingPunct="1"/>
            <a:r>
              <a:rPr lang="en-US" altLang="en-US" sz="2400" dirty="0"/>
              <a:t>Maximum cohesion and focus provides fast response</a:t>
            </a:r>
          </a:p>
          <a:p>
            <a:pPr lvl="1" eaLnBrk="1" hangingPunct="1"/>
            <a:r>
              <a:rPr lang="en-US" altLang="en-US" sz="2400" dirty="0"/>
              <a:t>Resistance to “outsiders” and constrained staff expertise</a:t>
            </a:r>
          </a:p>
          <a:p>
            <a:pPr lvl="1" eaLnBrk="1" hangingPunct="1"/>
            <a:r>
              <a:rPr lang="en-US" altLang="en-US" sz="2400" dirty="0"/>
              <a:t>Appropriate for complex or organizations with many projects</a:t>
            </a:r>
          </a:p>
          <a:p>
            <a:pPr eaLnBrk="1" hangingPunct="1"/>
            <a:r>
              <a:rPr lang="en-US" altLang="en-US" sz="2800" dirty="0"/>
              <a:t>You should establish a “Team Contract” to define your organization and interaction as a team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66311A-B226-400B-A592-05702ED5E42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477000" cy="609600"/>
          </a:xfrm>
        </p:spPr>
        <p:txBody>
          <a:bodyPr/>
          <a:lstStyle/>
          <a:p>
            <a:pPr eaLnBrk="1" hangingPunct="1"/>
            <a:r>
              <a:rPr lang="en-US" altLang="en-US" sz="3600"/>
              <a:t>Stages of Team Development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800600"/>
          </a:xfrm>
          <a:noFill/>
        </p:spPr>
        <p:txBody>
          <a:bodyPr/>
          <a:lstStyle/>
          <a:p>
            <a:pPr eaLnBrk="1" hangingPunct="1"/>
            <a:r>
              <a:rPr lang="en-US" altLang="en-US" sz="2400" b="1" dirty="0"/>
              <a:t>Forming:</a:t>
            </a:r>
            <a:r>
              <a:rPr lang="en-US" altLang="en-US" sz="2400" dirty="0"/>
              <a:t> Get acquainted stage when ground rules, roles and interpersonal relations are established</a:t>
            </a:r>
          </a:p>
          <a:p>
            <a:pPr eaLnBrk="1" hangingPunct="1"/>
            <a:r>
              <a:rPr lang="en-US" altLang="en-US" sz="2400" b="1" dirty="0"/>
              <a:t>Storming:</a:t>
            </a:r>
            <a:r>
              <a:rPr lang="en-US" altLang="en-US" sz="2400" dirty="0"/>
              <a:t> Conflict stage when group control, decision making, group &amp; project constraints are contested</a:t>
            </a:r>
          </a:p>
          <a:p>
            <a:pPr eaLnBrk="1" hangingPunct="1"/>
            <a:r>
              <a:rPr lang="en-US" altLang="en-US" sz="2400" b="1" dirty="0"/>
              <a:t>Norming:</a:t>
            </a:r>
            <a:r>
              <a:rPr lang="en-US" altLang="en-US" sz="2400" dirty="0"/>
              <a:t> Stage when close relationships develop and the group demonstrates cohesiveness</a:t>
            </a:r>
          </a:p>
          <a:p>
            <a:pPr eaLnBrk="1" hangingPunct="1"/>
            <a:r>
              <a:rPr lang="en-US" altLang="en-US" sz="2400" b="1" dirty="0"/>
              <a:t>Performing:</a:t>
            </a:r>
            <a:r>
              <a:rPr lang="en-US" altLang="en-US" sz="2400" dirty="0"/>
              <a:t> Established expectations of how to work together and the group begins channeling energy into achieving project goals</a:t>
            </a:r>
          </a:p>
          <a:p>
            <a:pPr eaLnBrk="1" hangingPunct="1"/>
            <a:r>
              <a:rPr lang="en-US" altLang="en-US" sz="2400" b="1" dirty="0"/>
              <a:t>Adjourning:</a:t>
            </a:r>
            <a:r>
              <a:rPr lang="en-US" altLang="en-US" sz="2400" dirty="0"/>
              <a:t> Attention is focused on completing the project and could include conflicting emotions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9DC428-76AF-4AD7-82F2-7D53F73FF4C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477000" cy="609600"/>
          </a:xfrm>
        </p:spPr>
        <p:txBody>
          <a:bodyPr/>
          <a:lstStyle/>
          <a:p>
            <a:pPr eaLnBrk="1" hangingPunct="1"/>
            <a:r>
              <a:rPr lang="en-US" altLang="en-US" sz="3600"/>
              <a:t>Building a Project Team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00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Early on establish ground rules such as the following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 will the project be planned?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What will be the specific roles and responsibilities?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 will progress be assessed and tracked?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 will project changes be documented and instituted?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How, when and where will meetings be scheduled and run?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Conduct project meetings that are regular, crisp, have a focused agenda and are time constrained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Establish a team identify and create a shared 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Facilitate group decisions by identifying underlying problems, generating alternate solutions, fostering a consensus and following-up on solution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Accepting, managing and encouraging functional conflict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25586B-6BDF-493E-A69A-F8E168986DF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477000" cy="609600"/>
          </a:xfrm>
        </p:spPr>
        <p:txBody>
          <a:bodyPr/>
          <a:lstStyle/>
          <a:p>
            <a:pPr eaLnBrk="1" hangingPunct="1"/>
            <a:r>
              <a:rPr lang="en-US" altLang="en-US" sz="3600"/>
              <a:t>Project Team Pitfalls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95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Project teams and managers need to be aware of various pitfalls that can lead to poor decisions.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 team can become convinced that its decisions are infallible.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Fail to examine alternate solutions and problems that might arise from the current plan.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Stereotype outsiders negatively so that external concerns, issues or solutions remain unconsidered.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Opposition by a member to a particular direction or solution might be repressed by the team.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58024D-F408-48B5-A3A5-4CD14A74459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6324600" cy="457200"/>
          </a:xfrm>
        </p:spPr>
        <p:txBody>
          <a:bodyPr/>
          <a:lstStyle/>
          <a:p>
            <a:pPr eaLnBrk="1" hangingPunct="1"/>
            <a:r>
              <a:rPr lang="en-US" altLang="en-US" sz="3200"/>
              <a:t>The Project Phases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295400"/>
            <a:ext cx="8458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All projects complete roughly the same phases from inception to completion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71600" y="4724400"/>
            <a:ext cx="2057400" cy="482600"/>
          </a:xfrm>
          <a:prstGeom prst="rect">
            <a:avLst/>
          </a:prstGeom>
          <a:solidFill>
            <a:srgbClr val="00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OPERATION</a:t>
            </a:r>
          </a:p>
        </p:txBody>
      </p: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381000" y="2286000"/>
            <a:ext cx="3062288" cy="692150"/>
            <a:chOff x="240" y="1440"/>
            <a:chExt cx="1929" cy="436"/>
          </a:xfrm>
        </p:grpSpPr>
        <p:sp>
          <p:nvSpPr>
            <p:cNvPr id="10271" name="Text Box 6"/>
            <p:cNvSpPr txBox="1">
              <a:spLocks noChangeArrowheads="1"/>
            </p:cNvSpPr>
            <p:nvPr/>
          </p:nvSpPr>
          <p:spPr bwMode="auto">
            <a:xfrm>
              <a:off x="240" y="1440"/>
              <a:ext cx="912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DESIGN</a:t>
              </a:r>
            </a:p>
          </p:txBody>
        </p:sp>
        <p:sp>
          <p:nvSpPr>
            <p:cNvPr id="10272" name="Text Box 7"/>
            <p:cNvSpPr txBox="1">
              <a:spLocks noChangeArrowheads="1"/>
            </p:cNvSpPr>
            <p:nvPr/>
          </p:nvSpPr>
          <p:spPr bwMode="auto">
            <a:xfrm>
              <a:off x="1296" y="1440"/>
              <a:ext cx="528" cy="30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PDR</a:t>
              </a:r>
            </a:p>
          </p:txBody>
        </p:sp>
        <p:grpSp>
          <p:nvGrpSpPr>
            <p:cNvPr id="10273" name="Group 8"/>
            <p:cNvGrpSpPr>
              <a:grpSpLocks/>
            </p:cNvGrpSpPr>
            <p:nvPr/>
          </p:nvGrpSpPr>
          <p:grpSpPr bwMode="auto">
            <a:xfrm rot="-2096243">
              <a:off x="1920" y="1488"/>
              <a:ext cx="249" cy="388"/>
              <a:chOff x="1967" y="1093"/>
              <a:chExt cx="1807" cy="2130"/>
            </a:xfrm>
          </p:grpSpPr>
          <p:sp>
            <p:nvSpPr>
              <p:cNvPr id="10274" name="Freeform 9"/>
              <p:cNvSpPr>
                <a:spLocks/>
              </p:cNvSpPr>
              <p:nvPr/>
            </p:nvSpPr>
            <p:spPr bwMode="auto">
              <a:xfrm>
                <a:off x="2265" y="1093"/>
                <a:ext cx="1416" cy="1887"/>
              </a:xfrm>
              <a:custGeom>
                <a:avLst/>
                <a:gdLst>
                  <a:gd name="T0" fmla="*/ 12 w 2833"/>
                  <a:gd name="T1" fmla="*/ 7 h 3773"/>
                  <a:gd name="T2" fmla="*/ 25 w 2833"/>
                  <a:gd name="T3" fmla="*/ 21 h 3773"/>
                  <a:gd name="T4" fmla="*/ 32 w 2833"/>
                  <a:gd name="T5" fmla="*/ 12 h 3773"/>
                  <a:gd name="T6" fmla="*/ 33 w 2833"/>
                  <a:gd name="T7" fmla="*/ 0 h 3773"/>
                  <a:gd name="T8" fmla="*/ 44 w 2833"/>
                  <a:gd name="T9" fmla="*/ 14 h 3773"/>
                  <a:gd name="T10" fmla="*/ 44 w 2833"/>
                  <a:gd name="T11" fmla="*/ 27 h 3773"/>
                  <a:gd name="T12" fmla="*/ 30 w 2833"/>
                  <a:gd name="T13" fmla="*/ 54 h 3773"/>
                  <a:gd name="T14" fmla="*/ 7 w 2833"/>
                  <a:gd name="T15" fmla="*/ 59 h 3773"/>
                  <a:gd name="T16" fmla="*/ 10 w 2833"/>
                  <a:gd name="T17" fmla="*/ 35 h 3773"/>
                  <a:gd name="T18" fmla="*/ 6 w 2833"/>
                  <a:gd name="T19" fmla="*/ 13 h 3773"/>
                  <a:gd name="T20" fmla="*/ 0 w 2833"/>
                  <a:gd name="T21" fmla="*/ 1 h 3773"/>
                  <a:gd name="T22" fmla="*/ 12 w 2833"/>
                  <a:gd name="T23" fmla="*/ 7 h 3773"/>
                  <a:gd name="T24" fmla="*/ 12 w 2833"/>
                  <a:gd name="T25" fmla="*/ 7 h 3773"/>
                  <a:gd name="T26" fmla="*/ 12 w 2833"/>
                  <a:gd name="T27" fmla="*/ 7 h 37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33" h="3773">
                    <a:moveTo>
                      <a:pt x="799" y="392"/>
                    </a:moveTo>
                    <a:lnTo>
                      <a:pt x="1622" y="1325"/>
                    </a:lnTo>
                    <a:lnTo>
                      <a:pt x="2097" y="717"/>
                    </a:lnTo>
                    <a:lnTo>
                      <a:pt x="2120" y="0"/>
                    </a:lnTo>
                    <a:lnTo>
                      <a:pt x="2833" y="846"/>
                    </a:lnTo>
                    <a:lnTo>
                      <a:pt x="2833" y="1715"/>
                    </a:lnTo>
                    <a:lnTo>
                      <a:pt x="1924" y="3405"/>
                    </a:lnTo>
                    <a:lnTo>
                      <a:pt x="475" y="3773"/>
                    </a:lnTo>
                    <a:lnTo>
                      <a:pt x="648" y="2213"/>
                    </a:lnTo>
                    <a:lnTo>
                      <a:pt x="390" y="803"/>
                    </a:lnTo>
                    <a:lnTo>
                      <a:pt x="0" y="23"/>
                    </a:lnTo>
                    <a:lnTo>
                      <a:pt x="799" y="392"/>
                    </a:lnTo>
                    <a:close/>
                  </a:path>
                </a:pathLst>
              </a:custGeom>
              <a:solidFill>
                <a:srgbClr val="7DF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10"/>
              <p:cNvSpPr>
                <a:spLocks/>
              </p:cNvSpPr>
              <p:nvPr/>
            </p:nvSpPr>
            <p:spPr bwMode="auto">
              <a:xfrm>
                <a:off x="1967" y="1215"/>
                <a:ext cx="1807" cy="2008"/>
              </a:xfrm>
              <a:custGeom>
                <a:avLst/>
                <a:gdLst>
                  <a:gd name="T0" fmla="*/ 15 w 3614"/>
                  <a:gd name="T1" fmla="*/ 0 h 4016"/>
                  <a:gd name="T2" fmla="*/ 24 w 3614"/>
                  <a:gd name="T3" fmla="*/ 13 h 4016"/>
                  <a:gd name="T4" fmla="*/ 27 w 3614"/>
                  <a:gd name="T5" fmla="*/ 24 h 4016"/>
                  <a:gd name="T6" fmla="*/ 27 w 3614"/>
                  <a:gd name="T7" fmla="*/ 37 h 4016"/>
                  <a:gd name="T8" fmla="*/ 24 w 3614"/>
                  <a:gd name="T9" fmla="*/ 50 h 4016"/>
                  <a:gd name="T10" fmla="*/ 35 w 3614"/>
                  <a:gd name="T11" fmla="*/ 39 h 4016"/>
                  <a:gd name="T12" fmla="*/ 43 w 3614"/>
                  <a:gd name="T13" fmla="*/ 27 h 4016"/>
                  <a:gd name="T14" fmla="*/ 47 w 3614"/>
                  <a:gd name="T15" fmla="*/ 18 h 4016"/>
                  <a:gd name="T16" fmla="*/ 48 w 3614"/>
                  <a:gd name="T17" fmla="*/ 10 h 4016"/>
                  <a:gd name="T18" fmla="*/ 45 w 3614"/>
                  <a:gd name="T19" fmla="*/ 1 h 4016"/>
                  <a:gd name="T20" fmla="*/ 50 w 3614"/>
                  <a:gd name="T21" fmla="*/ 9 h 4016"/>
                  <a:gd name="T22" fmla="*/ 52 w 3614"/>
                  <a:gd name="T23" fmla="*/ 14 h 4016"/>
                  <a:gd name="T24" fmla="*/ 51 w 3614"/>
                  <a:gd name="T25" fmla="*/ 23 h 4016"/>
                  <a:gd name="T26" fmla="*/ 49 w 3614"/>
                  <a:gd name="T27" fmla="*/ 34 h 4016"/>
                  <a:gd name="T28" fmla="*/ 43 w 3614"/>
                  <a:gd name="T29" fmla="*/ 47 h 4016"/>
                  <a:gd name="T30" fmla="*/ 57 w 3614"/>
                  <a:gd name="T31" fmla="*/ 50 h 4016"/>
                  <a:gd name="T32" fmla="*/ 44 w 3614"/>
                  <a:gd name="T33" fmla="*/ 56 h 4016"/>
                  <a:gd name="T34" fmla="*/ 24 w 3614"/>
                  <a:gd name="T35" fmla="*/ 61 h 4016"/>
                  <a:gd name="T36" fmla="*/ 13 w 3614"/>
                  <a:gd name="T37" fmla="*/ 63 h 4016"/>
                  <a:gd name="T38" fmla="*/ 13 w 3614"/>
                  <a:gd name="T39" fmla="*/ 57 h 4016"/>
                  <a:gd name="T40" fmla="*/ 10 w 3614"/>
                  <a:gd name="T41" fmla="*/ 48 h 4016"/>
                  <a:gd name="T42" fmla="*/ 0 w 3614"/>
                  <a:gd name="T43" fmla="*/ 40 h 4016"/>
                  <a:gd name="T44" fmla="*/ 15 w 3614"/>
                  <a:gd name="T45" fmla="*/ 42 h 4016"/>
                  <a:gd name="T46" fmla="*/ 19 w 3614"/>
                  <a:gd name="T47" fmla="*/ 32 h 4016"/>
                  <a:gd name="T48" fmla="*/ 21 w 3614"/>
                  <a:gd name="T49" fmla="*/ 21 h 4016"/>
                  <a:gd name="T50" fmla="*/ 19 w 3614"/>
                  <a:gd name="T51" fmla="*/ 10 h 4016"/>
                  <a:gd name="T52" fmla="*/ 15 w 3614"/>
                  <a:gd name="T53" fmla="*/ 0 h 4016"/>
                  <a:gd name="T54" fmla="*/ 15 w 3614"/>
                  <a:gd name="T55" fmla="*/ 0 h 4016"/>
                  <a:gd name="T56" fmla="*/ 15 w 3614"/>
                  <a:gd name="T57" fmla="*/ 0 h 40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14" h="4016">
                    <a:moveTo>
                      <a:pt x="949" y="0"/>
                    </a:moveTo>
                    <a:lnTo>
                      <a:pt x="1502" y="817"/>
                    </a:lnTo>
                    <a:lnTo>
                      <a:pt x="1711" y="1536"/>
                    </a:lnTo>
                    <a:lnTo>
                      <a:pt x="1701" y="2324"/>
                    </a:lnTo>
                    <a:lnTo>
                      <a:pt x="1475" y="3189"/>
                    </a:lnTo>
                    <a:lnTo>
                      <a:pt x="2228" y="2463"/>
                    </a:lnTo>
                    <a:lnTo>
                      <a:pt x="2698" y="1726"/>
                    </a:lnTo>
                    <a:lnTo>
                      <a:pt x="2960" y="1108"/>
                    </a:lnTo>
                    <a:lnTo>
                      <a:pt x="3042" y="581"/>
                    </a:lnTo>
                    <a:lnTo>
                      <a:pt x="2871" y="38"/>
                    </a:lnTo>
                    <a:lnTo>
                      <a:pt x="3186" y="545"/>
                    </a:lnTo>
                    <a:lnTo>
                      <a:pt x="3287" y="865"/>
                    </a:lnTo>
                    <a:lnTo>
                      <a:pt x="3251" y="1437"/>
                    </a:lnTo>
                    <a:lnTo>
                      <a:pt x="3106" y="2115"/>
                    </a:lnTo>
                    <a:lnTo>
                      <a:pt x="2707" y="3007"/>
                    </a:lnTo>
                    <a:lnTo>
                      <a:pt x="3614" y="3189"/>
                    </a:lnTo>
                    <a:lnTo>
                      <a:pt x="2753" y="3569"/>
                    </a:lnTo>
                    <a:lnTo>
                      <a:pt x="1485" y="3877"/>
                    </a:lnTo>
                    <a:lnTo>
                      <a:pt x="823" y="4016"/>
                    </a:lnTo>
                    <a:lnTo>
                      <a:pt x="823" y="3634"/>
                    </a:lnTo>
                    <a:lnTo>
                      <a:pt x="578" y="3069"/>
                    </a:lnTo>
                    <a:lnTo>
                      <a:pt x="0" y="2497"/>
                    </a:lnTo>
                    <a:lnTo>
                      <a:pt x="913" y="2663"/>
                    </a:lnTo>
                    <a:lnTo>
                      <a:pt x="1211" y="2045"/>
                    </a:lnTo>
                    <a:lnTo>
                      <a:pt x="1312" y="1336"/>
                    </a:lnTo>
                    <a:lnTo>
                      <a:pt x="1203" y="610"/>
                    </a:lnTo>
                    <a:lnTo>
                      <a:pt x="9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524000" y="3048000"/>
            <a:ext cx="4281488" cy="688975"/>
            <a:chOff x="960" y="1920"/>
            <a:chExt cx="2697" cy="434"/>
          </a:xfrm>
        </p:grpSpPr>
        <p:sp>
          <p:nvSpPr>
            <p:cNvPr id="10266" name="Text Box 12"/>
            <p:cNvSpPr txBox="1">
              <a:spLocks noChangeArrowheads="1"/>
            </p:cNvSpPr>
            <p:nvPr/>
          </p:nvSpPr>
          <p:spPr bwMode="auto">
            <a:xfrm>
              <a:off x="960" y="1920"/>
              <a:ext cx="1632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DEVELOPMENT</a:t>
              </a:r>
            </a:p>
          </p:txBody>
        </p:sp>
        <p:sp>
          <p:nvSpPr>
            <p:cNvPr id="10267" name="Text Box 13"/>
            <p:cNvSpPr txBox="1">
              <a:spLocks noChangeArrowheads="1"/>
            </p:cNvSpPr>
            <p:nvPr/>
          </p:nvSpPr>
          <p:spPr bwMode="auto">
            <a:xfrm>
              <a:off x="2688" y="1920"/>
              <a:ext cx="576" cy="30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CDR</a:t>
              </a:r>
            </a:p>
          </p:txBody>
        </p:sp>
        <p:grpSp>
          <p:nvGrpSpPr>
            <p:cNvPr id="10268" name="Group 14"/>
            <p:cNvGrpSpPr>
              <a:grpSpLocks/>
            </p:cNvGrpSpPr>
            <p:nvPr/>
          </p:nvGrpSpPr>
          <p:grpSpPr bwMode="auto">
            <a:xfrm rot="-2096243">
              <a:off x="3408" y="1966"/>
              <a:ext cx="249" cy="388"/>
              <a:chOff x="1967" y="1093"/>
              <a:chExt cx="1807" cy="2130"/>
            </a:xfrm>
          </p:grpSpPr>
          <p:sp>
            <p:nvSpPr>
              <p:cNvPr id="10269" name="Freeform 15"/>
              <p:cNvSpPr>
                <a:spLocks/>
              </p:cNvSpPr>
              <p:nvPr/>
            </p:nvSpPr>
            <p:spPr bwMode="auto">
              <a:xfrm>
                <a:off x="2265" y="1093"/>
                <a:ext cx="1416" cy="1887"/>
              </a:xfrm>
              <a:custGeom>
                <a:avLst/>
                <a:gdLst>
                  <a:gd name="T0" fmla="*/ 12 w 2833"/>
                  <a:gd name="T1" fmla="*/ 7 h 3773"/>
                  <a:gd name="T2" fmla="*/ 25 w 2833"/>
                  <a:gd name="T3" fmla="*/ 21 h 3773"/>
                  <a:gd name="T4" fmla="*/ 32 w 2833"/>
                  <a:gd name="T5" fmla="*/ 12 h 3773"/>
                  <a:gd name="T6" fmla="*/ 33 w 2833"/>
                  <a:gd name="T7" fmla="*/ 0 h 3773"/>
                  <a:gd name="T8" fmla="*/ 44 w 2833"/>
                  <a:gd name="T9" fmla="*/ 14 h 3773"/>
                  <a:gd name="T10" fmla="*/ 44 w 2833"/>
                  <a:gd name="T11" fmla="*/ 27 h 3773"/>
                  <a:gd name="T12" fmla="*/ 30 w 2833"/>
                  <a:gd name="T13" fmla="*/ 54 h 3773"/>
                  <a:gd name="T14" fmla="*/ 7 w 2833"/>
                  <a:gd name="T15" fmla="*/ 59 h 3773"/>
                  <a:gd name="T16" fmla="*/ 10 w 2833"/>
                  <a:gd name="T17" fmla="*/ 35 h 3773"/>
                  <a:gd name="T18" fmla="*/ 6 w 2833"/>
                  <a:gd name="T19" fmla="*/ 13 h 3773"/>
                  <a:gd name="T20" fmla="*/ 0 w 2833"/>
                  <a:gd name="T21" fmla="*/ 1 h 3773"/>
                  <a:gd name="T22" fmla="*/ 12 w 2833"/>
                  <a:gd name="T23" fmla="*/ 7 h 3773"/>
                  <a:gd name="T24" fmla="*/ 12 w 2833"/>
                  <a:gd name="T25" fmla="*/ 7 h 3773"/>
                  <a:gd name="T26" fmla="*/ 12 w 2833"/>
                  <a:gd name="T27" fmla="*/ 7 h 37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33" h="3773">
                    <a:moveTo>
                      <a:pt x="799" y="392"/>
                    </a:moveTo>
                    <a:lnTo>
                      <a:pt x="1622" y="1325"/>
                    </a:lnTo>
                    <a:lnTo>
                      <a:pt x="2097" y="717"/>
                    </a:lnTo>
                    <a:lnTo>
                      <a:pt x="2120" y="0"/>
                    </a:lnTo>
                    <a:lnTo>
                      <a:pt x="2833" y="846"/>
                    </a:lnTo>
                    <a:lnTo>
                      <a:pt x="2833" y="1715"/>
                    </a:lnTo>
                    <a:lnTo>
                      <a:pt x="1924" y="3405"/>
                    </a:lnTo>
                    <a:lnTo>
                      <a:pt x="475" y="3773"/>
                    </a:lnTo>
                    <a:lnTo>
                      <a:pt x="648" y="2213"/>
                    </a:lnTo>
                    <a:lnTo>
                      <a:pt x="390" y="803"/>
                    </a:lnTo>
                    <a:lnTo>
                      <a:pt x="0" y="23"/>
                    </a:lnTo>
                    <a:lnTo>
                      <a:pt x="799" y="392"/>
                    </a:lnTo>
                    <a:close/>
                  </a:path>
                </a:pathLst>
              </a:custGeom>
              <a:solidFill>
                <a:srgbClr val="7DF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16"/>
              <p:cNvSpPr>
                <a:spLocks/>
              </p:cNvSpPr>
              <p:nvPr/>
            </p:nvSpPr>
            <p:spPr bwMode="auto">
              <a:xfrm>
                <a:off x="1967" y="1215"/>
                <a:ext cx="1807" cy="2008"/>
              </a:xfrm>
              <a:custGeom>
                <a:avLst/>
                <a:gdLst>
                  <a:gd name="T0" fmla="*/ 15 w 3614"/>
                  <a:gd name="T1" fmla="*/ 0 h 4016"/>
                  <a:gd name="T2" fmla="*/ 24 w 3614"/>
                  <a:gd name="T3" fmla="*/ 13 h 4016"/>
                  <a:gd name="T4" fmla="*/ 27 w 3614"/>
                  <a:gd name="T5" fmla="*/ 24 h 4016"/>
                  <a:gd name="T6" fmla="*/ 27 w 3614"/>
                  <a:gd name="T7" fmla="*/ 37 h 4016"/>
                  <a:gd name="T8" fmla="*/ 24 w 3614"/>
                  <a:gd name="T9" fmla="*/ 50 h 4016"/>
                  <a:gd name="T10" fmla="*/ 35 w 3614"/>
                  <a:gd name="T11" fmla="*/ 39 h 4016"/>
                  <a:gd name="T12" fmla="*/ 43 w 3614"/>
                  <a:gd name="T13" fmla="*/ 27 h 4016"/>
                  <a:gd name="T14" fmla="*/ 47 w 3614"/>
                  <a:gd name="T15" fmla="*/ 18 h 4016"/>
                  <a:gd name="T16" fmla="*/ 48 w 3614"/>
                  <a:gd name="T17" fmla="*/ 10 h 4016"/>
                  <a:gd name="T18" fmla="*/ 45 w 3614"/>
                  <a:gd name="T19" fmla="*/ 1 h 4016"/>
                  <a:gd name="T20" fmla="*/ 50 w 3614"/>
                  <a:gd name="T21" fmla="*/ 9 h 4016"/>
                  <a:gd name="T22" fmla="*/ 52 w 3614"/>
                  <a:gd name="T23" fmla="*/ 14 h 4016"/>
                  <a:gd name="T24" fmla="*/ 51 w 3614"/>
                  <a:gd name="T25" fmla="*/ 23 h 4016"/>
                  <a:gd name="T26" fmla="*/ 49 w 3614"/>
                  <a:gd name="T27" fmla="*/ 34 h 4016"/>
                  <a:gd name="T28" fmla="*/ 43 w 3614"/>
                  <a:gd name="T29" fmla="*/ 47 h 4016"/>
                  <a:gd name="T30" fmla="*/ 57 w 3614"/>
                  <a:gd name="T31" fmla="*/ 50 h 4016"/>
                  <a:gd name="T32" fmla="*/ 44 w 3614"/>
                  <a:gd name="T33" fmla="*/ 56 h 4016"/>
                  <a:gd name="T34" fmla="*/ 24 w 3614"/>
                  <a:gd name="T35" fmla="*/ 61 h 4016"/>
                  <a:gd name="T36" fmla="*/ 13 w 3614"/>
                  <a:gd name="T37" fmla="*/ 63 h 4016"/>
                  <a:gd name="T38" fmla="*/ 13 w 3614"/>
                  <a:gd name="T39" fmla="*/ 57 h 4016"/>
                  <a:gd name="T40" fmla="*/ 10 w 3614"/>
                  <a:gd name="T41" fmla="*/ 48 h 4016"/>
                  <a:gd name="T42" fmla="*/ 0 w 3614"/>
                  <a:gd name="T43" fmla="*/ 40 h 4016"/>
                  <a:gd name="T44" fmla="*/ 15 w 3614"/>
                  <a:gd name="T45" fmla="*/ 42 h 4016"/>
                  <a:gd name="T46" fmla="*/ 19 w 3614"/>
                  <a:gd name="T47" fmla="*/ 32 h 4016"/>
                  <a:gd name="T48" fmla="*/ 21 w 3614"/>
                  <a:gd name="T49" fmla="*/ 21 h 4016"/>
                  <a:gd name="T50" fmla="*/ 19 w 3614"/>
                  <a:gd name="T51" fmla="*/ 10 h 4016"/>
                  <a:gd name="T52" fmla="*/ 15 w 3614"/>
                  <a:gd name="T53" fmla="*/ 0 h 4016"/>
                  <a:gd name="T54" fmla="*/ 15 w 3614"/>
                  <a:gd name="T55" fmla="*/ 0 h 4016"/>
                  <a:gd name="T56" fmla="*/ 15 w 3614"/>
                  <a:gd name="T57" fmla="*/ 0 h 40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14" h="4016">
                    <a:moveTo>
                      <a:pt x="949" y="0"/>
                    </a:moveTo>
                    <a:lnTo>
                      <a:pt x="1502" y="817"/>
                    </a:lnTo>
                    <a:lnTo>
                      <a:pt x="1711" y="1536"/>
                    </a:lnTo>
                    <a:lnTo>
                      <a:pt x="1701" y="2324"/>
                    </a:lnTo>
                    <a:lnTo>
                      <a:pt x="1475" y="3189"/>
                    </a:lnTo>
                    <a:lnTo>
                      <a:pt x="2228" y="2463"/>
                    </a:lnTo>
                    <a:lnTo>
                      <a:pt x="2698" y="1726"/>
                    </a:lnTo>
                    <a:lnTo>
                      <a:pt x="2960" y="1108"/>
                    </a:lnTo>
                    <a:lnTo>
                      <a:pt x="3042" y="581"/>
                    </a:lnTo>
                    <a:lnTo>
                      <a:pt x="2871" y="38"/>
                    </a:lnTo>
                    <a:lnTo>
                      <a:pt x="3186" y="545"/>
                    </a:lnTo>
                    <a:lnTo>
                      <a:pt x="3287" y="865"/>
                    </a:lnTo>
                    <a:lnTo>
                      <a:pt x="3251" y="1437"/>
                    </a:lnTo>
                    <a:lnTo>
                      <a:pt x="3106" y="2115"/>
                    </a:lnTo>
                    <a:lnTo>
                      <a:pt x="2707" y="3007"/>
                    </a:lnTo>
                    <a:lnTo>
                      <a:pt x="3614" y="3189"/>
                    </a:lnTo>
                    <a:lnTo>
                      <a:pt x="2753" y="3569"/>
                    </a:lnTo>
                    <a:lnTo>
                      <a:pt x="1485" y="3877"/>
                    </a:lnTo>
                    <a:lnTo>
                      <a:pt x="823" y="4016"/>
                    </a:lnTo>
                    <a:lnTo>
                      <a:pt x="823" y="3634"/>
                    </a:lnTo>
                    <a:lnTo>
                      <a:pt x="578" y="3069"/>
                    </a:lnTo>
                    <a:lnTo>
                      <a:pt x="0" y="2497"/>
                    </a:lnTo>
                    <a:lnTo>
                      <a:pt x="913" y="2663"/>
                    </a:lnTo>
                    <a:lnTo>
                      <a:pt x="1211" y="2045"/>
                    </a:lnTo>
                    <a:lnTo>
                      <a:pt x="1312" y="1336"/>
                    </a:lnTo>
                    <a:lnTo>
                      <a:pt x="1203" y="610"/>
                    </a:lnTo>
                    <a:lnTo>
                      <a:pt x="9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5410200" y="3810000"/>
            <a:ext cx="2833688" cy="692150"/>
            <a:chOff x="3408" y="2400"/>
            <a:chExt cx="1785" cy="436"/>
          </a:xfrm>
        </p:grpSpPr>
        <p:sp>
          <p:nvSpPr>
            <p:cNvPr id="10262" name="Text Box 18"/>
            <p:cNvSpPr txBox="1">
              <a:spLocks noChangeArrowheads="1"/>
            </p:cNvSpPr>
            <p:nvPr/>
          </p:nvSpPr>
          <p:spPr bwMode="auto">
            <a:xfrm>
              <a:off x="3408" y="2400"/>
              <a:ext cx="1440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FABRICATION</a:t>
              </a:r>
            </a:p>
          </p:txBody>
        </p:sp>
        <p:grpSp>
          <p:nvGrpSpPr>
            <p:cNvPr id="10263" name="Group 19"/>
            <p:cNvGrpSpPr>
              <a:grpSpLocks/>
            </p:cNvGrpSpPr>
            <p:nvPr/>
          </p:nvGrpSpPr>
          <p:grpSpPr bwMode="auto">
            <a:xfrm rot="-2096243">
              <a:off x="4944" y="2448"/>
              <a:ext cx="249" cy="388"/>
              <a:chOff x="1967" y="1093"/>
              <a:chExt cx="1807" cy="2130"/>
            </a:xfrm>
          </p:grpSpPr>
          <p:sp>
            <p:nvSpPr>
              <p:cNvPr id="10264" name="Freeform 20"/>
              <p:cNvSpPr>
                <a:spLocks/>
              </p:cNvSpPr>
              <p:nvPr/>
            </p:nvSpPr>
            <p:spPr bwMode="auto">
              <a:xfrm>
                <a:off x="2265" y="1093"/>
                <a:ext cx="1416" cy="1887"/>
              </a:xfrm>
              <a:custGeom>
                <a:avLst/>
                <a:gdLst>
                  <a:gd name="T0" fmla="*/ 12 w 2833"/>
                  <a:gd name="T1" fmla="*/ 7 h 3773"/>
                  <a:gd name="T2" fmla="*/ 25 w 2833"/>
                  <a:gd name="T3" fmla="*/ 21 h 3773"/>
                  <a:gd name="T4" fmla="*/ 32 w 2833"/>
                  <a:gd name="T5" fmla="*/ 12 h 3773"/>
                  <a:gd name="T6" fmla="*/ 33 w 2833"/>
                  <a:gd name="T7" fmla="*/ 0 h 3773"/>
                  <a:gd name="T8" fmla="*/ 44 w 2833"/>
                  <a:gd name="T9" fmla="*/ 14 h 3773"/>
                  <a:gd name="T10" fmla="*/ 44 w 2833"/>
                  <a:gd name="T11" fmla="*/ 27 h 3773"/>
                  <a:gd name="T12" fmla="*/ 30 w 2833"/>
                  <a:gd name="T13" fmla="*/ 54 h 3773"/>
                  <a:gd name="T14" fmla="*/ 7 w 2833"/>
                  <a:gd name="T15" fmla="*/ 59 h 3773"/>
                  <a:gd name="T16" fmla="*/ 10 w 2833"/>
                  <a:gd name="T17" fmla="*/ 35 h 3773"/>
                  <a:gd name="T18" fmla="*/ 6 w 2833"/>
                  <a:gd name="T19" fmla="*/ 13 h 3773"/>
                  <a:gd name="T20" fmla="*/ 0 w 2833"/>
                  <a:gd name="T21" fmla="*/ 1 h 3773"/>
                  <a:gd name="T22" fmla="*/ 12 w 2833"/>
                  <a:gd name="T23" fmla="*/ 7 h 3773"/>
                  <a:gd name="T24" fmla="*/ 12 w 2833"/>
                  <a:gd name="T25" fmla="*/ 7 h 3773"/>
                  <a:gd name="T26" fmla="*/ 12 w 2833"/>
                  <a:gd name="T27" fmla="*/ 7 h 37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33" h="3773">
                    <a:moveTo>
                      <a:pt x="799" y="392"/>
                    </a:moveTo>
                    <a:lnTo>
                      <a:pt x="1622" y="1325"/>
                    </a:lnTo>
                    <a:lnTo>
                      <a:pt x="2097" y="717"/>
                    </a:lnTo>
                    <a:lnTo>
                      <a:pt x="2120" y="0"/>
                    </a:lnTo>
                    <a:lnTo>
                      <a:pt x="2833" y="846"/>
                    </a:lnTo>
                    <a:lnTo>
                      <a:pt x="2833" y="1715"/>
                    </a:lnTo>
                    <a:lnTo>
                      <a:pt x="1924" y="3405"/>
                    </a:lnTo>
                    <a:lnTo>
                      <a:pt x="475" y="3773"/>
                    </a:lnTo>
                    <a:lnTo>
                      <a:pt x="648" y="2213"/>
                    </a:lnTo>
                    <a:lnTo>
                      <a:pt x="390" y="803"/>
                    </a:lnTo>
                    <a:lnTo>
                      <a:pt x="0" y="23"/>
                    </a:lnTo>
                    <a:lnTo>
                      <a:pt x="799" y="392"/>
                    </a:lnTo>
                    <a:close/>
                  </a:path>
                </a:pathLst>
              </a:custGeom>
              <a:solidFill>
                <a:srgbClr val="7DF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1"/>
              <p:cNvSpPr>
                <a:spLocks/>
              </p:cNvSpPr>
              <p:nvPr/>
            </p:nvSpPr>
            <p:spPr bwMode="auto">
              <a:xfrm>
                <a:off x="1967" y="1215"/>
                <a:ext cx="1807" cy="2008"/>
              </a:xfrm>
              <a:custGeom>
                <a:avLst/>
                <a:gdLst>
                  <a:gd name="T0" fmla="*/ 15 w 3614"/>
                  <a:gd name="T1" fmla="*/ 0 h 4016"/>
                  <a:gd name="T2" fmla="*/ 24 w 3614"/>
                  <a:gd name="T3" fmla="*/ 13 h 4016"/>
                  <a:gd name="T4" fmla="*/ 27 w 3614"/>
                  <a:gd name="T5" fmla="*/ 24 h 4016"/>
                  <a:gd name="T6" fmla="*/ 27 w 3614"/>
                  <a:gd name="T7" fmla="*/ 37 h 4016"/>
                  <a:gd name="T8" fmla="*/ 24 w 3614"/>
                  <a:gd name="T9" fmla="*/ 50 h 4016"/>
                  <a:gd name="T10" fmla="*/ 35 w 3614"/>
                  <a:gd name="T11" fmla="*/ 39 h 4016"/>
                  <a:gd name="T12" fmla="*/ 43 w 3614"/>
                  <a:gd name="T13" fmla="*/ 27 h 4016"/>
                  <a:gd name="T14" fmla="*/ 47 w 3614"/>
                  <a:gd name="T15" fmla="*/ 18 h 4016"/>
                  <a:gd name="T16" fmla="*/ 48 w 3614"/>
                  <a:gd name="T17" fmla="*/ 10 h 4016"/>
                  <a:gd name="T18" fmla="*/ 45 w 3614"/>
                  <a:gd name="T19" fmla="*/ 1 h 4016"/>
                  <a:gd name="T20" fmla="*/ 50 w 3614"/>
                  <a:gd name="T21" fmla="*/ 9 h 4016"/>
                  <a:gd name="T22" fmla="*/ 52 w 3614"/>
                  <a:gd name="T23" fmla="*/ 14 h 4016"/>
                  <a:gd name="T24" fmla="*/ 51 w 3614"/>
                  <a:gd name="T25" fmla="*/ 23 h 4016"/>
                  <a:gd name="T26" fmla="*/ 49 w 3614"/>
                  <a:gd name="T27" fmla="*/ 34 h 4016"/>
                  <a:gd name="T28" fmla="*/ 43 w 3614"/>
                  <a:gd name="T29" fmla="*/ 47 h 4016"/>
                  <a:gd name="T30" fmla="*/ 57 w 3614"/>
                  <a:gd name="T31" fmla="*/ 50 h 4016"/>
                  <a:gd name="T32" fmla="*/ 44 w 3614"/>
                  <a:gd name="T33" fmla="*/ 56 h 4016"/>
                  <a:gd name="T34" fmla="*/ 24 w 3614"/>
                  <a:gd name="T35" fmla="*/ 61 h 4016"/>
                  <a:gd name="T36" fmla="*/ 13 w 3614"/>
                  <a:gd name="T37" fmla="*/ 63 h 4016"/>
                  <a:gd name="T38" fmla="*/ 13 w 3614"/>
                  <a:gd name="T39" fmla="*/ 57 h 4016"/>
                  <a:gd name="T40" fmla="*/ 10 w 3614"/>
                  <a:gd name="T41" fmla="*/ 48 h 4016"/>
                  <a:gd name="T42" fmla="*/ 0 w 3614"/>
                  <a:gd name="T43" fmla="*/ 40 h 4016"/>
                  <a:gd name="T44" fmla="*/ 15 w 3614"/>
                  <a:gd name="T45" fmla="*/ 42 h 4016"/>
                  <a:gd name="T46" fmla="*/ 19 w 3614"/>
                  <a:gd name="T47" fmla="*/ 32 h 4016"/>
                  <a:gd name="T48" fmla="*/ 21 w 3614"/>
                  <a:gd name="T49" fmla="*/ 21 h 4016"/>
                  <a:gd name="T50" fmla="*/ 19 w 3614"/>
                  <a:gd name="T51" fmla="*/ 10 h 4016"/>
                  <a:gd name="T52" fmla="*/ 15 w 3614"/>
                  <a:gd name="T53" fmla="*/ 0 h 4016"/>
                  <a:gd name="T54" fmla="*/ 15 w 3614"/>
                  <a:gd name="T55" fmla="*/ 0 h 4016"/>
                  <a:gd name="T56" fmla="*/ 15 w 3614"/>
                  <a:gd name="T57" fmla="*/ 0 h 40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14" h="4016">
                    <a:moveTo>
                      <a:pt x="949" y="0"/>
                    </a:moveTo>
                    <a:lnTo>
                      <a:pt x="1502" y="817"/>
                    </a:lnTo>
                    <a:lnTo>
                      <a:pt x="1711" y="1536"/>
                    </a:lnTo>
                    <a:lnTo>
                      <a:pt x="1701" y="2324"/>
                    </a:lnTo>
                    <a:lnTo>
                      <a:pt x="1475" y="3189"/>
                    </a:lnTo>
                    <a:lnTo>
                      <a:pt x="2228" y="2463"/>
                    </a:lnTo>
                    <a:lnTo>
                      <a:pt x="2698" y="1726"/>
                    </a:lnTo>
                    <a:lnTo>
                      <a:pt x="2960" y="1108"/>
                    </a:lnTo>
                    <a:lnTo>
                      <a:pt x="3042" y="581"/>
                    </a:lnTo>
                    <a:lnTo>
                      <a:pt x="2871" y="38"/>
                    </a:lnTo>
                    <a:lnTo>
                      <a:pt x="3186" y="545"/>
                    </a:lnTo>
                    <a:lnTo>
                      <a:pt x="3287" y="865"/>
                    </a:lnTo>
                    <a:lnTo>
                      <a:pt x="3251" y="1437"/>
                    </a:lnTo>
                    <a:lnTo>
                      <a:pt x="3106" y="2115"/>
                    </a:lnTo>
                    <a:lnTo>
                      <a:pt x="2707" y="3007"/>
                    </a:lnTo>
                    <a:lnTo>
                      <a:pt x="3614" y="3189"/>
                    </a:lnTo>
                    <a:lnTo>
                      <a:pt x="2753" y="3569"/>
                    </a:lnTo>
                    <a:lnTo>
                      <a:pt x="1485" y="3877"/>
                    </a:lnTo>
                    <a:lnTo>
                      <a:pt x="823" y="4016"/>
                    </a:lnTo>
                    <a:lnTo>
                      <a:pt x="823" y="3634"/>
                    </a:lnTo>
                    <a:lnTo>
                      <a:pt x="578" y="3069"/>
                    </a:lnTo>
                    <a:lnTo>
                      <a:pt x="0" y="2497"/>
                    </a:lnTo>
                    <a:lnTo>
                      <a:pt x="913" y="2663"/>
                    </a:lnTo>
                    <a:lnTo>
                      <a:pt x="1211" y="2045"/>
                    </a:lnTo>
                    <a:lnTo>
                      <a:pt x="1312" y="1336"/>
                    </a:lnTo>
                    <a:lnTo>
                      <a:pt x="1203" y="610"/>
                    </a:lnTo>
                    <a:lnTo>
                      <a:pt x="9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6477000" y="4572000"/>
            <a:ext cx="2514600" cy="1225550"/>
            <a:chOff x="4080" y="2880"/>
            <a:chExt cx="1584" cy="772"/>
          </a:xfrm>
        </p:grpSpPr>
        <p:sp>
          <p:nvSpPr>
            <p:cNvPr id="10258" name="Text Box 23"/>
            <p:cNvSpPr txBox="1">
              <a:spLocks noChangeArrowheads="1"/>
            </p:cNvSpPr>
            <p:nvPr/>
          </p:nvSpPr>
          <p:spPr bwMode="auto">
            <a:xfrm>
              <a:off x="4224" y="2880"/>
              <a:ext cx="1440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INTEGRATION</a:t>
              </a:r>
            </a:p>
          </p:txBody>
        </p:sp>
        <p:grpSp>
          <p:nvGrpSpPr>
            <p:cNvPr id="10259" name="Group 24"/>
            <p:cNvGrpSpPr>
              <a:grpSpLocks/>
            </p:cNvGrpSpPr>
            <p:nvPr/>
          </p:nvGrpSpPr>
          <p:grpSpPr bwMode="auto">
            <a:xfrm rot="1965011">
              <a:off x="4080" y="3264"/>
              <a:ext cx="249" cy="388"/>
              <a:chOff x="1967" y="1093"/>
              <a:chExt cx="1807" cy="2130"/>
            </a:xfrm>
          </p:grpSpPr>
          <p:sp>
            <p:nvSpPr>
              <p:cNvPr id="10260" name="Freeform 25"/>
              <p:cNvSpPr>
                <a:spLocks/>
              </p:cNvSpPr>
              <p:nvPr/>
            </p:nvSpPr>
            <p:spPr bwMode="auto">
              <a:xfrm>
                <a:off x="2265" y="1093"/>
                <a:ext cx="1416" cy="1887"/>
              </a:xfrm>
              <a:custGeom>
                <a:avLst/>
                <a:gdLst>
                  <a:gd name="T0" fmla="*/ 12 w 2833"/>
                  <a:gd name="T1" fmla="*/ 7 h 3773"/>
                  <a:gd name="T2" fmla="*/ 25 w 2833"/>
                  <a:gd name="T3" fmla="*/ 21 h 3773"/>
                  <a:gd name="T4" fmla="*/ 32 w 2833"/>
                  <a:gd name="T5" fmla="*/ 12 h 3773"/>
                  <a:gd name="T6" fmla="*/ 33 w 2833"/>
                  <a:gd name="T7" fmla="*/ 0 h 3773"/>
                  <a:gd name="T8" fmla="*/ 44 w 2833"/>
                  <a:gd name="T9" fmla="*/ 14 h 3773"/>
                  <a:gd name="T10" fmla="*/ 44 w 2833"/>
                  <a:gd name="T11" fmla="*/ 27 h 3773"/>
                  <a:gd name="T12" fmla="*/ 30 w 2833"/>
                  <a:gd name="T13" fmla="*/ 54 h 3773"/>
                  <a:gd name="T14" fmla="*/ 7 w 2833"/>
                  <a:gd name="T15" fmla="*/ 59 h 3773"/>
                  <a:gd name="T16" fmla="*/ 10 w 2833"/>
                  <a:gd name="T17" fmla="*/ 35 h 3773"/>
                  <a:gd name="T18" fmla="*/ 6 w 2833"/>
                  <a:gd name="T19" fmla="*/ 13 h 3773"/>
                  <a:gd name="T20" fmla="*/ 0 w 2833"/>
                  <a:gd name="T21" fmla="*/ 1 h 3773"/>
                  <a:gd name="T22" fmla="*/ 12 w 2833"/>
                  <a:gd name="T23" fmla="*/ 7 h 3773"/>
                  <a:gd name="T24" fmla="*/ 12 w 2833"/>
                  <a:gd name="T25" fmla="*/ 7 h 3773"/>
                  <a:gd name="T26" fmla="*/ 12 w 2833"/>
                  <a:gd name="T27" fmla="*/ 7 h 37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33" h="3773">
                    <a:moveTo>
                      <a:pt x="799" y="392"/>
                    </a:moveTo>
                    <a:lnTo>
                      <a:pt x="1622" y="1325"/>
                    </a:lnTo>
                    <a:lnTo>
                      <a:pt x="2097" y="717"/>
                    </a:lnTo>
                    <a:lnTo>
                      <a:pt x="2120" y="0"/>
                    </a:lnTo>
                    <a:lnTo>
                      <a:pt x="2833" y="846"/>
                    </a:lnTo>
                    <a:lnTo>
                      <a:pt x="2833" y="1715"/>
                    </a:lnTo>
                    <a:lnTo>
                      <a:pt x="1924" y="3405"/>
                    </a:lnTo>
                    <a:lnTo>
                      <a:pt x="475" y="3773"/>
                    </a:lnTo>
                    <a:lnTo>
                      <a:pt x="648" y="2213"/>
                    </a:lnTo>
                    <a:lnTo>
                      <a:pt x="390" y="803"/>
                    </a:lnTo>
                    <a:lnTo>
                      <a:pt x="0" y="23"/>
                    </a:lnTo>
                    <a:lnTo>
                      <a:pt x="799" y="392"/>
                    </a:lnTo>
                    <a:close/>
                  </a:path>
                </a:pathLst>
              </a:custGeom>
              <a:solidFill>
                <a:srgbClr val="7DF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6"/>
              <p:cNvSpPr>
                <a:spLocks/>
              </p:cNvSpPr>
              <p:nvPr/>
            </p:nvSpPr>
            <p:spPr bwMode="auto">
              <a:xfrm>
                <a:off x="1967" y="1215"/>
                <a:ext cx="1807" cy="2008"/>
              </a:xfrm>
              <a:custGeom>
                <a:avLst/>
                <a:gdLst>
                  <a:gd name="T0" fmla="*/ 15 w 3614"/>
                  <a:gd name="T1" fmla="*/ 0 h 4016"/>
                  <a:gd name="T2" fmla="*/ 24 w 3614"/>
                  <a:gd name="T3" fmla="*/ 13 h 4016"/>
                  <a:gd name="T4" fmla="*/ 27 w 3614"/>
                  <a:gd name="T5" fmla="*/ 24 h 4016"/>
                  <a:gd name="T6" fmla="*/ 27 w 3614"/>
                  <a:gd name="T7" fmla="*/ 37 h 4016"/>
                  <a:gd name="T8" fmla="*/ 24 w 3614"/>
                  <a:gd name="T9" fmla="*/ 50 h 4016"/>
                  <a:gd name="T10" fmla="*/ 35 w 3614"/>
                  <a:gd name="T11" fmla="*/ 39 h 4016"/>
                  <a:gd name="T12" fmla="*/ 43 w 3614"/>
                  <a:gd name="T13" fmla="*/ 27 h 4016"/>
                  <a:gd name="T14" fmla="*/ 47 w 3614"/>
                  <a:gd name="T15" fmla="*/ 18 h 4016"/>
                  <a:gd name="T16" fmla="*/ 48 w 3614"/>
                  <a:gd name="T17" fmla="*/ 10 h 4016"/>
                  <a:gd name="T18" fmla="*/ 45 w 3614"/>
                  <a:gd name="T19" fmla="*/ 1 h 4016"/>
                  <a:gd name="T20" fmla="*/ 50 w 3614"/>
                  <a:gd name="T21" fmla="*/ 9 h 4016"/>
                  <a:gd name="T22" fmla="*/ 52 w 3614"/>
                  <a:gd name="T23" fmla="*/ 14 h 4016"/>
                  <a:gd name="T24" fmla="*/ 51 w 3614"/>
                  <a:gd name="T25" fmla="*/ 23 h 4016"/>
                  <a:gd name="T26" fmla="*/ 49 w 3614"/>
                  <a:gd name="T27" fmla="*/ 34 h 4016"/>
                  <a:gd name="T28" fmla="*/ 43 w 3614"/>
                  <a:gd name="T29" fmla="*/ 47 h 4016"/>
                  <a:gd name="T30" fmla="*/ 57 w 3614"/>
                  <a:gd name="T31" fmla="*/ 50 h 4016"/>
                  <a:gd name="T32" fmla="*/ 44 w 3614"/>
                  <a:gd name="T33" fmla="*/ 56 h 4016"/>
                  <a:gd name="T34" fmla="*/ 24 w 3614"/>
                  <a:gd name="T35" fmla="*/ 61 h 4016"/>
                  <a:gd name="T36" fmla="*/ 13 w 3614"/>
                  <a:gd name="T37" fmla="*/ 63 h 4016"/>
                  <a:gd name="T38" fmla="*/ 13 w 3614"/>
                  <a:gd name="T39" fmla="*/ 57 h 4016"/>
                  <a:gd name="T40" fmla="*/ 10 w 3614"/>
                  <a:gd name="T41" fmla="*/ 48 h 4016"/>
                  <a:gd name="T42" fmla="*/ 0 w 3614"/>
                  <a:gd name="T43" fmla="*/ 40 h 4016"/>
                  <a:gd name="T44" fmla="*/ 15 w 3614"/>
                  <a:gd name="T45" fmla="*/ 42 h 4016"/>
                  <a:gd name="T46" fmla="*/ 19 w 3614"/>
                  <a:gd name="T47" fmla="*/ 32 h 4016"/>
                  <a:gd name="T48" fmla="*/ 21 w 3614"/>
                  <a:gd name="T49" fmla="*/ 21 h 4016"/>
                  <a:gd name="T50" fmla="*/ 19 w 3614"/>
                  <a:gd name="T51" fmla="*/ 10 h 4016"/>
                  <a:gd name="T52" fmla="*/ 15 w 3614"/>
                  <a:gd name="T53" fmla="*/ 0 h 4016"/>
                  <a:gd name="T54" fmla="*/ 15 w 3614"/>
                  <a:gd name="T55" fmla="*/ 0 h 4016"/>
                  <a:gd name="T56" fmla="*/ 15 w 3614"/>
                  <a:gd name="T57" fmla="*/ 0 h 40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14" h="4016">
                    <a:moveTo>
                      <a:pt x="949" y="0"/>
                    </a:moveTo>
                    <a:lnTo>
                      <a:pt x="1502" y="817"/>
                    </a:lnTo>
                    <a:lnTo>
                      <a:pt x="1711" y="1536"/>
                    </a:lnTo>
                    <a:lnTo>
                      <a:pt x="1701" y="2324"/>
                    </a:lnTo>
                    <a:lnTo>
                      <a:pt x="1475" y="3189"/>
                    </a:lnTo>
                    <a:lnTo>
                      <a:pt x="2228" y="2463"/>
                    </a:lnTo>
                    <a:lnTo>
                      <a:pt x="2698" y="1726"/>
                    </a:lnTo>
                    <a:lnTo>
                      <a:pt x="2960" y="1108"/>
                    </a:lnTo>
                    <a:lnTo>
                      <a:pt x="3042" y="581"/>
                    </a:lnTo>
                    <a:lnTo>
                      <a:pt x="2871" y="38"/>
                    </a:lnTo>
                    <a:lnTo>
                      <a:pt x="3186" y="545"/>
                    </a:lnTo>
                    <a:lnTo>
                      <a:pt x="3287" y="865"/>
                    </a:lnTo>
                    <a:lnTo>
                      <a:pt x="3251" y="1437"/>
                    </a:lnTo>
                    <a:lnTo>
                      <a:pt x="3106" y="2115"/>
                    </a:lnTo>
                    <a:lnTo>
                      <a:pt x="2707" y="3007"/>
                    </a:lnTo>
                    <a:lnTo>
                      <a:pt x="3614" y="3189"/>
                    </a:lnTo>
                    <a:lnTo>
                      <a:pt x="2753" y="3569"/>
                    </a:lnTo>
                    <a:lnTo>
                      <a:pt x="1485" y="3877"/>
                    </a:lnTo>
                    <a:lnTo>
                      <a:pt x="823" y="4016"/>
                    </a:lnTo>
                    <a:lnTo>
                      <a:pt x="823" y="3634"/>
                    </a:lnTo>
                    <a:lnTo>
                      <a:pt x="578" y="3069"/>
                    </a:lnTo>
                    <a:lnTo>
                      <a:pt x="0" y="2497"/>
                    </a:lnTo>
                    <a:lnTo>
                      <a:pt x="913" y="2663"/>
                    </a:lnTo>
                    <a:lnTo>
                      <a:pt x="1211" y="2045"/>
                    </a:lnTo>
                    <a:lnTo>
                      <a:pt x="1312" y="1336"/>
                    </a:lnTo>
                    <a:lnTo>
                      <a:pt x="1203" y="610"/>
                    </a:lnTo>
                    <a:lnTo>
                      <a:pt x="9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2889250" y="5410200"/>
            <a:ext cx="3359150" cy="558800"/>
            <a:chOff x="1820" y="3408"/>
            <a:chExt cx="2116" cy="352"/>
          </a:xfrm>
        </p:grpSpPr>
        <p:sp>
          <p:nvSpPr>
            <p:cNvPr id="10253" name="Text Box 28"/>
            <p:cNvSpPr txBox="1">
              <a:spLocks noChangeArrowheads="1"/>
            </p:cNvSpPr>
            <p:nvPr/>
          </p:nvSpPr>
          <p:spPr bwMode="auto">
            <a:xfrm>
              <a:off x="2976" y="3456"/>
              <a:ext cx="960" cy="304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TESTING</a:t>
              </a:r>
            </a:p>
          </p:txBody>
        </p:sp>
        <p:sp>
          <p:nvSpPr>
            <p:cNvPr id="10254" name="Text Box 29"/>
            <p:cNvSpPr txBox="1">
              <a:spLocks noChangeArrowheads="1"/>
            </p:cNvSpPr>
            <p:nvPr/>
          </p:nvSpPr>
          <p:spPr bwMode="auto">
            <a:xfrm>
              <a:off x="2352" y="3456"/>
              <a:ext cx="528" cy="304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/>
                <a:t>FRR</a:t>
              </a:r>
            </a:p>
          </p:txBody>
        </p:sp>
        <p:grpSp>
          <p:nvGrpSpPr>
            <p:cNvPr id="10255" name="Group 30"/>
            <p:cNvGrpSpPr>
              <a:grpSpLocks/>
            </p:cNvGrpSpPr>
            <p:nvPr/>
          </p:nvGrpSpPr>
          <p:grpSpPr bwMode="auto">
            <a:xfrm rot="7729488">
              <a:off x="1889" y="3339"/>
              <a:ext cx="249" cy="388"/>
              <a:chOff x="1967" y="1093"/>
              <a:chExt cx="1807" cy="2130"/>
            </a:xfrm>
          </p:grpSpPr>
          <p:sp>
            <p:nvSpPr>
              <p:cNvPr id="10256" name="Freeform 31"/>
              <p:cNvSpPr>
                <a:spLocks/>
              </p:cNvSpPr>
              <p:nvPr/>
            </p:nvSpPr>
            <p:spPr bwMode="auto">
              <a:xfrm>
                <a:off x="2265" y="1093"/>
                <a:ext cx="1416" cy="1887"/>
              </a:xfrm>
              <a:custGeom>
                <a:avLst/>
                <a:gdLst>
                  <a:gd name="T0" fmla="*/ 12 w 2833"/>
                  <a:gd name="T1" fmla="*/ 7 h 3773"/>
                  <a:gd name="T2" fmla="*/ 25 w 2833"/>
                  <a:gd name="T3" fmla="*/ 21 h 3773"/>
                  <a:gd name="T4" fmla="*/ 32 w 2833"/>
                  <a:gd name="T5" fmla="*/ 12 h 3773"/>
                  <a:gd name="T6" fmla="*/ 33 w 2833"/>
                  <a:gd name="T7" fmla="*/ 0 h 3773"/>
                  <a:gd name="T8" fmla="*/ 44 w 2833"/>
                  <a:gd name="T9" fmla="*/ 14 h 3773"/>
                  <a:gd name="T10" fmla="*/ 44 w 2833"/>
                  <a:gd name="T11" fmla="*/ 27 h 3773"/>
                  <a:gd name="T12" fmla="*/ 30 w 2833"/>
                  <a:gd name="T13" fmla="*/ 54 h 3773"/>
                  <a:gd name="T14" fmla="*/ 7 w 2833"/>
                  <a:gd name="T15" fmla="*/ 59 h 3773"/>
                  <a:gd name="T16" fmla="*/ 10 w 2833"/>
                  <a:gd name="T17" fmla="*/ 35 h 3773"/>
                  <a:gd name="T18" fmla="*/ 6 w 2833"/>
                  <a:gd name="T19" fmla="*/ 13 h 3773"/>
                  <a:gd name="T20" fmla="*/ 0 w 2833"/>
                  <a:gd name="T21" fmla="*/ 1 h 3773"/>
                  <a:gd name="T22" fmla="*/ 12 w 2833"/>
                  <a:gd name="T23" fmla="*/ 7 h 3773"/>
                  <a:gd name="T24" fmla="*/ 12 w 2833"/>
                  <a:gd name="T25" fmla="*/ 7 h 3773"/>
                  <a:gd name="T26" fmla="*/ 12 w 2833"/>
                  <a:gd name="T27" fmla="*/ 7 h 37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833" h="3773">
                    <a:moveTo>
                      <a:pt x="799" y="392"/>
                    </a:moveTo>
                    <a:lnTo>
                      <a:pt x="1622" y="1325"/>
                    </a:lnTo>
                    <a:lnTo>
                      <a:pt x="2097" y="717"/>
                    </a:lnTo>
                    <a:lnTo>
                      <a:pt x="2120" y="0"/>
                    </a:lnTo>
                    <a:lnTo>
                      <a:pt x="2833" y="846"/>
                    </a:lnTo>
                    <a:lnTo>
                      <a:pt x="2833" y="1715"/>
                    </a:lnTo>
                    <a:lnTo>
                      <a:pt x="1924" y="3405"/>
                    </a:lnTo>
                    <a:lnTo>
                      <a:pt x="475" y="3773"/>
                    </a:lnTo>
                    <a:lnTo>
                      <a:pt x="648" y="2213"/>
                    </a:lnTo>
                    <a:lnTo>
                      <a:pt x="390" y="803"/>
                    </a:lnTo>
                    <a:lnTo>
                      <a:pt x="0" y="23"/>
                    </a:lnTo>
                    <a:lnTo>
                      <a:pt x="799" y="392"/>
                    </a:lnTo>
                    <a:close/>
                  </a:path>
                </a:pathLst>
              </a:custGeom>
              <a:solidFill>
                <a:srgbClr val="7DF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32"/>
              <p:cNvSpPr>
                <a:spLocks/>
              </p:cNvSpPr>
              <p:nvPr/>
            </p:nvSpPr>
            <p:spPr bwMode="auto">
              <a:xfrm>
                <a:off x="1967" y="1215"/>
                <a:ext cx="1807" cy="2008"/>
              </a:xfrm>
              <a:custGeom>
                <a:avLst/>
                <a:gdLst>
                  <a:gd name="T0" fmla="*/ 15 w 3614"/>
                  <a:gd name="T1" fmla="*/ 0 h 4016"/>
                  <a:gd name="T2" fmla="*/ 24 w 3614"/>
                  <a:gd name="T3" fmla="*/ 13 h 4016"/>
                  <a:gd name="T4" fmla="*/ 27 w 3614"/>
                  <a:gd name="T5" fmla="*/ 24 h 4016"/>
                  <a:gd name="T6" fmla="*/ 27 w 3614"/>
                  <a:gd name="T7" fmla="*/ 37 h 4016"/>
                  <a:gd name="T8" fmla="*/ 24 w 3614"/>
                  <a:gd name="T9" fmla="*/ 50 h 4016"/>
                  <a:gd name="T10" fmla="*/ 35 w 3614"/>
                  <a:gd name="T11" fmla="*/ 39 h 4016"/>
                  <a:gd name="T12" fmla="*/ 43 w 3614"/>
                  <a:gd name="T13" fmla="*/ 27 h 4016"/>
                  <a:gd name="T14" fmla="*/ 47 w 3614"/>
                  <a:gd name="T15" fmla="*/ 18 h 4016"/>
                  <a:gd name="T16" fmla="*/ 48 w 3614"/>
                  <a:gd name="T17" fmla="*/ 10 h 4016"/>
                  <a:gd name="T18" fmla="*/ 45 w 3614"/>
                  <a:gd name="T19" fmla="*/ 1 h 4016"/>
                  <a:gd name="T20" fmla="*/ 50 w 3614"/>
                  <a:gd name="T21" fmla="*/ 9 h 4016"/>
                  <a:gd name="T22" fmla="*/ 52 w 3614"/>
                  <a:gd name="T23" fmla="*/ 14 h 4016"/>
                  <a:gd name="T24" fmla="*/ 51 w 3614"/>
                  <a:gd name="T25" fmla="*/ 23 h 4016"/>
                  <a:gd name="T26" fmla="*/ 49 w 3614"/>
                  <a:gd name="T27" fmla="*/ 34 h 4016"/>
                  <a:gd name="T28" fmla="*/ 43 w 3614"/>
                  <a:gd name="T29" fmla="*/ 47 h 4016"/>
                  <a:gd name="T30" fmla="*/ 57 w 3614"/>
                  <a:gd name="T31" fmla="*/ 50 h 4016"/>
                  <a:gd name="T32" fmla="*/ 44 w 3614"/>
                  <a:gd name="T33" fmla="*/ 56 h 4016"/>
                  <a:gd name="T34" fmla="*/ 24 w 3614"/>
                  <a:gd name="T35" fmla="*/ 61 h 4016"/>
                  <a:gd name="T36" fmla="*/ 13 w 3614"/>
                  <a:gd name="T37" fmla="*/ 63 h 4016"/>
                  <a:gd name="T38" fmla="*/ 13 w 3614"/>
                  <a:gd name="T39" fmla="*/ 57 h 4016"/>
                  <a:gd name="T40" fmla="*/ 10 w 3614"/>
                  <a:gd name="T41" fmla="*/ 48 h 4016"/>
                  <a:gd name="T42" fmla="*/ 0 w 3614"/>
                  <a:gd name="T43" fmla="*/ 40 h 4016"/>
                  <a:gd name="T44" fmla="*/ 15 w 3614"/>
                  <a:gd name="T45" fmla="*/ 42 h 4016"/>
                  <a:gd name="T46" fmla="*/ 19 w 3614"/>
                  <a:gd name="T47" fmla="*/ 32 h 4016"/>
                  <a:gd name="T48" fmla="*/ 21 w 3614"/>
                  <a:gd name="T49" fmla="*/ 21 h 4016"/>
                  <a:gd name="T50" fmla="*/ 19 w 3614"/>
                  <a:gd name="T51" fmla="*/ 10 h 4016"/>
                  <a:gd name="T52" fmla="*/ 15 w 3614"/>
                  <a:gd name="T53" fmla="*/ 0 h 4016"/>
                  <a:gd name="T54" fmla="*/ 15 w 3614"/>
                  <a:gd name="T55" fmla="*/ 0 h 4016"/>
                  <a:gd name="T56" fmla="*/ 15 w 3614"/>
                  <a:gd name="T57" fmla="*/ 0 h 401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614" h="4016">
                    <a:moveTo>
                      <a:pt x="949" y="0"/>
                    </a:moveTo>
                    <a:lnTo>
                      <a:pt x="1502" y="817"/>
                    </a:lnTo>
                    <a:lnTo>
                      <a:pt x="1711" y="1536"/>
                    </a:lnTo>
                    <a:lnTo>
                      <a:pt x="1701" y="2324"/>
                    </a:lnTo>
                    <a:lnTo>
                      <a:pt x="1475" y="3189"/>
                    </a:lnTo>
                    <a:lnTo>
                      <a:pt x="2228" y="2463"/>
                    </a:lnTo>
                    <a:lnTo>
                      <a:pt x="2698" y="1726"/>
                    </a:lnTo>
                    <a:lnTo>
                      <a:pt x="2960" y="1108"/>
                    </a:lnTo>
                    <a:lnTo>
                      <a:pt x="3042" y="581"/>
                    </a:lnTo>
                    <a:lnTo>
                      <a:pt x="2871" y="38"/>
                    </a:lnTo>
                    <a:lnTo>
                      <a:pt x="3186" y="545"/>
                    </a:lnTo>
                    <a:lnTo>
                      <a:pt x="3287" y="865"/>
                    </a:lnTo>
                    <a:lnTo>
                      <a:pt x="3251" y="1437"/>
                    </a:lnTo>
                    <a:lnTo>
                      <a:pt x="3106" y="2115"/>
                    </a:lnTo>
                    <a:lnTo>
                      <a:pt x="2707" y="3007"/>
                    </a:lnTo>
                    <a:lnTo>
                      <a:pt x="3614" y="3189"/>
                    </a:lnTo>
                    <a:lnTo>
                      <a:pt x="2753" y="3569"/>
                    </a:lnTo>
                    <a:lnTo>
                      <a:pt x="1485" y="3877"/>
                    </a:lnTo>
                    <a:lnTo>
                      <a:pt x="823" y="4016"/>
                    </a:lnTo>
                    <a:lnTo>
                      <a:pt x="823" y="3634"/>
                    </a:lnTo>
                    <a:lnTo>
                      <a:pt x="578" y="3069"/>
                    </a:lnTo>
                    <a:lnTo>
                      <a:pt x="0" y="2497"/>
                    </a:lnTo>
                    <a:lnTo>
                      <a:pt x="913" y="2663"/>
                    </a:lnTo>
                    <a:lnTo>
                      <a:pt x="1211" y="2045"/>
                    </a:lnTo>
                    <a:lnTo>
                      <a:pt x="1312" y="1336"/>
                    </a:lnTo>
                    <a:lnTo>
                      <a:pt x="1203" y="610"/>
                    </a:lnTo>
                    <a:lnTo>
                      <a:pt x="9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rev20AUG2020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L21.01 PM, LifeCycle, Docs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05E02E-E63B-4E6E-B450-9570DF54726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324600" cy="381000"/>
          </a:xfrm>
        </p:spPr>
        <p:txBody>
          <a:bodyPr/>
          <a:lstStyle/>
          <a:p>
            <a:pPr eaLnBrk="1" hangingPunct="1"/>
            <a:r>
              <a:rPr lang="en-US" altLang="en-US" sz="3200"/>
              <a:t>The Design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Little to no hardware testing or prototyping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Define science goals and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System level design (subject of a later lecture)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System requirements derived from goals and objectives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Identify major subsystems and interfaces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Concept hardware and software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Derived from system requirements and 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Identify parts, costs &amp; availability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Establish tasks, schedule, resource needs and plans for remaining phases of life-cycle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Develop preliminary risk assessment &amp; management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Phase terminates with Preliminary Design Review (PDR)</a:t>
            </a: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57200" y="1295400"/>
            <a:ext cx="845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“Paper” study of all issues to establish major concepts and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Settings\guzik\Application Data\Microsoft\Templates\LaACES.pot</Template>
  <TotalTime>1684</TotalTime>
  <Words>2273</Words>
  <Application>Microsoft Office PowerPoint</Application>
  <PresentationFormat>On-screen Show (4:3)</PresentationFormat>
  <Paragraphs>360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Times New Roman</vt:lpstr>
      <vt:lpstr>LaACES</vt:lpstr>
      <vt:lpstr>Project Management, Lifecycle and Documentation</vt:lpstr>
      <vt:lpstr>What is a project?</vt:lpstr>
      <vt:lpstr>Why manage a project?</vt:lpstr>
      <vt:lpstr>Project Team Structure</vt:lpstr>
      <vt:lpstr>Stages of Team Development</vt:lpstr>
      <vt:lpstr>Building a Project Team</vt:lpstr>
      <vt:lpstr>Project Team Pitfalls</vt:lpstr>
      <vt:lpstr>The Project Phases</vt:lpstr>
      <vt:lpstr>The Design Phase</vt:lpstr>
      <vt:lpstr>The Development Phase - 1</vt:lpstr>
      <vt:lpstr>The Development Phase - 2</vt:lpstr>
      <vt:lpstr>The Fabrication Phase</vt:lpstr>
      <vt:lpstr>The Integration Phase</vt:lpstr>
      <vt:lpstr>The System Testing Phase</vt:lpstr>
      <vt:lpstr>Mission Operations &amp; Data Analysis (MO&amp;DA)</vt:lpstr>
      <vt:lpstr>The need for communication</vt:lpstr>
      <vt:lpstr>The Project Reviews</vt:lpstr>
      <vt:lpstr>Preliminary Design Review (PDR)</vt:lpstr>
      <vt:lpstr>PDR Topics</vt:lpstr>
      <vt:lpstr>Critical Design Review (CDR)</vt:lpstr>
      <vt:lpstr>CDR Topics</vt:lpstr>
      <vt:lpstr>Flight Readiness Review (FRR)</vt:lpstr>
      <vt:lpstr>FRR Topics</vt:lpstr>
      <vt:lpstr>Post-Flight Science Report</vt:lpstr>
      <vt:lpstr>LSU 2020 Report Schedule</vt:lpstr>
      <vt:lpstr>LaACES 2020 Flight Schedule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Project Management?</dc:title>
  <dc:creator>T. Gregory Guzik</dc:creator>
  <cp:lastModifiedBy>Aaron Ryan</cp:lastModifiedBy>
  <cp:revision>49</cp:revision>
  <dcterms:created xsi:type="dcterms:W3CDTF">2004-06-23T20:15:26Z</dcterms:created>
  <dcterms:modified xsi:type="dcterms:W3CDTF">2020-08-20T22:23:26Z</dcterms:modified>
</cp:coreProperties>
</file>