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62" r:id="rId3"/>
    <p:sldId id="263" r:id="rId4"/>
    <p:sldId id="269" r:id="rId5"/>
    <p:sldId id="270" r:id="rId6"/>
    <p:sldId id="267" r:id="rId7"/>
    <p:sldId id="276" r:id="rId8"/>
    <p:sldId id="271" r:id="rId9"/>
    <p:sldId id="274" r:id="rId10"/>
    <p:sldId id="272" r:id="rId11"/>
    <p:sldId id="277" r:id="rId12"/>
    <p:sldId id="278" r:id="rId13"/>
    <p:sldId id="273" r:id="rId14"/>
    <p:sldId id="275" r:id="rId15"/>
    <p:sldId id="268"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Western" initials="EW" lastIdx="4" clrIdx="0">
    <p:extLst>
      <p:ext uri="{19B8F6BF-5375-455C-9EA6-DF929625EA0E}">
        <p15:presenceInfo xmlns:p15="http://schemas.microsoft.com/office/powerpoint/2012/main" userId="4da96058be054c6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EC1D17-7310-4458-BA9C-F9DC190A4382}" v="1" dt="2020-08-20T22:13:55.7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89" autoAdjust="0"/>
    <p:restoredTop sz="94249" autoAdjust="0"/>
  </p:normalViewPr>
  <p:slideViewPr>
    <p:cSldViewPr snapToGrid="0">
      <p:cViewPr varScale="1">
        <p:scale>
          <a:sx n="71" d="100"/>
          <a:sy n="71" d="100"/>
        </p:scale>
        <p:origin x="16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CF3968-1305-4C1B-800B-2E68B1148660}" type="datetimeFigureOut">
              <a:rPr lang="en-US" smtClean="0"/>
              <a:t>8/20/2020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0CE06A-C176-49A9-BCB2-002363C63876}" type="slidenum">
              <a:rPr lang="en-US" smtClean="0"/>
              <a:t>‹#›</a:t>
            </a:fld>
            <a:endParaRPr lang="en-US"/>
          </a:p>
        </p:txBody>
      </p:sp>
    </p:spTree>
    <p:extLst>
      <p:ext uri="{BB962C8B-B14F-4D97-AF65-F5344CB8AC3E}">
        <p14:creationId xmlns:p14="http://schemas.microsoft.com/office/powerpoint/2010/main" val="3486903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LSU rev20AUG2020</a:t>
            </a:r>
          </a:p>
        </p:txBody>
      </p:sp>
      <p:sp>
        <p:nvSpPr>
          <p:cNvPr id="5" name="Footer Placeholder 4"/>
          <p:cNvSpPr>
            <a:spLocks noGrp="1"/>
          </p:cNvSpPr>
          <p:nvPr>
            <p:ph type="ftr" sz="quarter" idx="11"/>
          </p:nvPr>
        </p:nvSpPr>
        <p:spPr/>
        <p:txBody>
          <a:bodyPr/>
          <a:lstStyle/>
          <a:p>
            <a:r>
              <a:rPr lang="en-US"/>
              <a:t>L14.02</a:t>
            </a:r>
          </a:p>
        </p:txBody>
      </p:sp>
      <p:sp>
        <p:nvSpPr>
          <p:cNvPr id="6" name="Slide Number Placeholder 5"/>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1383702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LSU rev20AUG2020</a:t>
            </a:r>
          </a:p>
        </p:txBody>
      </p:sp>
      <p:sp>
        <p:nvSpPr>
          <p:cNvPr id="5" name="Footer Placeholder 4"/>
          <p:cNvSpPr>
            <a:spLocks noGrp="1"/>
          </p:cNvSpPr>
          <p:nvPr>
            <p:ph type="ftr" sz="quarter" idx="11"/>
          </p:nvPr>
        </p:nvSpPr>
        <p:spPr/>
        <p:txBody>
          <a:bodyPr/>
          <a:lstStyle/>
          <a:p>
            <a:r>
              <a:rPr lang="en-US"/>
              <a:t>L14.02</a:t>
            </a:r>
          </a:p>
        </p:txBody>
      </p:sp>
      <p:sp>
        <p:nvSpPr>
          <p:cNvPr id="6" name="Slide Number Placeholder 5"/>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578015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LSU rev20AUG2020</a:t>
            </a:r>
          </a:p>
        </p:txBody>
      </p:sp>
      <p:sp>
        <p:nvSpPr>
          <p:cNvPr id="5" name="Footer Placeholder 4"/>
          <p:cNvSpPr>
            <a:spLocks noGrp="1"/>
          </p:cNvSpPr>
          <p:nvPr>
            <p:ph type="ftr" sz="quarter" idx="11"/>
          </p:nvPr>
        </p:nvSpPr>
        <p:spPr/>
        <p:txBody>
          <a:bodyPr/>
          <a:lstStyle/>
          <a:p>
            <a:r>
              <a:rPr lang="en-US"/>
              <a:t>L14.02</a:t>
            </a:r>
          </a:p>
        </p:txBody>
      </p:sp>
      <p:sp>
        <p:nvSpPr>
          <p:cNvPr id="6" name="Slide Number Placeholder 5"/>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3044010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LSU rev20AUG2020</a:t>
            </a:r>
          </a:p>
        </p:txBody>
      </p:sp>
      <p:sp>
        <p:nvSpPr>
          <p:cNvPr id="5" name="Footer Placeholder 4"/>
          <p:cNvSpPr>
            <a:spLocks noGrp="1"/>
          </p:cNvSpPr>
          <p:nvPr>
            <p:ph type="ftr" sz="quarter" idx="11"/>
          </p:nvPr>
        </p:nvSpPr>
        <p:spPr/>
        <p:txBody>
          <a:bodyPr/>
          <a:lstStyle/>
          <a:p>
            <a:r>
              <a:rPr lang="en-US"/>
              <a:t>L14.02</a:t>
            </a:r>
          </a:p>
        </p:txBody>
      </p:sp>
      <p:sp>
        <p:nvSpPr>
          <p:cNvPr id="6" name="Slide Number Placeholder 5"/>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123423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LSU rev20AUG2020</a:t>
            </a:r>
          </a:p>
        </p:txBody>
      </p:sp>
      <p:sp>
        <p:nvSpPr>
          <p:cNvPr id="5" name="Footer Placeholder 4"/>
          <p:cNvSpPr>
            <a:spLocks noGrp="1"/>
          </p:cNvSpPr>
          <p:nvPr>
            <p:ph type="ftr" sz="quarter" idx="11"/>
          </p:nvPr>
        </p:nvSpPr>
        <p:spPr/>
        <p:txBody>
          <a:bodyPr/>
          <a:lstStyle/>
          <a:p>
            <a:r>
              <a:rPr lang="en-US"/>
              <a:t>L14.02</a:t>
            </a:r>
          </a:p>
        </p:txBody>
      </p:sp>
      <p:sp>
        <p:nvSpPr>
          <p:cNvPr id="6" name="Slide Number Placeholder 5"/>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1564889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LSU rev20AUG2020</a:t>
            </a:r>
          </a:p>
        </p:txBody>
      </p:sp>
      <p:sp>
        <p:nvSpPr>
          <p:cNvPr id="6" name="Footer Placeholder 5"/>
          <p:cNvSpPr>
            <a:spLocks noGrp="1"/>
          </p:cNvSpPr>
          <p:nvPr>
            <p:ph type="ftr" sz="quarter" idx="11"/>
          </p:nvPr>
        </p:nvSpPr>
        <p:spPr/>
        <p:txBody>
          <a:bodyPr/>
          <a:lstStyle/>
          <a:p>
            <a:r>
              <a:rPr lang="en-US"/>
              <a:t>L14.02</a:t>
            </a:r>
          </a:p>
        </p:txBody>
      </p:sp>
      <p:sp>
        <p:nvSpPr>
          <p:cNvPr id="7" name="Slide Number Placeholder 6"/>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2374207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LSU rev20AUG2020</a:t>
            </a:r>
          </a:p>
        </p:txBody>
      </p:sp>
      <p:sp>
        <p:nvSpPr>
          <p:cNvPr id="8" name="Footer Placeholder 7"/>
          <p:cNvSpPr>
            <a:spLocks noGrp="1"/>
          </p:cNvSpPr>
          <p:nvPr>
            <p:ph type="ftr" sz="quarter" idx="11"/>
          </p:nvPr>
        </p:nvSpPr>
        <p:spPr/>
        <p:txBody>
          <a:bodyPr/>
          <a:lstStyle/>
          <a:p>
            <a:r>
              <a:rPr lang="en-US"/>
              <a:t>L14.02</a:t>
            </a:r>
          </a:p>
        </p:txBody>
      </p:sp>
      <p:sp>
        <p:nvSpPr>
          <p:cNvPr id="9" name="Slide Number Placeholder 8"/>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462090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LSU rev20AUG2020</a:t>
            </a:r>
          </a:p>
        </p:txBody>
      </p:sp>
      <p:sp>
        <p:nvSpPr>
          <p:cNvPr id="4" name="Footer Placeholder 3"/>
          <p:cNvSpPr>
            <a:spLocks noGrp="1"/>
          </p:cNvSpPr>
          <p:nvPr>
            <p:ph type="ftr" sz="quarter" idx="11"/>
          </p:nvPr>
        </p:nvSpPr>
        <p:spPr/>
        <p:txBody>
          <a:bodyPr/>
          <a:lstStyle/>
          <a:p>
            <a:r>
              <a:rPr lang="en-US"/>
              <a:t>L14.02</a:t>
            </a:r>
          </a:p>
        </p:txBody>
      </p:sp>
      <p:sp>
        <p:nvSpPr>
          <p:cNvPr id="5" name="Slide Number Placeholder 4"/>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3130867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LSU rev20AUG2020</a:t>
            </a:r>
          </a:p>
        </p:txBody>
      </p:sp>
      <p:sp>
        <p:nvSpPr>
          <p:cNvPr id="3" name="Footer Placeholder 2"/>
          <p:cNvSpPr>
            <a:spLocks noGrp="1"/>
          </p:cNvSpPr>
          <p:nvPr>
            <p:ph type="ftr" sz="quarter" idx="11"/>
          </p:nvPr>
        </p:nvSpPr>
        <p:spPr/>
        <p:txBody>
          <a:bodyPr/>
          <a:lstStyle/>
          <a:p>
            <a:r>
              <a:rPr lang="en-US"/>
              <a:t>L14.02</a:t>
            </a:r>
          </a:p>
        </p:txBody>
      </p:sp>
      <p:sp>
        <p:nvSpPr>
          <p:cNvPr id="4" name="Slide Number Placeholder 3"/>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109273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LSU rev20AUG2020</a:t>
            </a:r>
          </a:p>
        </p:txBody>
      </p:sp>
      <p:sp>
        <p:nvSpPr>
          <p:cNvPr id="6" name="Footer Placeholder 5"/>
          <p:cNvSpPr>
            <a:spLocks noGrp="1"/>
          </p:cNvSpPr>
          <p:nvPr>
            <p:ph type="ftr" sz="quarter" idx="11"/>
          </p:nvPr>
        </p:nvSpPr>
        <p:spPr/>
        <p:txBody>
          <a:bodyPr/>
          <a:lstStyle/>
          <a:p>
            <a:r>
              <a:rPr lang="en-US"/>
              <a:t>L14.02</a:t>
            </a:r>
          </a:p>
        </p:txBody>
      </p:sp>
      <p:sp>
        <p:nvSpPr>
          <p:cNvPr id="7" name="Slide Number Placeholder 6"/>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1516777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LSU rev20AUG2020</a:t>
            </a:r>
          </a:p>
        </p:txBody>
      </p:sp>
      <p:sp>
        <p:nvSpPr>
          <p:cNvPr id="6" name="Footer Placeholder 5"/>
          <p:cNvSpPr>
            <a:spLocks noGrp="1"/>
          </p:cNvSpPr>
          <p:nvPr>
            <p:ph type="ftr" sz="quarter" idx="11"/>
          </p:nvPr>
        </p:nvSpPr>
        <p:spPr/>
        <p:txBody>
          <a:bodyPr/>
          <a:lstStyle/>
          <a:p>
            <a:r>
              <a:rPr lang="en-US"/>
              <a:t>L14.02</a:t>
            </a:r>
          </a:p>
        </p:txBody>
      </p:sp>
      <p:sp>
        <p:nvSpPr>
          <p:cNvPr id="7" name="Slide Number Placeholder 6"/>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86931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LSU rev20AUG2020</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L14.02</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14451-7853-4579-B074-1641C30AA7BA}" type="slidenum">
              <a:rPr lang="en-US" smtClean="0"/>
              <a:t>‹#›</a:t>
            </a:fld>
            <a:endParaRPr lang="en-US"/>
          </a:p>
        </p:txBody>
      </p:sp>
    </p:spTree>
    <p:extLst>
      <p:ext uri="{BB962C8B-B14F-4D97-AF65-F5344CB8AC3E}">
        <p14:creationId xmlns:p14="http://schemas.microsoft.com/office/powerpoint/2010/main" val="2078337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adafruit.com/product/1272?gclid=Cj0KCQjwhdTqBRDNARIsABsOl9_UNhRtd2VDGjp-aaau_JLLP2AxSAH72n2Fm4Md7Ipr6MLFVqatdUYaAlb1EALw_wcB" TargetMode="External"/><Relationship Id="rId2" Type="http://schemas.openxmlformats.org/officeDocument/2006/relationships/hyperlink" Target="https://learn.adafruit.com/adafruit-ultimate-gps-logger-shield/overview"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AB767-FF68-493D-9273-52EBD7BAED9F}"/>
              </a:ext>
            </a:extLst>
          </p:cNvPr>
          <p:cNvSpPr>
            <a:spLocks noGrp="1"/>
          </p:cNvSpPr>
          <p:nvPr>
            <p:ph type="ctrTitle"/>
          </p:nvPr>
        </p:nvSpPr>
        <p:spPr/>
        <p:txBody>
          <a:bodyPr>
            <a:normAutofit/>
          </a:bodyPr>
          <a:lstStyle/>
          <a:p>
            <a:r>
              <a:rPr lang="en-US" dirty="0"/>
              <a:t>The Ultimate GPS Logger Shield – GPS</a:t>
            </a:r>
          </a:p>
        </p:txBody>
      </p:sp>
      <p:sp>
        <p:nvSpPr>
          <p:cNvPr id="3" name="Subtitle 2">
            <a:extLst>
              <a:ext uri="{FF2B5EF4-FFF2-40B4-BE49-F238E27FC236}">
                <a16:creationId xmlns:a16="http://schemas.microsoft.com/office/drawing/2014/main" id="{261E5F81-8D21-43B5-9DCC-5C7CE274C3D7}"/>
              </a:ext>
            </a:extLst>
          </p:cNvPr>
          <p:cNvSpPr>
            <a:spLocks noGrp="1"/>
          </p:cNvSpPr>
          <p:nvPr>
            <p:ph type="subTitle" idx="1"/>
          </p:nvPr>
        </p:nvSpPr>
        <p:spPr/>
        <p:txBody>
          <a:bodyPr/>
          <a:lstStyle/>
          <a:p>
            <a:r>
              <a:rPr lang="en-US" dirty="0" err="1"/>
              <a:t>LaACES</a:t>
            </a:r>
            <a:r>
              <a:rPr lang="en-US" dirty="0"/>
              <a:t> Student Ballooning Course</a:t>
            </a:r>
          </a:p>
        </p:txBody>
      </p:sp>
      <p:sp>
        <p:nvSpPr>
          <p:cNvPr id="4" name="Date Placeholder 3">
            <a:extLst>
              <a:ext uri="{FF2B5EF4-FFF2-40B4-BE49-F238E27FC236}">
                <a16:creationId xmlns:a16="http://schemas.microsoft.com/office/drawing/2014/main" id="{F652119B-6F27-48ED-A46E-355BB23B24C5}"/>
              </a:ext>
            </a:extLst>
          </p:cNvPr>
          <p:cNvSpPr>
            <a:spLocks noGrp="1"/>
          </p:cNvSpPr>
          <p:nvPr>
            <p:ph type="dt" sz="half" idx="10"/>
          </p:nvPr>
        </p:nvSpPr>
        <p:spPr/>
        <p:txBody>
          <a:bodyPr/>
          <a:lstStyle/>
          <a:p>
            <a:r>
              <a:rPr lang="en-US"/>
              <a:t>LSU rev20AUG2020</a:t>
            </a:r>
            <a:endParaRPr lang="en-US" dirty="0"/>
          </a:p>
        </p:txBody>
      </p:sp>
      <p:sp>
        <p:nvSpPr>
          <p:cNvPr id="5" name="Footer Placeholder 4">
            <a:extLst>
              <a:ext uri="{FF2B5EF4-FFF2-40B4-BE49-F238E27FC236}">
                <a16:creationId xmlns:a16="http://schemas.microsoft.com/office/drawing/2014/main" id="{678B7B8F-6853-4D4C-8378-03E8C262B322}"/>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39C13455-ACD1-4B93-995B-4A0B4809E320}"/>
              </a:ext>
            </a:extLst>
          </p:cNvPr>
          <p:cNvSpPr>
            <a:spLocks noGrp="1"/>
          </p:cNvSpPr>
          <p:nvPr>
            <p:ph type="sldNum" sz="quarter" idx="12"/>
          </p:nvPr>
        </p:nvSpPr>
        <p:spPr/>
        <p:txBody>
          <a:bodyPr/>
          <a:lstStyle/>
          <a:p>
            <a:fld id="{A4F14451-7853-4579-B074-1641C30AA7BA}" type="slidenum">
              <a:rPr lang="en-US" smtClean="0"/>
              <a:t>1</a:t>
            </a:fld>
            <a:endParaRPr lang="en-US"/>
          </a:p>
        </p:txBody>
      </p:sp>
      <p:pic>
        <p:nvPicPr>
          <p:cNvPr id="7" name="Picture 6">
            <a:extLst>
              <a:ext uri="{FF2B5EF4-FFF2-40B4-BE49-F238E27FC236}">
                <a16:creationId xmlns:a16="http://schemas.microsoft.com/office/drawing/2014/main" id="{DFD0EF33-8403-4AA8-8A68-9A5D37057E58}"/>
              </a:ext>
            </a:extLst>
          </p:cNvPr>
          <p:cNvPicPr>
            <a:picLocks noChangeAspect="1"/>
          </p:cNvPicPr>
          <p:nvPr/>
        </p:nvPicPr>
        <p:blipFill>
          <a:blip r:embed="rId2"/>
          <a:stretch>
            <a:fillRect/>
          </a:stretch>
        </p:blipFill>
        <p:spPr>
          <a:xfrm>
            <a:off x="0" y="5081"/>
            <a:ext cx="2131271" cy="1143000"/>
          </a:xfrm>
          <a:prstGeom prst="rect">
            <a:avLst/>
          </a:prstGeom>
        </p:spPr>
      </p:pic>
    </p:spTree>
    <p:extLst>
      <p:ext uri="{BB962C8B-B14F-4D97-AF65-F5344CB8AC3E}">
        <p14:creationId xmlns:p14="http://schemas.microsoft.com/office/powerpoint/2010/main" val="203464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2CFB-9C43-4AAA-BA72-6DF48FDA7D1D}"/>
              </a:ext>
            </a:extLst>
          </p:cNvPr>
          <p:cNvSpPr>
            <a:spLocks noGrp="1"/>
          </p:cNvSpPr>
          <p:nvPr>
            <p:ph type="title"/>
          </p:nvPr>
        </p:nvSpPr>
        <p:spPr/>
        <p:txBody>
          <a:bodyPr/>
          <a:lstStyle/>
          <a:p>
            <a:pPr algn="ctr"/>
            <a:r>
              <a:rPr lang="en-US" dirty="0">
                <a:latin typeface="Calibri (Headings)"/>
              </a:rPr>
              <a:t>Communication:</a:t>
            </a:r>
            <a:br>
              <a:rPr lang="en-US" dirty="0">
                <a:latin typeface="Calibri (Headings)"/>
              </a:rPr>
            </a:br>
            <a:r>
              <a:rPr lang="en-US" dirty="0">
                <a:latin typeface="Calibri (Headings)"/>
              </a:rPr>
              <a:t>Software Serial</a:t>
            </a:r>
          </a:p>
        </p:txBody>
      </p:sp>
      <p:sp>
        <p:nvSpPr>
          <p:cNvPr id="3" name="Content Placeholder 2">
            <a:extLst>
              <a:ext uri="{FF2B5EF4-FFF2-40B4-BE49-F238E27FC236}">
                <a16:creationId xmlns:a16="http://schemas.microsoft.com/office/drawing/2014/main" id="{583DE520-A340-4D34-AE69-6D1256073A3B}"/>
              </a:ext>
            </a:extLst>
          </p:cNvPr>
          <p:cNvSpPr>
            <a:spLocks noGrp="1"/>
          </p:cNvSpPr>
          <p:nvPr>
            <p:ph idx="1"/>
          </p:nvPr>
        </p:nvSpPr>
        <p:spPr>
          <a:xfrm>
            <a:off x="628650" y="1972235"/>
            <a:ext cx="5486400" cy="3652277"/>
          </a:xfrm>
        </p:spPr>
        <p:txBody>
          <a:bodyPr>
            <a:noAutofit/>
          </a:bodyPr>
          <a:lstStyle/>
          <a:p>
            <a:r>
              <a:rPr lang="en-US" sz="2400" dirty="0"/>
              <a:t>Software Serial allows sketches to be uploaded using the Arduino’s main UART because a different UART is used for GPS communication</a:t>
            </a:r>
          </a:p>
          <a:p>
            <a:r>
              <a:rPr lang="en-US" sz="2400" dirty="0"/>
              <a:t>The Shield switch should be on Soft Serial.  Jumpers will be used to connect GPS TX and RX pins to two Arduino UART pins. See Figure 8</a:t>
            </a:r>
          </a:p>
          <a:p>
            <a:r>
              <a:rPr lang="en-US" sz="2400" dirty="0"/>
              <a:t>To communicate with the GPS shield, upload sketches to the Arduino. Adafruit has a GPS library to help receive and parse the GPS data stream</a:t>
            </a:r>
          </a:p>
        </p:txBody>
      </p:sp>
      <p:sp>
        <p:nvSpPr>
          <p:cNvPr id="4" name="Date Placeholder 3">
            <a:extLst>
              <a:ext uri="{FF2B5EF4-FFF2-40B4-BE49-F238E27FC236}">
                <a16:creationId xmlns:a16="http://schemas.microsoft.com/office/drawing/2014/main" id="{E72665B5-CF9A-4CAD-B261-4F5EE4E5CC85}"/>
              </a:ext>
            </a:extLst>
          </p:cNvPr>
          <p:cNvSpPr>
            <a:spLocks noGrp="1"/>
          </p:cNvSpPr>
          <p:nvPr>
            <p:ph type="dt" sz="half" idx="10"/>
          </p:nvPr>
        </p:nvSpPr>
        <p:spPr/>
        <p:txBody>
          <a:bodyPr/>
          <a:lstStyle/>
          <a:p>
            <a:r>
              <a:rPr lang="en-US"/>
              <a:t>LSU rev20AUG2020</a:t>
            </a:r>
            <a:endParaRPr lang="en-US" dirty="0"/>
          </a:p>
        </p:txBody>
      </p:sp>
      <p:sp>
        <p:nvSpPr>
          <p:cNvPr id="5" name="Footer Placeholder 4">
            <a:extLst>
              <a:ext uri="{FF2B5EF4-FFF2-40B4-BE49-F238E27FC236}">
                <a16:creationId xmlns:a16="http://schemas.microsoft.com/office/drawing/2014/main" id="{1829B5E0-F8D1-42FB-B359-EA393AC6D182}"/>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BB589678-E749-4EEB-A8DC-D1216457606D}"/>
              </a:ext>
            </a:extLst>
          </p:cNvPr>
          <p:cNvSpPr>
            <a:spLocks noGrp="1"/>
          </p:cNvSpPr>
          <p:nvPr>
            <p:ph type="sldNum" sz="quarter" idx="12"/>
          </p:nvPr>
        </p:nvSpPr>
        <p:spPr/>
        <p:txBody>
          <a:bodyPr/>
          <a:lstStyle/>
          <a:p>
            <a:fld id="{A4F14451-7853-4579-B074-1641C30AA7BA}" type="slidenum">
              <a:rPr lang="en-US" smtClean="0"/>
              <a:t>10</a:t>
            </a:fld>
            <a:endParaRPr lang="en-US"/>
          </a:p>
        </p:txBody>
      </p:sp>
      <p:pic>
        <p:nvPicPr>
          <p:cNvPr id="9" name="Picture 8">
            <a:extLst>
              <a:ext uri="{FF2B5EF4-FFF2-40B4-BE49-F238E27FC236}">
                <a16:creationId xmlns:a16="http://schemas.microsoft.com/office/drawing/2014/main" id="{85EAE9AA-9457-4D51-BF59-A5B115EE518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333" t="4983" r="9815" b="15833"/>
          <a:stretch/>
        </p:blipFill>
        <p:spPr>
          <a:xfrm rot="5400000">
            <a:off x="6510620" y="1925224"/>
            <a:ext cx="1923775" cy="2642893"/>
          </a:xfrm>
          <a:prstGeom prst="rect">
            <a:avLst/>
          </a:prstGeom>
        </p:spPr>
      </p:pic>
      <p:sp>
        <p:nvSpPr>
          <p:cNvPr id="10" name="TextBox 9">
            <a:extLst>
              <a:ext uri="{FF2B5EF4-FFF2-40B4-BE49-F238E27FC236}">
                <a16:creationId xmlns:a16="http://schemas.microsoft.com/office/drawing/2014/main" id="{D924F5DC-00FB-48E1-A1F4-661E5179CFF2}"/>
              </a:ext>
            </a:extLst>
          </p:cNvPr>
          <p:cNvSpPr txBox="1"/>
          <p:nvPr/>
        </p:nvSpPr>
        <p:spPr>
          <a:xfrm>
            <a:off x="6151061" y="4208558"/>
            <a:ext cx="2750469" cy="1061829"/>
          </a:xfrm>
          <a:prstGeom prst="rect">
            <a:avLst/>
          </a:prstGeom>
          <a:noFill/>
        </p:spPr>
        <p:txBody>
          <a:bodyPr wrap="square" rtlCol="0">
            <a:spAutoFit/>
          </a:bodyPr>
          <a:lstStyle/>
          <a:p>
            <a:r>
              <a:rPr lang="en-US" sz="900" dirty="0"/>
              <a:t>Figure 8:  Shown is the communication switch on the Adafruit Ultimate GPS Logger Shield and jumpers connecting the RX and TX breakout pins to Arduino pins 18 and 19, respectively.  When the switch is in this position, the Shield is communicating via Software Serial. This method allows sketches to be uploaded to the Arduino</a:t>
            </a:r>
          </a:p>
        </p:txBody>
      </p:sp>
      <p:pic>
        <p:nvPicPr>
          <p:cNvPr id="11" name="Picture 10">
            <a:extLst>
              <a:ext uri="{FF2B5EF4-FFF2-40B4-BE49-F238E27FC236}">
                <a16:creationId xmlns:a16="http://schemas.microsoft.com/office/drawing/2014/main" id="{924133CE-6BF0-45EA-9645-ADE21908DBC4}"/>
              </a:ext>
            </a:extLst>
          </p:cNvPr>
          <p:cNvPicPr>
            <a:picLocks noChangeAspect="1"/>
          </p:cNvPicPr>
          <p:nvPr/>
        </p:nvPicPr>
        <p:blipFill>
          <a:blip r:embed="rId4"/>
          <a:stretch>
            <a:fillRect/>
          </a:stretch>
        </p:blipFill>
        <p:spPr>
          <a:xfrm>
            <a:off x="0" y="5081"/>
            <a:ext cx="2131271" cy="1143000"/>
          </a:xfrm>
          <a:prstGeom prst="rect">
            <a:avLst/>
          </a:prstGeom>
        </p:spPr>
      </p:pic>
    </p:spTree>
    <p:extLst>
      <p:ext uri="{BB962C8B-B14F-4D97-AF65-F5344CB8AC3E}">
        <p14:creationId xmlns:p14="http://schemas.microsoft.com/office/powerpoint/2010/main" val="879715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2CFB-9C43-4AAA-BA72-6DF48FDA7D1D}"/>
              </a:ext>
            </a:extLst>
          </p:cNvPr>
          <p:cNvSpPr>
            <a:spLocks noGrp="1"/>
          </p:cNvSpPr>
          <p:nvPr>
            <p:ph type="title"/>
          </p:nvPr>
        </p:nvSpPr>
        <p:spPr/>
        <p:txBody>
          <a:bodyPr/>
          <a:lstStyle/>
          <a:p>
            <a:pPr algn="ctr"/>
            <a:r>
              <a:rPr lang="en-US" dirty="0">
                <a:latin typeface="Calibri (Headings)"/>
              </a:rPr>
              <a:t>Software Serial:</a:t>
            </a:r>
            <a:br>
              <a:rPr lang="en-US" dirty="0">
                <a:latin typeface="Calibri (Headings)"/>
              </a:rPr>
            </a:br>
            <a:r>
              <a:rPr lang="en-US" dirty="0">
                <a:latin typeface="Calibri (Headings)"/>
              </a:rPr>
              <a:t>Interrupt</a:t>
            </a:r>
          </a:p>
        </p:txBody>
      </p:sp>
      <p:sp>
        <p:nvSpPr>
          <p:cNvPr id="3" name="Content Placeholder 2">
            <a:extLst>
              <a:ext uri="{FF2B5EF4-FFF2-40B4-BE49-F238E27FC236}">
                <a16:creationId xmlns:a16="http://schemas.microsoft.com/office/drawing/2014/main" id="{583DE520-A340-4D34-AE69-6D1256073A3B}"/>
              </a:ext>
            </a:extLst>
          </p:cNvPr>
          <p:cNvSpPr>
            <a:spLocks noGrp="1"/>
          </p:cNvSpPr>
          <p:nvPr>
            <p:ph idx="1"/>
          </p:nvPr>
        </p:nvSpPr>
        <p:spPr>
          <a:xfrm>
            <a:off x="628649" y="1972235"/>
            <a:ext cx="8040221" cy="4204447"/>
          </a:xfrm>
        </p:spPr>
        <p:txBody>
          <a:bodyPr>
            <a:noAutofit/>
          </a:bodyPr>
          <a:lstStyle/>
          <a:p>
            <a:r>
              <a:rPr lang="en-US" sz="2400" dirty="0"/>
              <a:t>GPS send data to a Serial buffer.  This buffer needs to be read manually.  There are two ways – polling and interrupts.  Interrupts are the proper way.</a:t>
            </a:r>
          </a:p>
          <a:p>
            <a:r>
              <a:rPr lang="en-US" sz="2400" dirty="0"/>
              <a:t>Polling</a:t>
            </a:r>
          </a:p>
          <a:p>
            <a:pPr lvl="1"/>
            <a:r>
              <a:rPr lang="en-US" sz="2000" dirty="0"/>
              <a:t>Arduino checks to see if anything is in the serial buffer on a regular interval.  Must stop what it is doing to check.</a:t>
            </a:r>
          </a:p>
          <a:p>
            <a:pPr lvl="2"/>
            <a:r>
              <a:rPr lang="en-US" sz="1600" dirty="0"/>
              <a:t>Constantly checking the front door to see if the Amazon package is delivered yet</a:t>
            </a:r>
          </a:p>
          <a:p>
            <a:r>
              <a:rPr lang="en-US" sz="2400" dirty="0"/>
              <a:t>Interrupt</a:t>
            </a:r>
          </a:p>
          <a:p>
            <a:pPr lvl="1"/>
            <a:r>
              <a:rPr lang="en-US" sz="2000" dirty="0"/>
              <a:t>When a specific signal is received, the Arduino goes and reads the serial buffer.  Otherwise, it keeps on doing other things.</a:t>
            </a:r>
          </a:p>
          <a:p>
            <a:pPr lvl="2"/>
            <a:r>
              <a:rPr lang="en-US" sz="1600" dirty="0"/>
              <a:t>Cleaning the house, doing laundry, etc. until the doorbell rings, then the front door is checked for the Amazon package.</a:t>
            </a:r>
          </a:p>
          <a:p>
            <a:pPr lvl="1"/>
            <a:endParaRPr lang="en-US" sz="2000" dirty="0"/>
          </a:p>
        </p:txBody>
      </p:sp>
      <p:sp>
        <p:nvSpPr>
          <p:cNvPr id="4" name="Date Placeholder 3">
            <a:extLst>
              <a:ext uri="{FF2B5EF4-FFF2-40B4-BE49-F238E27FC236}">
                <a16:creationId xmlns:a16="http://schemas.microsoft.com/office/drawing/2014/main" id="{E72665B5-CF9A-4CAD-B261-4F5EE4E5CC85}"/>
              </a:ext>
            </a:extLst>
          </p:cNvPr>
          <p:cNvSpPr>
            <a:spLocks noGrp="1"/>
          </p:cNvSpPr>
          <p:nvPr>
            <p:ph type="dt" sz="half" idx="10"/>
          </p:nvPr>
        </p:nvSpPr>
        <p:spPr/>
        <p:txBody>
          <a:bodyPr/>
          <a:lstStyle/>
          <a:p>
            <a:r>
              <a:rPr lang="en-US"/>
              <a:t>LSU rev20AUG2020</a:t>
            </a:r>
            <a:endParaRPr lang="en-US" dirty="0"/>
          </a:p>
        </p:txBody>
      </p:sp>
      <p:sp>
        <p:nvSpPr>
          <p:cNvPr id="5" name="Footer Placeholder 4">
            <a:extLst>
              <a:ext uri="{FF2B5EF4-FFF2-40B4-BE49-F238E27FC236}">
                <a16:creationId xmlns:a16="http://schemas.microsoft.com/office/drawing/2014/main" id="{1829B5E0-F8D1-42FB-B359-EA393AC6D182}"/>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BB589678-E749-4EEB-A8DC-D1216457606D}"/>
              </a:ext>
            </a:extLst>
          </p:cNvPr>
          <p:cNvSpPr>
            <a:spLocks noGrp="1"/>
          </p:cNvSpPr>
          <p:nvPr>
            <p:ph type="sldNum" sz="quarter" idx="12"/>
          </p:nvPr>
        </p:nvSpPr>
        <p:spPr/>
        <p:txBody>
          <a:bodyPr/>
          <a:lstStyle/>
          <a:p>
            <a:fld id="{A4F14451-7853-4579-B074-1641C30AA7BA}" type="slidenum">
              <a:rPr lang="en-US" smtClean="0"/>
              <a:t>11</a:t>
            </a:fld>
            <a:endParaRPr lang="en-US"/>
          </a:p>
        </p:txBody>
      </p:sp>
      <p:pic>
        <p:nvPicPr>
          <p:cNvPr id="11" name="Picture 10">
            <a:extLst>
              <a:ext uri="{FF2B5EF4-FFF2-40B4-BE49-F238E27FC236}">
                <a16:creationId xmlns:a16="http://schemas.microsoft.com/office/drawing/2014/main" id="{924133CE-6BF0-45EA-9645-ADE21908DBC4}"/>
              </a:ext>
            </a:extLst>
          </p:cNvPr>
          <p:cNvPicPr>
            <a:picLocks noChangeAspect="1"/>
          </p:cNvPicPr>
          <p:nvPr/>
        </p:nvPicPr>
        <p:blipFill>
          <a:blip r:embed="rId2"/>
          <a:stretch>
            <a:fillRect/>
          </a:stretch>
        </p:blipFill>
        <p:spPr>
          <a:xfrm>
            <a:off x="0" y="5081"/>
            <a:ext cx="2131271" cy="1143000"/>
          </a:xfrm>
          <a:prstGeom prst="rect">
            <a:avLst/>
          </a:prstGeom>
        </p:spPr>
      </p:pic>
    </p:spTree>
    <p:extLst>
      <p:ext uri="{BB962C8B-B14F-4D97-AF65-F5344CB8AC3E}">
        <p14:creationId xmlns:p14="http://schemas.microsoft.com/office/powerpoint/2010/main" val="1877717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2CFB-9C43-4AAA-BA72-6DF48FDA7D1D}"/>
              </a:ext>
            </a:extLst>
          </p:cNvPr>
          <p:cNvSpPr>
            <a:spLocks noGrp="1"/>
          </p:cNvSpPr>
          <p:nvPr>
            <p:ph type="title"/>
          </p:nvPr>
        </p:nvSpPr>
        <p:spPr/>
        <p:txBody>
          <a:bodyPr/>
          <a:lstStyle/>
          <a:p>
            <a:pPr algn="ctr"/>
            <a:r>
              <a:rPr lang="en-US" dirty="0">
                <a:latin typeface="Calibri (Headings)"/>
              </a:rPr>
              <a:t>Interrupt Example</a:t>
            </a:r>
          </a:p>
        </p:txBody>
      </p:sp>
      <p:sp>
        <p:nvSpPr>
          <p:cNvPr id="3" name="Content Placeholder 2">
            <a:extLst>
              <a:ext uri="{FF2B5EF4-FFF2-40B4-BE49-F238E27FC236}">
                <a16:creationId xmlns:a16="http://schemas.microsoft.com/office/drawing/2014/main" id="{583DE520-A340-4D34-AE69-6D1256073A3B}"/>
              </a:ext>
            </a:extLst>
          </p:cNvPr>
          <p:cNvSpPr>
            <a:spLocks noGrp="1"/>
          </p:cNvSpPr>
          <p:nvPr>
            <p:ph idx="1"/>
          </p:nvPr>
        </p:nvSpPr>
        <p:spPr>
          <a:xfrm>
            <a:off x="430306" y="1972235"/>
            <a:ext cx="3176627" cy="3652277"/>
          </a:xfrm>
        </p:spPr>
        <p:txBody>
          <a:bodyPr>
            <a:noAutofit/>
          </a:bodyPr>
          <a:lstStyle/>
          <a:p>
            <a:r>
              <a:rPr lang="en-US" sz="2400" dirty="0"/>
              <a:t>Figure 9 is the code used to interrupt and read the GPS serial buffer</a:t>
            </a:r>
          </a:p>
          <a:p>
            <a:r>
              <a:rPr lang="en-US" sz="2400" dirty="0"/>
              <a:t>Timer0 is an internal timer used for </a:t>
            </a:r>
            <a:r>
              <a:rPr lang="en-US" sz="2400" dirty="0" err="1"/>
              <a:t>millis</a:t>
            </a:r>
            <a:r>
              <a:rPr lang="en-US" sz="2400" dirty="0"/>
              <a:t>().  Interrupt between the </a:t>
            </a:r>
            <a:r>
              <a:rPr lang="en-US" sz="2400" dirty="0" err="1"/>
              <a:t>millis</a:t>
            </a:r>
            <a:r>
              <a:rPr lang="en-US" sz="2400" dirty="0"/>
              <a:t>() pulses to read a character from the serial buffer every millisecond.</a:t>
            </a:r>
          </a:p>
        </p:txBody>
      </p:sp>
      <p:sp>
        <p:nvSpPr>
          <p:cNvPr id="4" name="Date Placeholder 3">
            <a:extLst>
              <a:ext uri="{FF2B5EF4-FFF2-40B4-BE49-F238E27FC236}">
                <a16:creationId xmlns:a16="http://schemas.microsoft.com/office/drawing/2014/main" id="{E72665B5-CF9A-4CAD-B261-4F5EE4E5CC85}"/>
              </a:ext>
            </a:extLst>
          </p:cNvPr>
          <p:cNvSpPr>
            <a:spLocks noGrp="1"/>
          </p:cNvSpPr>
          <p:nvPr>
            <p:ph type="dt" sz="half" idx="10"/>
          </p:nvPr>
        </p:nvSpPr>
        <p:spPr/>
        <p:txBody>
          <a:bodyPr/>
          <a:lstStyle/>
          <a:p>
            <a:r>
              <a:rPr lang="en-US"/>
              <a:t>LSU rev20AUG2020</a:t>
            </a:r>
            <a:endParaRPr lang="en-US" dirty="0"/>
          </a:p>
        </p:txBody>
      </p:sp>
      <p:sp>
        <p:nvSpPr>
          <p:cNvPr id="5" name="Footer Placeholder 4">
            <a:extLst>
              <a:ext uri="{FF2B5EF4-FFF2-40B4-BE49-F238E27FC236}">
                <a16:creationId xmlns:a16="http://schemas.microsoft.com/office/drawing/2014/main" id="{1829B5E0-F8D1-42FB-B359-EA393AC6D182}"/>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BB589678-E749-4EEB-A8DC-D1216457606D}"/>
              </a:ext>
            </a:extLst>
          </p:cNvPr>
          <p:cNvSpPr>
            <a:spLocks noGrp="1"/>
          </p:cNvSpPr>
          <p:nvPr>
            <p:ph type="sldNum" sz="quarter" idx="12"/>
          </p:nvPr>
        </p:nvSpPr>
        <p:spPr/>
        <p:txBody>
          <a:bodyPr/>
          <a:lstStyle/>
          <a:p>
            <a:fld id="{A4F14451-7853-4579-B074-1641C30AA7BA}" type="slidenum">
              <a:rPr lang="en-US" smtClean="0"/>
              <a:t>12</a:t>
            </a:fld>
            <a:endParaRPr lang="en-US"/>
          </a:p>
        </p:txBody>
      </p:sp>
      <p:sp>
        <p:nvSpPr>
          <p:cNvPr id="10" name="TextBox 9">
            <a:extLst>
              <a:ext uri="{FF2B5EF4-FFF2-40B4-BE49-F238E27FC236}">
                <a16:creationId xmlns:a16="http://schemas.microsoft.com/office/drawing/2014/main" id="{D924F5DC-00FB-48E1-A1F4-661E5179CFF2}"/>
              </a:ext>
            </a:extLst>
          </p:cNvPr>
          <p:cNvSpPr txBox="1"/>
          <p:nvPr/>
        </p:nvSpPr>
        <p:spPr>
          <a:xfrm>
            <a:off x="3606933" y="5382307"/>
            <a:ext cx="5411561" cy="646331"/>
          </a:xfrm>
          <a:prstGeom prst="rect">
            <a:avLst/>
          </a:prstGeom>
          <a:noFill/>
        </p:spPr>
        <p:txBody>
          <a:bodyPr wrap="square" rtlCol="0">
            <a:spAutoFit/>
          </a:bodyPr>
          <a:lstStyle/>
          <a:p>
            <a:r>
              <a:rPr lang="en-US" sz="900" dirty="0"/>
              <a:t>Figure 9:  The top function simply reads a character from the GPS serial buffer.  The second function uses Timer0 (an internal timer on the Mega), which is used to increment the </a:t>
            </a:r>
            <a:r>
              <a:rPr lang="en-US" sz="900" dirty="0" err="1"/>
              <a:t>millis</a:t>
            </a:r>
            <a:r>
              <a:rPr lang="en-US" sz="900" dirty="0"/>
              <a:t>() call.  This function says to interrupt between the </a:t>
            </a:r>
            <a:r>
              <a:rPr lang="en-US" sz="900" dirty="0" err="1"/>
              <a:t>millis</a:t>
            </a:r>
            <a:r>
              <a:rPr lang="en-US" sz="900" dirty="0"/>
              <a:t>() increments (so as not to interfere with it).  This will result in the Mega reading a character from the GPS serial buffer once a millisecond.</a:t>
            </a:r>
          </a:p>
        </p:txBody>
      </p:sp>
      <p:pic>
        <p:nvPicPr>
          <p:cNvPr id="11" name="Picture 10">
            <a:extLst>
              <a:ext uri="{FF2B5EF4-FFF2-40B4-BE49-F238E27FC236}">
                <a16:creationId xmlns:a16="http://schemas.microsoft.com/office/drawing/2014/main" id="{924133CE-6BF0-45EA-9645-ADE21908DBC4}"/>
              </a:ext>
            </a:extLst>
          </p:cNvPr>
          <p:cNvPicPr>
            <a:picLocks noChangeAspect="1"/>
          </p:cNvPicPr>
          <p:nvPr/>
        </p:nvPicPr>
        <p:blipFill>
          <a:blip r:embed="rId2"/>
          <a:stretch>
            <a:fillRect/>
          </a:stretch>
        </p:blipFill>
        <p:spPr>
          <a:xfrm>
            <a:off x="0" y="5081"/>
            <a:ext cx="2131271" cy="1143000"/>
          </a:xfrm>
          <a:prstGeom prst="rect">
            <a:avLst/>
          </a:prstGeom>
        </p:spPr>
      </p:pic>
      <p:pic>
        <p:nvPicPr>
          <p:cNvPr id="8" name="Picture 7">
            <a:extLst>
              <a:ext uri="{FF2B5EF4-FFF2-40B4-BE49-F238E27FC236}">
                <a16:creationId xmlns:a16="http://schemas.microsoft.com/office/drawing/2014/main" id="{B38099C0-6599-4424-939E-F0F93DDFC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933" y="1690689"/>
            <a:ext cx="5343551" cy="3652277"/>
          </a:xfrm>
          <a:prstGeom prst="rect">
            <a:avLst/>
          </a:prstGeom>
        </p:spPr>
      </p:pic>
    </p:spTree>
    <p:extLst>
      <p:ext uri="{BB962C8B-B14F-4D97-AF65-F5344CB8AC3E}">
        <p14:creationId xmlns:p14="http://schemas.microsoft.com/office/powerpoint/2010/main" val="996140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CDCA-AFBD-4C74-BB01-7D1643B146D0}"/>
              </a:ext>
            </a:extLst>
          </p:cNvPr>
          <p:cNvSpPr>
            <a:spLocks noGrp="1"/>
          </p:cNvSpPr>
          <p:nvPr>
            <p:ph type="title"/>
          </p:nvPr>
        </p:nvSpPr>
        <p:spPr/>
        <p:txBody>
          <a:bodyPr/>
          <a:lstStyle/>
          <a:p>
            <a:pPr algn="ctr"/>
            <a:r>
              <a:rPr lang="en-US" dirty="0">
                <a:latin typeface="Calibri (Headings)"/>
              </a:rPr>
              <a:t> Data Streams </a:t>
            </a:r>
          </a:p>
        </p:txBody>
      </p:sp>
      <p:sp>
        <p:nvSpPr>
          <p:cNvPr id="3" name="Content Placeholder 2">
            <a:extLst>
              <a:ext uri="{FF2B5EF4-FFF2-40B4-BE49-F238E27FC236}">
                <a16:creationId xmlns:a16="http://schemas.microsoft.com/office/drawing/2014/main" id="{73C8DA2B-2F93-46D8-8629-A63E2F89F456}"/>
              </a:ext>
            </a:extLst>
          </p:cNvPr>
          <p:cNvSpPr>
            <a:spLocks noGrp="1"/>
          </p:cNvSpPr>
          <p:nvPr>
            <p:ph idx="1"/>
          </p:nvPr>
        </p:nvSpPr>
        <p:spPr>
          <a:xfrm>
            <a:off x="661147" y="1797248"/>
            <a:ext cx="4529418" cy="4695626"/>
          </a:xfrm>
        </p:spPr>
        <p:txBody>
          <a:bodyPr>
            <a:noAutofit/>
          </a:bodyPr>
          <a:lstStyle/>
          <a:p>
            <a:r>
              <a:rPr lang="en-US" sz="2400" dirty="0"/>
              <a:t>Data received from the GPS shield will be NMEA sentences.  </a:t>
            </a:r>
          </a:p>
          <a:p>
            <a:pPr lvl="1"/>
            <a:r>
              <a:rPr lang="en-US" sz="2000" dirty="0"/>
              <a:t>Figure 10 shows what raw GPS data will look like in the Serial Monitor</a:t>
            </a:r>
          </a:p>
          <a:p>
            <a:r>
              <a:rPr lang="en-US" sz="2400" dirty="0"/>
              <a:t>$GPRMC,212628.068,V,,,,,0.00,0.00,150819,,,N*4A</a:t>
            </a:r>
          </a:p>
          <a:p>
            <a:pPr lvl="1"/>
            <a:r>
              <a:rPr lang="en-US" sz="2000" dirty="0"/>
              <a:t>This is an example of a NMEA sentence pulled from Figure 10</a:t>
            </a:r>
          </a:p>
          <a:p>
            <a:pPr lvl="1"/>
            <a:r>
              <a:rPr lang="en-US" sz="2000" dirty="0"/>
              <a:t>From this data stream, we can see it was taken on August 15, 2019 at 21:26:28 UTC.  A fix was not achieved.</a:t>
            </a:r>
          </a:p>
        </p:txBody>
      </p:sp>
      <p:sp>
        <p:nvSpPr>
          <p:cNvPr id="4" name="Date Placeholder 3">
            <a:extLst>
              <a:ext uri="{FF2B5EF4-FFF2-40B4-BE49-F238E27FC236}">
                <a16:creationId xmlns:a16="http://schemas.microsoft.com/office/drawing/2014/main" id="{0F8FB54B-FF49-4481-809F-BE2B02092422}"/>
              </a:ext>
            </a:extLst>
          </p:cNvPr>
          <p:cNvSpPr>
            <a:spLocks noGrp="1"/>
          </p:cNvSpPr>
          <p:nvPr>
            <p:ph type="dt" sz="half" idx="10"/>
          </p:nvPr>
        </p:nvSpPr>
        <p:spPr/>
        <p:txBody>
          <a:bodyPr/>
          <a:lstStyle/>
          <a:p>
            <a:r>
              <a:rPr lang="en-US"/>
              <a:t>LSU rev20AUG2020</a:t>
            </a:r>
            <a:endParaRPr lang="en-US" dirty="0"/>
          </a:p>
        </p:txBody>
      </p:sp>
      <p:sp>
        <p:nvSpPr>
          <p:cNvPr id="5" name="Footer Placeholder 4">
            <a:extLst>
              <a:ext uri="{FF2B5EF4-FFF2-40B4-BE49-F238E27FC236}">
                <a16:creationId xmlns:a16="http://schemas.microsoft.com/office/drawing/2014/main" id="{79B85714-D05E-41DA-95DD-D83EFB2B20EE}"/>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8974E76C-1C85-42F1-9642-58D314DB7786}"/>
              </a:ext>
            </a:extLst>
          </p:cNvPr>
          <p:cNvSpPr>
            <a:spLocks noGrp="1"/>
          </p:cNvSpPr>
          <p:nvPr>
            <p:ph type="sldNum" sz="quarter" idx="12"/>
          </p:nvPr>
        </p:nvSpPr>
        <p:spPr/>
        <p:txBody>
          <a:bodyPr/>
          <a:lstStyle/>
          <a:p>
            <a:fld id="{A4F14451-7853-4579-B074-1641C30AA7BA}" type="slidenum">
              <a:rPr lang="en-US" smtClean="0"/>
              <a:t>13</a:t>
            </a:fld>
            <a:endParaRPr lang="en-US"/>
          </a:p>
        </p:txBody>
      </p:sp>
      <p:pic>
        <p:nvPicPr>
          <p:cNvPr id="9" name="Picture 8">
            <a:extLst>
              <a:ext uri="{FF2B5EF4-FFF2-40B4-BE49-F238E27FC236}">
                <a16:creationId xmlns:a16="http://schemas.microsoft.com/office/drawing/2014/main" id="{42CB76D6-58AE-4E26-BCF4-24E4912AB781}"/>
              </a:ext>
            </a:extLst>
          </p:cNvPr>
          <p:cNvPicPr>
            <a:picLocks noChangeAspect="1"/>
          </p:cNvPicPr>
          <p:nvPr/>
        </p:nvPicPr>
        <p:blipFill rotWithShape="1">
          <a:blip r:embed="rId2">
            <a:extLst>
              <a:ext uri="{28A0092B-C50C-407E-A947-70E740481C1C}">
                <a14:useLocalDpi xmlns:a14="http://schemas.microsoft.com/office/drawing/2010/main" val="0"/>
              </a:ext>
            </a:extLst>
          </a:blip>
          <a:srcRect l="1756" t="2589" r="2060" b="2682"/>
          <a:stretch/>
        </p:blipFill>
        <p:spPr>
          <a:xfrm>
            <a:off x="5136985" y="2020181"/>
            <a:ext cx="3771271" cy="2743025"/>
          </a:xfrm>
          <a:prstGeom prst="rect">
            <a:avLst/>
          </a:prstGeom>
        </p:spPr>
      </p:pic>
      <p:sp>
        <p:nvSpPr>
          <p:cNvPr id="10" name="TextBox 9">
            <a:extLst>
              <a:ext uri="{FF2B5EF4-FFF2-40B4-BE49-F238E27FC236}">
                <a16:creationId xmlns:a16="http://schemas.microsoft.com/office/drawing/2014/main" id="{4BA24DFD-080C-4235-907A-3B5185553421}"/>
              </a:ext>
            </a:extLst>
          </p:cNvPr>
          <p:cNvSpPr txBox="1"/>
          <p:nvPr/>
        </p:nvSpPr>
        <p:spPr>
          <a:xfrm>
            <a:off x="5136985" y="4763206"/>
            <a:ext cx="3771271" cy="507831"/>
          </a:xfrm>
          <a:prstGeom prst="rect">
            <a:avLst/>
          </a:prstGeom>
          <a:noFill/>
        </p:spPr>
        <p:txBody>
          <a:bodyPr wrap="square" rtlCol="0">
            <a:spAutoFit/>
          </a:bodyPr>
          <a:lstStyle/>
          <a:p>
            <a:r>
              <a:rPr lang="en-US" sz="900" dirty="0"/>
              <a:t>Figure 10:  Shown is an example of the raw output of the Adafruit Ultimate GPS Logger Shield on the serial monitor when the Shield is switched to Direct Connect.  The GPS did not have a fix, so most data fields are blank</a:t>
            </a:r>
          </a:p>
        </p:txBody>
      </p:sp>
      <p:pic>
        <p:nvPicPr>
          <p:cNvPr id="11" name="Picture 10">
            <a:extLst>
              <a:ext uri="{FF2B5EF4-FFF2-40B4-BE49-F238E27FC236}">
                <a16:creationId xmlns:a16="http://schemas.microsoft.com/office/drawing/2014/main" id="{B1551A09-FC14-4548-B5B0-FBF1CE1EC02B}"/>
              </a:ext>
            </a:extLst>
          </p:cNvPr>
          <p:cNvPicPr>
            <a:picLocks noChangeAspect="1"/>
          </p:cNvPicPr>
          <p:nvPr/>
        </p:nvPicPr>
        <p:blipFill>
          <a:blip r:embed="rId3"/>
          <a:stretch>
            <a:fillRect/>
          </a:stretch>
        </p:blipFill>
        <p:spPr>
          <a:xfrm>
            <a:off x="0" y="5081"/>
            <a:ext cx="2131271" cy="1143000"/>
          </a:xfrm>
          <a:prstGeom prst="rect">
            <a:avLst/>
          </a:prstGeom>
        </p:spPr>
      </p:pic>
    </p:spTree>
    <p:extLst>
      <p:ext uri="{BB962C8B-B14F-4D97-AF65-F5344CB8AC3E}">
        <p14:creationId xmlns:p14="http://schemas.microsoft.com/office/powerpoint/2010/main" val="1004241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CDCA-AFBD-4C74-BB01-7D1643B146D0}"/>
              </a:ext>
            </a:extLst>
          </p:cNvPr>
          <p:cNvSpPr>
            <a:spLocks noGrp="1"/>
          </p:cNvSpPr>
          <p:nvPr>
            <p:ph type="title"/>
          </p:nvPr>
        </p:nvSpPr>
        <p:spPr/>
        <p:txBody>
          <a:bodyPr/>
          <a:lstStyle/>
          <a:p>
            <a:pPr algn="ctr"/>
            <a:r>
              <a:rPr lang="en-US" dirty="0">
                <a:latin typeface="Calibri (Headings)"/>
              </a:rPr>
              <a:t> Parsing</a:t>
            </a:r>
          </a:p>
        </p:txBody>
      </p:sp>
      <p:sp>
        <p:nvSpPr>
          <p:cNvPr id="3" name="Content Placeholder 2">
            <a:extLst>
              <a:ext uri="{FF2B5EF4-FFF2-40B4-BE49-F238E27FC236}">
                <a16:creationId xmlns:a16="http://schemas.microsoft.com/office/drawing/2014/main" id="{73C8DA2B-2F93-46D8-8629-A63E2F89F456}"/>
              </a:ext>
            </a:extLst>
          </p:cNvPr>
          <p:cNvSpPr>
            <a:spLocks noGrp="1"/>
          </p:cNvSpPr>
          <p:nvPr>
            <p:ph idx="1"/>
          </p:nvPr>
        </p:nvSpPr>
        <p:spPr>
          <a:xfrm>
            <a:off x="661146" y="1797248"/>
            <a:ext cx="7886699" cy="3263504"/>
          </a:xfrm>
        </p:spPr>
        <p:txBody>
          <a:bodyPr>
            <a:noAutofit/>
          </a:bodyPr>
          <a:lstStyle/>
          <a:p>
            <a:r>
              <a:rPr lang="en-US" sz="2400" dirty="0"/>
              <a:t>When using Software Serial, the NMEA data can be parsed using the Adafruit GPS library.  This allows information (such as time, date, latitude, speed, etc.) to be easily available</a:t>
            </a:r>
          </a:p>
          <a:p>
            <a:r>
              <a:rPr lang="en-US" sz="2400" dirty="0" err="1"/>
              <a:t>Adafruit_GPS.h</a:t>
            </a:r>
            <a:r>
              <a:rPr lang="en-US" sz="2400" dirty="0"/>
              <a:t> file in library lists all possible information obtained from parsing </a:t>
            </a:r>
          </a:p>
          <a:p>
            <a:r>
              <a:rPr lang="en-US" sz="2400" dirty="0"/>
              <a:t>$GPRMC,212628.068,V,,,,,0.00,0.00,150819,,,N*4A</a:t>
            </a:r>
          </a:p>
        </p:txBody>
      </p:sp>
      <p:sp>
        <p:nvSpPr>
          <p:cNvPr id="4" name="Date Placeholder 3">
            <a:extLst>
              <a:ext uri="{FF2B5EF4-FFF2-40B4-BE49-F238E27FC236}">
                <a16:creationId xmlns:a16="http://schemas.microsoft.com/office/drawing/2014/main" id="{0F8FB54B-FF49-4481-809F-BE2B02092422}"/>
              </a:ext>
            </a:extLst>
          </p:cNvPr>
          <p:cNvSpPr>
            <a:spLocks noGrp="1"/>
          </p:cNvSpPr>
          <p:nvPr>
            <p:ph type="dt" sz="half" idx="10"/>
          </p:nvPr>
        </p:nvSpPr>
        <p:spPr/>
        <p:txBody>
          <a:bodyPr/>
          <a:lstStyle/>
          <a:p>
            <a:r>
              <a:rPr lang="en-US"/>
              <a:t>LSU rev20AUG2020</a:t>
            </a:r>
            <a:endParaRPr lang="en-US" dirty="0"/>
          </a:p>
        </p:txBody>
      </p:sp>
      <p:sp>
        <p:nvSpPr>
          <p:cNvPr id="5" name="Footer Placeholder 4">
            <a:extLst>
              <a:ext uri="{FF2B5EF4-FFF2-40B4-BE49-F238E27FC236}">
                <a16:creationId xmlns:a16="http://schemas.microsoft.com/office/drawing/2014/main" id="{79B85714-D05E-41DA-95DD-D83EFB2B20EE}"/>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8974E76C-1C85-42F1-9642-58D314DB7786}"/>
              </a:ext>
            </a:extLst>
          </p:cNvPr>
          <p:cNvSpPr>
            <a:spLocks noGrp="1"/>
          </p:cNvSpPr>
          <p:nvPr>
            <p:ph type="sldNum" sz="quarter" idx="12"/>
          </p:nvPr>
        </p:nvSpPr>
        <p:spPr/>
        <p:txBody>
          <a:bodyPr/>
          <a:lstStyle/>
          <a:p>
            <a:fld id="{A4F14451-7853-4579-B074-1641C30AA7BA}" type="slidenum">
              <a:rPr lang="en-US" smtClean="0"/>
              <a:t>14</a:t>
            </a:fld>
            <a:endParaRPr lang="en-US"/>
          </a:p>
        </p:txBody>
      </p:sp>
      <p:pic>
        <p:nvPicPr>
          <p:cNvPr id="11" name="Picture 10">
            <a:extLst>
              <a:ext uri="{FF2B5EF4-FFF2-40B4-BE49-F238E27FC236}">
                <a16:creationId xmlns:a16="http://schemas.microsoft.com/office/drawing/2014/main" id="{B1551A09-FC14-4548-B5B0-FBF1CE1EC02B}"/>
              </a:ext>
            </a:extLst>
          </p:cNvPr>
          <p:cNvPicPr>
            <a:picLocks noChangeAspect="1"/>
          </p:cNvPicPr>
          <p:nvPr/>
        </p:nvPicPr>
        <p:blipFill>
          <a:blip r:embed="rId2"/>
          <a:stretch>
            <a:fillRect/>
          </a:stretch>
        </p:blipFill>
        <p:spPr>
          <a:xfrm>
            <a:off x="0" y="5081"/>
            <a:ext cx="2131271" cy="1143000"/>
          </a:xfrm>
          <a:prstGeom prst="rect">
            <a:avLst/>
          </a:prstGeom>
        </p:spPr>
      </p:pic>
      <p:graphicFrame>
        <p:nvGraphicFramePr>
          <p:cNvPr id="7" name="Table 6">
            <a:extLst>
              <a:ext uri="{FF2B5EF4-FFF2-40B4-BE49-F238E27FC236}">
                <a16:creationId xmlns:a16="http://schemas.microsoft.com/office/drawing/2014/main" id="{5526B38E-FC45-47E5-AD8A-25A207FD2E91}"/>
              </a:ext>
            </a:extLst>
          </p:cNvPr>
          <p:cNvGraphicFramePr>
            <a:graphicFrameLocks noGrp="1"/>
          </p:cNvGraphicFramePr>
          <p:nvPr>
            <p:extLst>
              <p:ext uri="{D42A27DB-BD31-4B8C-83A1-F6EECF244321}">
                <p14:modId xmlns:p14="http://schemas.microsoft.com/office/powerpoint/2010/main" val="2327763228"/>
              </p:ext>
            </p:extLst>
          </p:nvPr>
        </p:nvGraphicFramePr>
        <p:xfrm>
          <a:off x="1390650" y="4240211"/>
          <a:ext cx="6096000" cy="18542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1491535837"/>
                    </a:ext>
                  </a:extLst>
                </a:gridCol>
                <a:gridCol w="3048000">
                  <a:extLst>
                    <a:ext uri="{9D8B030D-6E8A-4147-A177-3AD203B41FA5}">
                      <a16:colId xmlns:a16="http://schemas.microsoft.com/office/drawing/2014/main" val="3379820856"/>
                    </a:ext>
                  </a:extLst>
                </a:gridCol>
              </a:tblGrid>
              <a:tr h="370840">
                <a:tc>
                  <a:txBody>
                    <a:bodyPr/>
                    <a:lstStyle/>
                    <a:p>
                      <a:pPr algn="ctr"/>
                      <a:r>
                        <a:rPr lang="en-US" dirty="0">
                          <a:solidFill>
                            <a:schemeClr val="tx1"/>
                          </a:solidFill>
                        </a:rPr>
                        <a:t>GPS Command</a:t>
                      </a:r>
                    </a:p>
                  </a:txBody>
                  <a:tcPr/>
                </a:tc>
                <a:tc>
                  <a:txBody>
                    <a:bodyPr/>
                    <a:lstStyle/>
                    <a:p>
                      <a:pPr algn="ctr"/>
                      <a:r>
                        <a:rPr lang="en-US" dirty="0">
                          <a:solidFill>
                            <a:schemeClr val="tx1"/>
                          </a:solidFill>
                        </a:rPr>
                        <a:t>Result</a:t>
                      </a:r>
                    </a:p>
                  </a:txBody>
                  <a:tcPr/>
                </a:tc>
                <a:extLst>
                  <a:ext uri="{0D108BD9-81ED-4DB2-BD59-A6C34878D82A}">
                    <a16:rowId xmlns:a16="http://schemas.microsoft.com/office/drawing/2014/main" val="4164185408"/>
                  </a:ext>
                </a:extLst>
              </a:tr>
              <a:tr h="370840">
                <a:tc>
                  <a:txBody>
                    <a:bodyPr/>
                    <a:lstStyle/>
                    <a:p>
                      <a:pPr algn="ctr"/>
                      <a:r>
                        <a:rPr lang="en-US" dirty="0" err="1">
                          <a:solidFill>
                            <a:schemeClr val="tx1"/>
                          </a:solidFill>
                        </a:rPr>
                        <a:t>GPS.day</a:t>
                      </a:r>
                      <a:endParaRPr lang="en-US" dirty="0">
                        <a:solidFill>
                          <a:schemeClr val="tx1"/>
                        </a:solidFill>
                      </a:endParaRPr>
                    </a:p>
                  </a:txBody>
                  <a:tcPr/>
                </a:tc>
                <a:tc>
                  <a:txBody>
                    <a:bodyPr/>
                    <a:lstStyle/>
                    <a:p>
                      <a:pPr algn="ctr"/>
                      <a:r>
                        <a:rPr lang="en-US" dirty="0">
                          <a:solidFill>
                            <a:schemeClr val="tx1"/>
                          </a:solidFill>
                        </a:rPr>
                        <a:t>15</a:t>
                      </a:r>
                    </a:p>
                  </a:txBody>
                  <a:tcPr/>
                </a:tc>
                <a:extLst>
                  <a:ext uri="{0D108BD9-81ED-4DB2-BD59-A6C34878D82A}">
                    <a16:rowId xmlns:a16="http://schemas.microsoft.com/office/drawing/2014/main" val="456754635"/>
                  </a:ext>
                </a:extLst>
              </a:tr>
              <a:tr h="370840">
                <a:tc>
                  <a:txBody>
                    <a:bodyPr/>
                    <a:lstStyle/>
                    <a:p>
                      <a:pPr algn="ctr"/>
                      <a:r>
                        <a:rPr lang="en-US" dirty="0" err="1">
                          <a:solidFill>
                            <a:schemeClr val="tx1"/>
                          </a:solidFill>
                        </a:rPr>
                        <a:t>GPS.month</a:t>
                      </a:r>
                      <a:endParaRPr lang="en-US" dirty="0">
                        <a:solidFill>
                          <a:schemeClr val="tx1"/>
                        </a:solidFill>
                      </a:endParaRPr>
                    </a:p>
                  </a:txBody>
                  <a:tcPr/>
                </a:tc>
                <a:tc>
                  <a:txBody>
                    <a:bodyPr/>
                    <a:lstStyle/>
                    <a:p>
                      <a:pPr algn="ctr"/>
                      <a:r>
                        <a:rPr lang="en-US" dirty="0">
                          <a:solidFill>
                            <a:schemeClr val="tx1"/>
                          </a:solidFill>
                        </a:rPr>
                        <a:t>8</a:t>
                      </a:r>
                    </a:p>
                  </a:txBody>
                  <a:tcPr/>
                </a:tc>
                <a:extLst>
                  <a:ext uri="{0D108BD9-81ED-4DB2-BD59-A6C34878D82A}">
                    <a16:rowId xmlns:a16="http://schemas.microsoft.com/office/drawing/2014/main" val="3067707184"/>
                  </a:ext>
                </a:extLst>
              </a:tr>
              <a:tr h="370840">
                <a:tc>
                  <a:txBody>
                    <a:bodyPr/>
                    <a:lstStyle/>
                    <a:p>
                      <a:pPr algn="ctr"/>
                      <a:r>
                        <a:rPr lang="en-US" dirty="0" err="1">
                          <a:solidFill>
                            <a:schemeClr val="tx1"/>
                          </a:solidFill>
                        </a:rPr>
                        <a:t>GPS.hour</a:t>
                      </a:r>
                      <a:endParaRPr lang="en-US" dirty="0">
                        <a:solidFill>
                          <a:schemeClr val="tx1"/>
                        </a:solidFill>
                      </a:endParaRPr>
                    </a:p>
                  </a:txBody>
                  <a:tcPr/>
                </a:tc>
                <a:tc>
                  <a:txBody>
                    <a:bodyPr/>
                    <a:lstStyle/>
                    <a:p>
                      <a:pPr algn="ctr"/>
                      <a:r>
                        <a:rPr lang="en-US" dirty="0">
                          <a:solidFill>
                            <a:schemeClr val="tx1"/>
                          </a:solidFill>
                        </a:rPr>
                        <a:t>21</a:t>
                      </a:r>
                    </a:p>
                  </a:txBody>
                  <a:tcPr/>
                </a:tc>
                <a:extLst>
                  <a:ext uri="{0D108BD9-81ED-4DB2-BD59-A6C34878D82A}">
                    <a16:rowId xmlns:a16="http://schemas.microsoft.com/office/drawing/2014/main" val="2690043838"/>
                  </a:ext>
                </a:extLst>
              </a:tr>
              <a:tr h="370840">
                <a:tc>
                  <a:txBody>
                    <a:bodyPr/>
                    <a:lstStyle/>
                    <a:p>
                      <a:pPr algn="ctr"/>
                      <a:r>
                        <a:rPr lang="en-US" dirty="0" err="1">
                          <a:solidFill>
                            <a:schemeClr val="tx1"/>
                          </a:solidFill>
                        </a:rPr>
                        <a:t>GPS.second</a:t>
                      </a:r>
                      <a:endParaRPr lang="en-US" dirty="0">
                        <a:solidFill>
                          <a:schemeClr val="tx1"/>
                        </a:solidFill>
                      </a:endParaRPr>
                    </a:p>
                  </a:txBody>
                  <a:tcPr/>
                </a:tc>
                <a:tc>
                  <a:txBody>
                    <a:bodyPr/>
                    <a:lstStyle/>
                    <a:p>
                      <a:pPr algn="ctr"/>
                      <a:r>
                        <a:rPr lang="en-US" dirty="0">
                          <a:solidFill>
                            <a:schemeClr val="tx1"/>
                          </a:solidFill>
                        </a:rPr>
                        <a:t>28</a:t>
                      </a:r>
                    </a:p>
                  </a:txBody>
                  <a:tcPr/>
                </a:tc>
                <a:extLst>
                  <a:ext uri="{0D108BD9-81ED-4DB2-BD59-A6C34878D82A}">
                    <a16:rowId xmlns:a16="http://schemas.microsoft.com/office/drawing/2014/main" val="795607124"/>
                  </a:ext>
                </a:extLst>
              </a:tr>
            </a:tbl>
          </a:graphicData>
        </a:graphic>
      </p:graphicFrame>
    </p:spTree>
    <p:extLst>
      <p:ext uri="{BB962C8B-B14F-4D97-AF65-F5344CB8AC3E}">
        <p14:creationId xmlns:p14="http://schemas.microsoft.com/office/powerpoint/2010/main" val="1841976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E565-E34B-427B-AA2B-0C9E3CD3BD50}"/>
              </a:ext>
            </a:extLst>
          </p:cNvPr>
          <p:cNvSpPr>
            <a:spLocks noGrp="1"/>
          </p:cNvSpPr>
          <p:nvPr>
            <p:ph type="title"/>
          </p:nvPr>
        </p:nvSpPr>
        <p:spPr/>
        <p:txBody>
          <a:bodyPr/>
          <a:lstStyle/>
          <a:p>
            <a:pPr algn="ctr"/>
            <a:r>
              <a:rPr lang="en-US" dirty="0">
                <a:latin typeface="Calibri (Headings)"/>
              </a:rPr>
              <a:t>Information and </a:t>
            </a:r>
            <a:br>
              <a:rPr lang="en-US" dirty="0">
                <a:latin typeface="Calibri (Headings)"/>
              </a:rPr>
            </a:br>
            <a:r>
              <a:rPr lang="en-US" dirty="0">
                <a:latin typeface="Calibri (Headings)"/>
              </a:rPr>
              <a:t>Image References</a:t>
            </a:r>
          </a:p>
        </p:txBody>
      </p:sp>
      <p:sp>
        <p:nvSpPr>
          <p:cNvPr id="3" name="Content Placeholder 2">
            <a:extLst>
              <a:ext uri="{FF2B5EF4-FFF2-40B4-BE49-F238E27FC236}">
                <a16:creationId xmlns:a16="http://schemas.microsoft.com/office/drawing/2014/main" id="{8CB81821-E7EF-4CE6-9971-48BC7A72D9B1}"/>
              </a:ext>
            </a:extLst>
          </p:cNvPr>
          <p:cNvSpPr>
            <a:spLocks noGrp="1"/>
          </p:cNvSpPr>
          <p:nvPr>
            <p:ph idx="1"/>
          </p:nvPr>
        </p:nvSpPr>
        <p:spPr/>
        <p:txBody>
          <a:bodyPr>
            <a:normAutofit/>
          </a:bodyPr>
          <a:lstStyle/>
          <a:p>
            <a:r>
              <a:rPr lang="en-US" sz="2400" dirty="0"/>
              <a:t>Information</a:t>
            </a:r>
          </a:p>
          <a:p>
            <a:pPr lvl="1"/>
            <a:r>
              <a:rPr lang="en-US" sz="2000" dirty="0">
                <a:hlinkClick r:id="rId2"/>
              </a:rPr>
              <a:t>https://learn.adafruit.com/adafruit-ultimate-gps-logger-shield/overview</a:t>
            </a:r>
            <a:endParaRPr lang="en-US" sz="2000" dirty="0"/>
          </a:p>
          <a:p>
            <a:r>
              <a:rPr lang="en-US" sz="2400" dirty="0"/>
              <a:t>Images</a:t>
            </a:r>
          </a:p>
          <a:p>
            <a:pPr lvl="1"/>
            <a:r>
              <a:rPr lang="en-US" sz="2000" dirty="0"/>
              <a:t>GPS shield – slides 2 and 3: </a:t>
            </a:r>
            <a:r>
              <a:rPr lang="en-US" sz="2000" dirty="0">
                <a:hlinkClick r:id="rId3"/>
              </a:rPr>
              <a:t>https://www.adafruit.com/product/1272?gclid=Cj0KCQjwhdTqBRDNARIsABsOl9_UNhRtd2VDGjp-aaau_JLLP2AxSAH72n2Fm4Md7Ipr6MLFVqatdUYaAlb1EALw_wcB</a:t>
            </a:r>
            <a:endParaRPr lang="en-US" sz="2000" dirty="0"/>
          </a:p>
        </p:txBody>
      </p:sp>
      <p:sp>
        <p:nvSpPr>
          <p:cNvPr id="4" name="Date Placeholder 3">
            <a:extLst>
              <a:ext uri="{FF2B5EF4-FFF2-40B4-BE49-F238E27FC236}">
                <a16:creationId xmlns:a16="http://schemas.microsoft.com/office/drawing/2014/main" id="{523B7496-1CB1-4E2A-B958-1CC390E1F45D}"/>
              </a:ext>
            </a:extLst>
          </p:cNvPr>
          <p:cNvSpPr>
            <a:spLocks noGrp="1"/>
          </p:cNvSpPr>
          <p:nvPr>
            <p:ph type="dt" sz="half" idx="10"/>
          </p:nvPr>
        </p:nvSpPr>
        <p:spPr/>
        <p:txBody>
          <a:bodyPr/>
          <a:lstStyle/>
          <a:p>
            <a:r>
              <a:rPr lang="en-US"/>
              <a:t>LSU rev20AUG2020</a:t>
            </a:r>
          </a:p>
        </p:txBody>
      </p:sp>
      <p:sp>
        <p:nvSpPr>
          <p:cNvPr id="5" name="Footer Placeholder 4">
            <a:extLst>
              <a:ext uri="{FF2B5EF4-FFF2-40B4-BE49-F238E27FC236}">
                <a16:creationId xmlns:a16="http://schemas.microsoft.com/office/drawing/2014/main" id="{3263DBD0-69D5-4D1C-BB61-90F539072EC1}"/>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D29372F5-0F0E-43F1-B2A9-442CB8B03B36}"/>
              </a:ext>
            </a:extLst>
          </p:cNvPr>
          <p:cNvSpPr>
            <a:spLocks noGrp="1"/>
          </p:cNvSpPr>
          <p:nvPr>
            <p:ph type="sldNum" sz="quarter" idx="12"/>
          </p:nvPr>
        </p:nvSpPr>
        <p:spPr/>
        <p:txBody>
          <a:bodyPr/>
          <a:lstStyle/>
          <a:p>
            <a:fld id="{A4F14451-7853-4579-B074-1641C30AA7BA}" type="slidenum">
              <a:rPr lang="en-US" smtClean="0"/>
              <a:t>15</a:t>
            </a:fld>
            <a:endParaRPr lang="en-US"/>
          </a:p>
        </p:txBody>
      </p:sp>
      <p:pic>
        <p:nvPicPr>
          <p:cNvPr id="7" name="Picture 6">
            <a:extLst>
              <a:ext uri="{FF2B5EF4-FFF2-40B4-BE49-F238E27FC236}">
                <a16:creationId xmlns:a16="http://schemas.microsoft.com/office/drawing/2014/main" id="{1A23A1E9-A461-4FAF-A07E-73CF7E43E3E1}"/>
              </a:ext>
            </a:extLst>
          </p:cNvPr>
          <p:cNvPicPr>
            <a:picLocks noChangeAspect="1"/>
          </p:cNvPicPr>
          <p:nvPr/>
        </p:nvPicPr>
        <p:blipFill>
          <a:blip r:embed="rId4"/>
          <a:stretch>
            <a:fillRect/>
          </a:stretch>
        </p:blipFill>
        <p:spPr>
          <a:xfrm>
            <a:off x="0" y="5081"/>
            <a:ext cx="2131271" cy="1143000"/>
          </a:xfrm>
          <a:prstGeom prst="rect">
            <a:avLst/>
          </a:prstGeom>
        </p:spPr>
      </p:pic>
    </p:spTree>
    <p:extLst>
      <p:ext uri="{BB962C8B-B14F-4D97-AF65-F5344CB8AC3E}">
        <p14:creationId xmlns:p14="http://schemas.microsoft.com/office/powerpoint/2010/main" val="1381623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E565-E34B-427B-AA2B-0C9E3CD3BD50}"/>
              </a:ext>
            </a:extLst>
          </p:cNvPr>
          <p:cNvSpPr>
            <a:spLocks noGrp="1"/>
          </p:cNvSpPr>
          <p:nvPr>
            <p:ph type="title"/>
          </p:nvPr>
        </p:nvSpPr>
        <p:spPr/>
        <p:txBody>
          <a:bodyPr>
            <a:normAutofit/>
          </a:bodyPr>
          <a:lstStyle/>
          <a:p>
            <a:pPr algn="ctr"/>
            <a:r>
              <a:rPr lang="en-US" dirty="0">
                <a:latin typeface="Calibri (Headings)"/>
              </a:rPr>
              <a:t>Introduction</a:t>
            </a:r>
          </a:p>
        </p:txBody>
      </p:sp>
      <p:sp>
        <p:nvSpPr>
          <p:cNvPr id="3" name="Content Placeholder 2">
            <a:extLst>
              <a:ext uri="{FF2B5EF4-FFF2-40B4-BE49-F238E27FC236}">
                <a16:creationId xmlns:a16="http://schemas.microsoft.com/office/drawing/2014/main" id="{8CB81821-E7EF-4CE6-9971-48BC7A72D9B1}"/>
              </a:ext>
            </a:extLst>
          </p:cNvPr>
          <p:cNvSpPr>
            <a:spLocks noGrp="1"/>
          </p:cNvSpPr>
          <p:nvPr>
            <p:ph idx="1"/>
          </p:nvPr>
        </p:nvSpPr>
        <p:spPr>
          <a:xfrm>
            <a:off x="628651" y="2226469"/>
            <a:ext cx="4645775" cy="3263504"/>
          </a:xfrm>
        </p:spPr>
        <p:txBody>
          <a:bodyPr>
            <a:normAutofit/>
          </a:bodyPr>
          <a:lstStyle/>
          <a:p>
            <a:r>
              <a:rPr lang="en-NZ" sz="2400" dirty="0"/>
              <a:t>Now that you’ve learned about the Global Positioning System, it’s time to learn about the GPS receiver you’ll be using - the Adafruit Ultimate GPS Logger Shield</a:t>
            </a:r>
            <a:endParaRPr lang="en-US" dirty="0"/>
          </a:p>
        </p:txBody>
      </p:sp>
      <p:sp>
        <p:nvSpPr>
          <p:cNvPr id="4" name="Date Placeholder 3">
            <a:extLst>
              <a:ext uri="{FF2B5EF4-FFF2-40B4-BE49-F238E27FC236}">
                <a16:creationId xmlns:a16="http://schemas.microsoft.com/office/drawing/2014/main" id="{269D1326-93A1-4276-99FC-B692E99E92EC}"/>
              </a:ext>
            </a:extLst>
          </p:cNvPr>
          <p:cNvSpPr>
            <a:spLocks noGrp="1"/>
          </p:cNvSpPr>
          <p:nvPr>
            <p:ph type="dt" sz="half" idx="10"/>
          </p:nvPr>
        </p:nvSpPr>
        <p:spPr/>
        <p:txBody>
          <a:bodyPr/>
          <a:lstStyle/>
          <a:p>
            <a:r>
              <a:rPr lang="en-US"/>
              <a:t>LSU rev20AUG2020</a:t>
            </a:r>
          </a:p>
        </p:txBody>
      </p:sp>
      <p:sp>
        <p:nvSpPr>
          <p:cNvPr id="5" name="Footer Placeholder 4">
            <a:extLst>
              <a:ext uri="{FF2B5EF4-FFF2-40B4-BE49-F238E27FC236}">
                <a16:creationId xmlns:a16="http://schemas.microsoft.com/office/drawing/2014/main" id="{4219D6CE-51FE-4FE5-B48A-A2789A36791D}"/>
              </a:ext>
            </a:extLst>
          </p:cNvPr>
          <p:cNvSpPr>
            <a:spLocks noGrp="1"/>
          </p:cNvSpPr>
          <p:nvPr>
            <p:ph type="ftr" sz="quarter" idx="11"/>
          </p:nvPr>
        </p:nvSpPr>
        <p:spPr/>
        <p:txBody>
          <a:bodyPr/>
          <a:lstStyle/>
          <a:p>
            <a:r>
              <a:rPr lang="en-US"/>
              <a:t>L14.02</a:t>
            </a:r>
            <a:endParaRPr lang="en-US" dirty="0"/>
          </a:p>
        </p:txBody>
      </p:sp>
      <p:sp>
        <p:nvSpPr>
          <p:cNvPr id="6" name="Slide Number Placeholder 5">
            <a:extLst>
              <a:ext uri="{FF2B5EF4-FFF2-40B4-BE49-F238E27FC236}">
                <a16:creationId xmlns:a16="http://schemas.microsoft.com/office/drawing/2014/main" id="{20F138D8-1DDD-4D0B-8895-C7659F0D47C9}"/>
              </a:ext>
            </a:extLst>
          </p:cNvPr>
          <p:cNvSpPr>
            <a:spLocks noGrp="1"/>
          </p:cNvSpPr>
          <p:nvPr>
            <p:ph type="sldNum" sz="quarter" idx="12"/>
          </p:nvPr>
        </p:nvSpPr>
        <p:spPr/>
        <p:txBody>
          <a:bodyPr/>
          <a:lstStyle/>
          <a:p>
            <a:fld id="{A4F14451-7853-4579-B074-1641C30AA7BA}" type="slidenum">
              <a:rPr lang="en-US" smtClean="0"/>
              <a:t>2</a:t>
            </a:fld>
            <a:endParaRPr lang="en-US"/>
          </a:p>
        </p:txBody>
      </p:sp>
      <p:pic>
        <p:nvPicPr>
          <p:cNvPr id="9" name="Picture 8">
            <a:extLst>
              <a:ext uri="{FF2B5EF4-FFF2-40B4-BE49-F238E27FC236}">
                <a16:creationId xmlns:a16="http://schemas.microsoft.com/office/drawing/2014/main" id="{02DE956F-BCA3-454F-9192-01C266C18F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3575" y="2259806"/>
            <a:ext cx="2771775" cy="2080260"/>
          </a:xfrm>
          <a:prstGeom prst="rect">
            <a:avLst/>
          </a:prstGeom>
        </p:spPr>
      </p:pic>
      <p:sp>
        <p:nvSpPr>
          <p:cNvPr id="11" name="TextBox 10">
            <a:extLst>
              <a:ext uri="{FF2B5EF4-FFF2-40B4-BE49-F238E27FC236}">
                <a16:creationId xmlns:a16="http://schemas.microsoft.com/office/drawing/2014/main" id="{11F8053D-A964-47A6-90B5-22E0B5092678}"/>
              </a:ext>
            </a:extLst>
          </p:cNvPr>
          <p:cNvSpPr txBox="1"/>
          <p:nvPr/>
        </p:nvSpPr>
        <p:spPr>
          <a:xfrm>
            <a:off x="5743576" y="4340066"/>
            <a:ext cx="2771775" cy="369332"/>
          </a:xfrm>
          <a:prstGeom prst="rect">
            <a:avLst/>
          </a:prstGeom>
          <a:noFill/>
        </p:spPr>
        <p:txBody>
          <a:bodyPr wrap="square" rtlCol="0">
            <a:spAutoFit/>
          </a:bodyPr>
          <a:lstStyle/>
          <a:p>
            <a:r>
              <a:rPr lang="en-US" sz="900" dirty="0"/>
              <a:t>Figure 1:  Shown is the Adafruit Ultimate GPS Logger Shield.  It is stacked on an Arduino Uno</a:t>
            </a:r>
          </a:p>
        </p:txBody>
      </p:sp>
      <p:pic>
        <p:nvPicPr>
          <p:cNvPr id="10" name="Picture 9">
            <a:extLst>
              <a:ext uri="{FF2B5EF4-FFF2-40B4-BE49-F238E27FC236}">
                <a16:creationId xmlns:a16="http://schemas.microsoft.com/office/drawing/2014/main" id="{5240E05B-F967-4CC6-B31E-EFC800DF7CE4}"/>
              </a:ext>
            </a:extLst>
          </p:cNvPr>
          <p:cNvPicPr>
            <a:picLocks noChangeAspect="1"/>
          </p:cNvPicPr>
          <p:nvPr/>
        </p:nvPicPr>
        <p:blipFill>
          <a:blip r:embed="rId3"/>
          <a:stretch>
            <a:fillRect/>
          </a:stretch>
        </p:blipFill>
        <p:spPr>
          <a:xfrm>
            <a:off x="0" y="5081"/>
            <a:ext cx="2131271" cy="1143000"/>
          </a:xfrm>
          <a:prstGeom prst="rect">
            <a:avLst/>
          </a:prstGeom>
        </p:spPr>
      </p:pic>
    </p:spTree>
    <p:extLst>
      <p:ext uri="{BB962C8B-B14F-4D97-AF65-F5344CB8AC3E}">
        <p14:creationId xmlns:p14="http://schemas.microsoft.com/office/powerpoint/2010/main" val="2359635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E565-E34B-427B-AA2B-0C9E3CD3BD50}"/>
              </a:ext>
            </a:extLst>
          </p:cNvPr>
          <p:cNvSpPr>
            <a:spLocks noGrp="1"/>
          </p:cNvSpPr>
          <p:nvPr>
            <p:ph type="title"/>
          </p:nvPr>
        </p:nvSpPr>
        <p:spPr>
          <a:xfrm>
            <a:off x="628650" y="427881"/>
            <a:ext cx="7886700" cy="1325563"/>
          </a:xfrm>
        </p:spPr>
        <p:txBody>
          <a:bodyPr>
            <a:normAutofit/>
          </a:bodyPr>
          <a:lstStyle/>
          <a:p>
            <a:pPr algn="ctr"/>
            <a:r>
              <a:rPr lang="en-US" dirty="0">
                <a:latin typeface="Calibri (Headings)"/>
              </a:rPr>
              <a:t>Adafruit Ultimate </a:t>
            </a:r>
            <a:br>
              <a:rPr lang="en-US" dirty="0">
                <a:latin typeface="Calibri (Headings)"/>
              </a:rPr>
            </a:br>
            <a:r>
              <a:rPr lang="en-US" dirty="0">
                <a:latin typeface="Calibri (Headings)"/>
              </a:rPr>
              <a:t>GPS Logger Shield Overview</a:t>
            </a:r>
          </a:p>
        </p:txBody>
      </p:sp>
      <p:sp>
        <p:nvSpPr>
          <p:cNvPr id="3" name="Content Placeholder 2">
            <a:extLst>
              <a:ext uri="{FF2B5EF4-FFF2-40B4-BE49-F238E27FC236}">
                <a16:creationId xmlns:a16="http://schemas.microsoft.com/office/drawing/2014/main" id="{8CB81821-E7EF-4CE6-9971-48BC7A72D9B1}"/>
              </a:ext>
            </a:extLst>
          </p:cNvPr>
          <p:cNvSpPr>
            <a:spLocks noGrp="1"/>
          </p:cNvSpPr>
          <p:nvPr>
            <p:ph idx="1"/>
          </p:nvPr>
        </p:nvSpPr>
        <p:spPr>
          <a:xfrm>
            <a:off x="628651" y="2226469"/>
            <a:ext cx="4445373" cy="3263504"/>
          </a:xfrm>
        </p:spPr>
        <p:txBody>
          <a:bodyPr>
            <a:normAutofit/>
          </a:bodyPr>
          <a:lstStyle/>
          <a:p>
            <a:r>
              <a:rPr lang="en-US" sz="2400" dirty="0"/>
              <a:t>This is the Arduino Ultimate GPS Logger Shield.  It comes with </a:t>
            </a:r>
          </a:p>
          <a:p>
            <a:pPr lvl="1"/>
            <a:r>
              <a:rPr lang="en-US" sz="2200" dirty="0"/>
              <a:t>microSD socket</a:t>
            </a:r>
          </a:p>
          <a:p>
            <a:pPr lvl="1"/>
            <a:r>
              <a:rPr lang="en-US" sz="2200" dirty="0"/>
              <a:t>Internal antenna and connector for external antenna</a:t>
            </a:r>
          </a:p>
          <a:p>
            <a:pPr lvl="1"/>
            <a:r>
              <a:rPr lang="en-US" sz="2200" dirty="0"/>
              <a:t>GPS unit </a:t>
            </a:r>
          </a:p>
          <a:p>
            <a:pPr lvl="1"/>
            <a:r>
              <a:rPr lang="en-US" sz="2200" dirty="0"/>
              <a:t>RTC and coin cell holder</a:t>
            </a:r>
          </a:p>
          <a:p>
            <a:pPr lvl="1"/>
            <a:r>
              <a:rPr lang="en-US" sz="2200" dirty="0"/>
              <a:t>Prototyping Area</a:t>
            </a:r>
          </a:p>
        </p:txBody>
      </p:sp>
      <p:sp>
        <p:nvSpPr>
          <p:cNvPr id="4" name="Date Placeholder 3">
            <a:extLst>
              <a:ext uri="{FF2B5EF4-FFF2-40B4-BE49-F238E27FC236}">
                <a16:creationId xmlns:a16="http://schemas.microsoft.com/office/drawing/2014/main" id="{5307350A-1A46-4A95-9C35-861523C290DE}"/>
              </a:ext>
            </a:extLst>
          </p:cNvPr>
          <p:cNvSpPr>
            <a:spLocks noGrp="1"/>
          </p:cNvSpPr>
          <p:nvPr>
            <p:ph type="dt" sz="half" idx="10"/>
          </p:nvPr>
        </p:nvSpPr>
        <p:spPr/>
        <p:txBody>
          <a:bodyPr/>
          <a:lstStyle/>
          <a:p>
            <a:r>
              <a:rPr lang="en-US"/>
              <a:t>LSU rev20AUG2020</a:t>
            </a:r>
          </a:p>
        </p:txBody>
      </p:sp>
      <p:sp>
        <p:nvSpPr>
          <p:cNvPr id="6" name="Footer Placeholder 5">
            <a:extLst>
              <a:ext uri="{FF2B5EF4-FFF2-40B4-BE49-F238E27FC236}">
                <a16:creationId xmlns:a16="http://schemas.microsoft.com/office/drawing/2014/main" id="{37DFA1C5-19A4-4F01-916F-03F7A796F81F}"/>
              </a:ext>
            </a:extLst>
          </p:cNvPr>
          <p:cNvSpPr>
            <a:spLocks noGrp="1"/>
          </p:cNvSpPr>
          <p:nvPr>
            <p:ph type="ftr" sz="quarter" idx="11"/>
          </p:nvPr>
        </p:nvSpPr>
        <p:spPr/>
        <p:txBody>
          <a:bodyPr/>
          <a:lstStyle/>
          <a:p>
            <a:r>
              <a:rPr lang="en-US"/>
              <a:t>L14.02</a:t>
            </a:r>
          </a:p>
        </p:txBody>
      </p:sp>
      <p:sp>
        <p:nvSpPr>
          <p:cNvPr id="7" name="Slide Number Placeholder 6">
            <a:extLst>
              <a:ext uri="{FF2B5EF4-FFF2-40B4-BE49-F238E27FC236}">
                <a16:creationId xmlns:a16="http://schemas.microsoft.com/office/drawing/2014/main" id="{F21990E5-CF52-4D20-B15A-734C7D5EF0CE}"/>
              </a:ext>
            </a:extLst>
          </p:cNvPr>
          <p:cNvSpPr>
            <a:spLocks noGrp="1"/>
          </p:cNvSpPr>
          <p:nvPr>
            <p:ph type="sldNum" sz="quarter" idx="12"/>
          </p:nvPr>
        </p:nvSpPr>
        <p:spPr/>
        <p:txBody>
          <a:bodyPr/>
          <a:lstStyle/>
          <a:p>
            <a:fld id="{A4F14451-7853-4579-B074-1641C30AA7BA}" type="slidenum">
              <a:rPr lang="en-US" smtClean="0"/>
              <a:t>3</a:t>
            </a:fld>
            <a:endParaRPr lang="en-US"/>
          </a:p>
        </p:txBody>
      </p:sp>
      <p:pic>
        <p:nvPicPr>
          <p:cNvPr id="9" name="Picture 8">
            <a:extLst>
              <a:ext uri="{FF2B5EF4-FFF2-40B4-BE49-F238E27FC236}">
                <a16:creationId xmlns:a16="http://schemas.microsoft.com/office/drawing/2014/main" id="{F55CF0EA-49A9-4348-BE9B-91100F337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3575" y="2226469"/>
            <a:ext cx="2771775" cy="2080260"/>
          </a:xfrm>
          <a:prstGeom prst="rect">
            <a:avLst/>
          </a:prstGeom>
        </p:spPr>
      </p:pic>
      <p:sp>
        <p:nvSpPr>
          <p:cNvPr id="8" name="TextBox 7">
            <a:extLst>
              <a:ext uri="{FF2B5EF4-FFF2-40B4-BE49-F238E27FC236}">
                <a16:creationId xmlns:a16="http://schemas.microsoft.com/office/drawing/2014/main" id="{CE3A9FC5-C4C5-43A5-96AF-A2EC24F1E0F4}"/>
              </a:ext>
            </a:extLst>
          </p:cNvPr>
          <p:cNvSpPr txBox="1"/>
          <p:nvPr/>
        </p:nvSpPr>
        <p:spPr>
          <a:xfrm>
            <a:off x="5743576" y="4340067"/>
            <a:ext cx="2771775" cy="784830"/>
          </a:xfrm>
          <a:prstGeom prst="rect">
            <a:avLst/>
          </a:prstGeom>
          <a:noFill/>
        </p:spPr>
        <p:txBody>
          <a:bodyPr wrap="square" rtlCol="0">
            <a:spAutoFit/>
          </a:bodyPr>
          <a:lstStyle/>
          <a:p>
            <a:r>
              <a:rPr lang="en-US" sz="900" dirty="0"/>
              <a:t>Figure 2:  Shown is the Adafruit Ultimate GPS Logger Shield.  From top to bottom, the red arrows show the microSD socket, the external antenna connector, the GPS unit, and the coin cell battery holder.  The yellow dashed square designates the prototyping area</a:t>
            </a:r>
          </a:p>
        </p:txBody>
      </p:sp>
      <p:cxnSp>
        <p:nvCxnSpPr>
          <p:cNvPr id="10" name="Straight Arrow Connector 9">
            <a:extLst>
              <a:ext uri="{FF2B5EF4-FFF2-40B4-BE49-F238E27FC236}">
                <a16:creationId xmlns:a16="http://schemas.microsoft.com/office/drawing/2014/main" id="{21735705-CD7B-442C-9117-BAE7EA258919}"/>
              </a:ext>
            </a:extLst>
          </p:cNvPr>
          <p:cNvCxnSpPr>
            <a:cxnSpLocks/>
          </p:cNvCxnSpPr>
          <p:nvPr/>
        </p:nvCxnSpPr>
        <p:spPr>
          <a:xfrm>
            <a:off x="5520809" y="2782523"/>
            <a:ext cx="42495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1252DA7-68E0-46B9-A0C2-6F5E3FCAB9F0}"/>
              </a:ext>
            </a:extLst>
          </p:cNvPr>
          <p:cNvCxnSpPr>
            <a:cxnSpLocks/>
          </p:cNvCxnSpPr>
          <p:nvPr/>
        </p:nvCxnSpPr>
        <p:spPr>
          <a:xfrm>
            <a:off x="5520808" y="3417465"/>
            <a:ext cx="620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8087AAA-1387-4D86-B0EC-C03639D29246}"/>
              </a:ext>
            </a:extLst>
          </p:cNvPr>
          <p:cNvCxnSpPr/>
          <p:nvPr/>
        </p:nvCxnSpPr>
        <p:spPr>
          <a:xfrm>
            <a:off x="5520808" y="3168417"/>
            <a:ext cx="39008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46557D0-22CE-437D-BE6C-6FDF217B9BCD}"/>
              </a:ext>
            </a:extLst>
          </p:cNvPr>
          <p:cNvCxnSpPr>
            <a:cxnSpLocks/>
          </p:cNvCxnSpPr>
          <p:nvPr/>
        </p:nvCxnSpPr>
        <p:spPr>
          <a:xfrm>
            <a:off x="5520809" y="4006267"/>
            <a:ext cx="58513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918DCAB-B7EE-4BDF-B9CC-C7EB9B792223}"/>
              </a:ext>
            </a:extLst>
          </p:cNvPr>
          <p:cNvSpPr/>
          <p:nvPr/>
        </p:nvSpPr>
        <p:spPr>
          <a:xfrm>
            <a:off x="6820250" y="2858024"/>
            <a:ext cx="1566644" cy="1088470"/>
          </a:xfrm>
          <a:prstGeom prst="rect">
            <a:avLst/>
          </a:pr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14">
            <a:extLst>
              <a:ext uri="{FF2B5EF4-FFF2-40B4-BE49-F238E27FC236}">
                <a16:creationId xmlns:a16="http://schemas.microsoft.com/office/drawing/2014/main" id="{1B8A0A13-6B8F-4F4C-808D-679189839F52}"/>
              </a:ext>
            </a:extLst>
          </p:cNvPr>
          <p:cNvPicPr>
            <a:picLocks noChangeAspect="1"/>
          </p:cNvPicPr>
          <p:nvPr/>
        </p:nvPicPr>
        <p:blipFill>
          <a:blip r:embed="rId3"/>
          <a:stretch>
            <a:fillRect/>
          </a:stretch>
        </p:blipFill>
        <p:spPr>
          <a:xfrm>
            <a:off x="0" y="5081"/>
            <a:ext cx="2131271" cy="1143000"/>
          </a:xfrm>
          <a:prstGeom prst="rect">
            <a:avLst/>
          </a:prstGeom>
        </p:spPr>
      </p:pic>
    </p:spTree>
    <p:extLst>
      <p:ext uri="{BB962C8B-B14F-4D97-AF65-F5344CB8AC3E}">
        <p14:creationId xmlns:p14="http://schemas.microsoft.com/office/powerpoint/2010/main" val="666119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E565-E34B-427B-AA2B-0C9E3CD3BD50}"/>
              </a:ext>
            </a:extLst>
          </p:cNvPr>
          <p:cNvSpPr>
            <a:spLocks noGrp="1"/>
          </p:cNvSpPr>
          <p:nvPr>
            <p:ph type="title"/>
          </p:nvPr>
        </p:nvSpPr>
        <p:spPr/>
        <p:txBody>
          <a:bodyPr/>
          <a:lstStyle/>
          <a:p>
            <a:pPr algn="ctr"/>
            <a:r>
              <a:rPr lang="en-US" dirty="0">
                <a:latin typeface="Calibri (Headings)"/>
              </a:rPr>
              <a:t>Antennas</a:t>
            </a:r>
          </a:p>
        </p:txBody>
      </p:sp>
      <p:sp>
        <p:nvSpPr>
          <p:cNvPr id="3" name="Content Placeholder 2">
            <a:extLst>
              <a:ext uri="{FF2B5EF4-FFF2-40B4-BE49-F238E27FC236}">
                <a16:creationId xmlns:a16="http://schemas.microsoft.com/office/drawing/2014/main" id="{8CB81821-E7EF-4CE6-9971-48BC7A72D9B1}"/>
              </a:ext>
            </a:extLst>
          </p:cNvPr>
          <p:cNvSpPr>
            <a:spLocks noGrp="1"/>
          </p:cNvSpPr>
          <p:nvPr>
            <p:ph idx="1"/>
          </p:nvPr>
        </p:nvSpPr>
        <p:spPr>
          <a:xfrm>
            <a:off x="628650" y="1921667"/>
            <a:ext cx="6129959" cy="4434683"/>
          </a:xfrm>
        </p:spPr>
        <p:txBody>
          <a:bodyPr>
            <a:normAutofit fontScale="92500"/>
          </a:bodyPr>
          <a:lstStyle/>
          <a:p>
            <a:r>
              <a:rPr lang="en-US" sz="2600" dirty="0"/>
              <a:t>The GPS shield has a built-in patch antenna.  For the </a:t>
            </a:r>
            <a:r>
              <a:rPr lang="en-US" sz="2600" dirty="0" err="1"/>
              <a:t>MegaSat</a:t>
            </a:r>
            <a:r>
              <a:rPr lang="en-US" sz="2600" dirty="0"/>
              <a:t>, this antenna will suffice</a:t>
            </a:r>
          </a:p>
          <a:p>
            <a:r>
              <a:rPr lang="en-US" sz="2600" dirty="0"/>
              <a:t>Payload shielding or sensitivity requirements may require an external antenna. See Figure 3 for where this would be attached</a:t>
            </a:r>
          </a:p>
          <a:p>
            <a:pPr lvl="1"/>
            <a:r>
              <a:rPr lang="en-US" sz="2200" dirty="0"/>
              <a:t>Most GPS antennas will have an SMA connector, so a SMA to </a:t>
            </a:r>
            <a:r>
              <a:rPr lang="en-US" sz="2200" dirty="0" err="1"/>
              <a:t>uFL</a:t>
            </a:r>
            <a:r>
              <a:rPr lang="en-US" sz="2200" dirty="0"/>
              <a:t> connector will be required</a:t>
            </a:r>
          </a:p>
          <a:p>
            <a:r>
              <a:rPr lang="en-US" sz="2600" dirty="0"/>
              <a:t>The GPS shield detects external antennas and uses them automatically</a:t>
            </a:r>
          </a:p>
          <a:p>
            <a:r>
              <a:rPr lang="en-US" sz="2600" dirty="0"/>
              <a:t>NMEA sentences provide antenna status (internal, external, or that a problem exists)</a:t>
            </a:r>
            <a:endParaRPr lang="en-US" sz="1800" dirty="0"/>
          </a:p>
        </p:txBody>
      </p:sp>
      <p:sp>
        <p:nvSpPr>
          <p:cNvPr id="4" name="Date Placeholder 3">
            <a:extLst>
              <a:ext uri="{FF2B5EF4-FFF2-40B4-BE49-F238E27FC236}">
                <a16:creationId xmlns:a16="http://schemas.microsoft.com/office/drawing/2014/main" id="{15D9F945-F369-4598-832E-4A88066E14B7}"/>
              </a:ext>
            </a:extLst>
          </p:cNvPr>
          <p:cNvSpPr>
            <a:spLocks noGrp="1"/>
          </p:cNvSpPr>
          <p:nvPr>
            <p:ph type="dt" sz="half" idx="10"/>
          </p:nvPr>
        </p:nvSpPr>
        <p:spPr/>
        <p:txBody>
          <a:bodyPr/>
          <a:lstStyle/>
          <a:p>
            <a:r>
              <a:rPr lang="en-US"/>
              <a:t>LSU rev20AUG2020</a:t>
            </a:r>
          </a:p>
        </p:txBody>
      </p:sp>
      <p:sp>
        <p:nvSpPr>
          <p:cNvPr id="5" name="Footer Placeholder 4">
            <a:extLst>
              <a:ext uri="{FF2B5EF4-FFF2-40B4-BE49-F238E27FC236}">
                <a16:creationId xmlns:a16="http://schemas.microsoft.com/office/drawing/2014/main" id="{09B12B9A-1FE9-4D5D-A906-D2F3C262E8DD}"/>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8FC14289-F11A-426E-8A12-3C5993E52894}"/>
              </a:ext>
            </a:extLst>
          </p:cNvPr>
          <p:cNvSpPr>
            <a:spLocks noGrp="1"/>
          </p:cNvSpPr>
          <p:nvPr>
            <p:ph type="sldNum" sz="quarter" idx="12"/>
          </p:nvPr>
        </p:nvSpPr>
        <p:spPr/>
        <p:txBody>
          <a:bodyPr/>
          <a:lstStyle/>
          <a:p>
            <a:fld id="{A4F14451-7853-4579-B074-1641C30AA7BA}" type="slidenum">
              <a:rPr lang="en-US" smtClean="0"/>
              <a:t>4</a:t>
            </a:fld>
            <a:endParaRPr lang="en-US"/>
          </a:p>
        </p:txBody>
      </p:sp>
      <p:pic>
        <p:nvPicPr>
          <p:cNvPr id="9" name="Picture 8">
            <a:extLst>
              <a:ext uri="{FF2B5EF4-FFF2-40B4-BE49-F238E27FC236}">
                <a16:creationId xmlns:a16="http://schemas.microsoft.com/office/drawing/2014/main" id="{88448D1F-32F9-4733-85C8-A7DF4BC62A0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30001" t="23472" r="16666" b="35556"/>
          <a:stretch/>
        </p:blipFill>
        <p:spPr>
          <a:xfrm rot="10800000">
            <a:off x="6858000" y="2037159"/>
            <a:ext cx="2057400" cy="2107406"/>
          </a:xfrm>
          <a:prstGeom prst="rect">
            <a:avLst/>
          </a:prstGeom>
        </p:spPr>
      </p:pic>
      <p:sp>
        <p:nvSpPr>
          <p:cNvPr id="10" name="TextBox 9">
            <a:extLst>
              <a:ext uri="{FF2B5EF4-FFF2-40B4-BE49-F238E27FC236}">
                <a16:creationId xmlns:a16="http://schemas.microsoft.com/office/drawing/2014/main" id="{CCA02120-538C-45FC-9A82-1D4BA9D67D53}"/>
              </a:ext>
            </a:extLst>
          </p:cNvPr>
          <p:cNvSpPr txBox="1"/>
          <p:nvPr/>
        </p:nvSpPr>
        <p:spPr>
          <a:xfrm>
            <a:off x="6857999" y="4129087"/>
            <a:ext cx="2156787" cy="923330"/>
          </a:xfrm>
          <a:prstGeom prst="rect">
            <a:avLst/>
          </a:prstGeom>
          <a:noFill/>
        </p:spPr>
        <p:txBody>
          <a:bodyPr wrap="square" rtlCol="0">
            <a:spAutoFit/>
          </a:bodyPr>
          <a:lstStyle/>
          <a:p>
            <a:r>
              <a:rPr lang="en-US" sz="900" dirty="0"/>
              <a:t>Figure 3:  The red arrow is pointing to the Adafruit Ultimate GPS Logger Shield’s external antenna connector.  It is located between the microSD socket and the FIX LED. To connect an antenna, a </a:t>
            </a:r>
            <a:r>
              <a:rPr lang="en-US" sz="900" dirty="0" err="1"/>
              <a:t>uFL</a:t>
            </a:r>
            <a:r>
              <a:rPr lang="en-US" sz="900" dirty="0"/>
              <a:t> to SMA connector will be required</a:t>
            </a:r>
          </a:p>
        </p:txBody>
      </p:sp>
      <p:cxnSp>
        <p:nvCxnSpPr>
          <p:cNvPr id="12" name="Straight Arrow Connector 11">
            <a:extLst>
              <a:ext uri="{FF2B5EF4-FFF2-40B4-BE49-F238E27FC236}">
                <a16:creationId xmlns:a16="http://schemas.microsoft.com/office/drawing/2014/main" id="{6E392646-67FB-4AB0-A400-354AC7525A6A}"/>
              </a:ext>
            </a:extLst>
          </p:cNvPr>
          <p:cNvCxnSpPr>
            <a:cxnSpLocks/>
          </p:cNvCxnSpPr>
          <p:nvPr/>
        </p:nvCxnSpPr>
        <p:spPr>
          <a:xfrm>
            <a:off x="8351044" y="1921668"/>
            <a:ext cx="0" cy="3786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F0EBE74-1F29-4805-9422-E5917384A1AB}"/>
              </a:ext>
            </a:extLst>
          </p:cNvPr>
          <p:cNvPicPr>
            <a:picLocks noChangeAspect="1"/>
          </p:cNvPicPr>
          <p:nvPr/>
        </p:nvPicPr>
        <p:blipFill>
          <a:blip r:embed="rId4"/>
          <a:stretch>
            <a:fillRect/>
          </a:stretch>
        </p:blipFill>
        <p:spPr>
          <a:xfrm>
            <a:off x="0" y="5081"/>
            <a:ext cx="2131271" cy="1143000"/>
          </a:xfrm>
          <a:prstGeom prst="rect">
            <a:avLst/>
          </a:prstGeom>
        </p:spPr>
      </p:pic>
    </p:spTree>
    <p:extLst>
      <p:ext uri="{BB962C8B-B14F-4D97-AF65-F5344CB8AC3E}">
        <p14:creationId xmlns:p14="http://schemas.microsoft.com/office/powerpoint/2010/main" val="357296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E565-E34B-427B-AA2B-0C9E3CD3BD50}"/>
              </a:ext>
            </a:extLst>
          </p:cNvPr>
          <p:cNvSpPr>
            <a:spLocks noGrp="1"/>
          </p:cNvSpPr>
          <p:nvPr>
            <p:ph type="title"/>
          </p:nvPr>
        </p:nvSpPr>
        <p:spPr/>
        <p:txBody>
          <a:bodyPr/>
          <a:lstStyle/>
          <a:p>
            <a:pPr algn="ctr"/>
            <a:r>
              <a:rPr lang="en-US" dirty="0">
                <a:latin typeface="Calibri (Headings)"/>
              </a:rPr>
              <a:t>Real Time Clock (RTC)</a:t>
            </a:r>
          </a:p>
        </p:txBody>
      </p:sp>
      <p:sp>
        <p:nvSpPr>
          <p:cNvPr id="3" name="Content Placeholder 2">
            <a:extLst>
              <a:ext uri="{FF2B5EF4-FFF2-40B4-BE49-F238E27FC236}">
                <a16:creationId xmlns:a16="http://schemas.microsoft.com/office/drawing/2014/main" id="{8CB81821-E7EF-4CE6-9971-48BC7A72D9B1}"/>
              </a:ext>
            </a:extLst>
          </p:cNvPr>
          <p:cNvSpPr>
            <a:spLocks noGrp="1"/>
          </p:cNvSpPr>
          <p:nvPr>
            <p:ph idx="1"/>
          </p:nvPr>
        </p:nvSpPr>
        <p:spPr>
          <a:xfrm>
            <a:off x="628650" y="1958578"/>
            <a:ext cx="5718362" cy="4129883"/>
          </a:xfrm>
        </p:spPr>
        <p:txBody>
          <a:bodyPr>
            <a:normAutofit/>
          </a:bodyPr>
          <a:lstStyle/>
          <a:p>
            <a:r>
              <a:rPr lang="en-US" sz="2400" dirty="0"/>
              <a:t>A Real Time Clock (RTC) is a computer clock that keeps the current time</a:t>
            </a:r>
          </a:p>
          <a:p>
            <a:r>
              <a:rPr lang="en-US" sz="2400" dirty="0"/>
              <a:t>When the GPS has a fix, the RTC sets itself to the current UTC time</a:t>
            </a:r>
          </a:p>
          <a:p>
            <a:pPr lvl="1"/>
            <a:r>
              <a:rPr lang="en-US" sz="2000" dirty="0"/>
              <a:t>If the GPS loses power, this ensures the GPS will keep the correct time</a:t>
            </a:r>
          </a:p>
          <a:p>
            <a:r>
              <a:rPr lang="en-US" sz="2400" dirty="0"/>
              <a:t>The GPS has a built-in RTC, but not a built-in battery.  A coin cell battery needs to be inserted.  See Figure 4</a:t>
            </a:r>
          </a:p>
          <a:p>
            <a:r>
              <a:rPr lang="en-US" sz="2400" dirty="0"/>
              <a:t>A new battery can run the RTC for 7+ years</a:t>
            </a:r>
          </a:p>
        </p:txBody>
      </p:sp>
      <p:sp>
        <p:nvSpPr>
          <p:cNvPr id="4" name="Date Placeholder 3">
            <a:extLst>
              <a:ext uri="{FF2B5EF4-FFF2-40B4-BE49-F238E27FC236}">
                <a16:creationId xmlns:a16="http://schemas.microsoft.com/office/drawing/2014/main" id="{EFFC82EC-BBB5-41D0-AF93-85D56AB1BCE3}"/>
              </a:ext>
            </a:extLst>
          </p:cNvPr>
          <p:cNvSpPr>
            <a:spLocks noGrp="1"/>
          </p:cNvSpPr>
          <p:nvPr>
            <p:ph type="dt" sz="half" idx="10"/>
          </p:nvPr>
        </p:nvSpPr>
        <p:spPr/>
        <p:txBody>
          <a:bodyPr/>
          <a:lstStyle/>
          <a:p>
            <a:r>
              <a:rPr lang="en-US"/>
              <a:t>LSU rev20AUG2020</a:t>
            </a:r>
          </a:p>
        </p:txBody>
      </p:sp>
      <p:sp>
        <p:nvSpPr>
          <p:cNvPr id="5" name="Footer Placeholder 4">
            <a:extLst>
              <a:ext uri="{FF2B5EF4-FFF2-40B4-BE49-F238E27FC236}">
                <a16:creationId xmlns:a16="http://schemas.microsoft.com/office/drawing/2014/main" id="{1F134F65-8335-46F6-93E6-A434B5D4E262}"/>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9C4D0792-3854-4980-ADC3-E4C15FEA48FA}"/>
              </a:ext>
            </a:extLst>
          </p:cNvPr>
          <p:cNvSpPr>
            <a:spLocks noGrp="1"/>
          </p:cNvSpPr>
          <p:nvPr>
            <p:ph type="sldNum" sz="quarter" idx="12"/>
          </p:nvPr>
        </p:nvSpPr>
        <p:spPr/>
        <p:txBody>
          <a:bodyPr/>
          <a:lstStyle/>
          <a:p>
            <a:fld id="{A4F14451-7853-4579-B074-1641C30AA7BA}" type="slidenum">
              <a:rPr lang="en-US" smtClean="0"/>
              <a:t>5</a:t>
            </a:fld>
            <a:endParaRPr lang="en-US"/>
          </a:p>
        </p:txBody>
      </p:sp>
      <p:pic>
        <p:nvPicPr>
          <p:cNvPr id="9" name="Picture 8">
            <a:extLst>
              <a:ext uri="{FF2B5EF4-FFF2-40B4-BE49-F238E27FC236}">
                <a16:creationId xmlns:a16="http://schemas.microsoft.com/office/drawing/2014/main" id="{91153F30-57AC-4173-83A5-35B2AB9BD95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16481" t="32639" r="22222" b="20833"/>
          <a:stretch/>
        </p:blipFill>
        <p:spPr>
          <a:xfrm rot="10800000">
            <a:off x="6457950" y="2200276"/>
            <a:ext cx="2364581" cy="2393156"/>
          </a:xfrm>
          <a:prstGeom prst="rect">
            <a:avLst/>
          </a:prstGeom>
        </p:spPr>
      </p:pic>
      <p:sp>
        <p:nvSpPr>
          <p:cNvPr id="10" name="TextBox 9">
            <a:extLst>
              <a:ext uri="{FF2B5EF4-FFF2-40B4-BE49-F238E27FC236}">
                <a16:creationId xmlns:a16="http://schemas.microsoft.com/office/drawing/2014/main" id="{8FA2690B-2CAC-42B4-88C7-3CA50FC4573E}"/>
              </a:ext>
            </a:extLst>
          </p:cNvPr>
          <p:cNvSpPr txBox="1"/>
          <p:nvPr/>
        </p:nvSpPr>
        <p:spPr>
          <a:xfrm>
            <a:off x="6457950" y="4593432"/>
            <a:ext cx="2364581" cy="646331"/>
          </a:xfrm>
          <a:prstGeom prst="rect">
            <a:avLst/>
          </a:prstGeom>
          <a:noFill/>
        </p:spPr>
        <p:txBody>
          <a:bodyPr wrap="square" rtlCol="0">
            <a:spAutoFit/>
          </a:bodyPr>
          <a:lstStyle/>
          <a:p>
            <a:r>
              <a:rPr lang="en-US" sz="900" dirty="0"/>
              <a:t>Figure 4:  Shown is the Adafruit Ultimate GPS Logger Shield’s coin cell battery holder.  When inserting a coin cell battery, ensure the positive side is facing up, away from the Shield</a:t>
            </a:r>
          </a:p>
        </p:txBody>
      </p:sp>
      <p:pic>
        <p:nvPicPr>
          <p:cNvPr id="11" name="Picture 10">
            <a:extLst>
              <a:ext uri="{FF2B5EF4-FFF2-40B4-BE49-F238E27FC236}">
                <a16:creationId xmlns:a16="http://schemas.microsoft.com/office/drawing/2014/main" id="{96705C34-B4F9-4F09-A700-27E0C94DBE2F}"/>
              </a:ext>
            </a:extLst>
          </p:cNvPr>
          <p:cNvPicPr>
            <a:picLocks noChangeAspect="1"/>
          </p:cNvPicPr>
          <p:nvPr/>
        </p:nvPicPr>
        <p:blipFill>
          <a:blip r:embed="rId4"/>
          <a:stretch>
            <a:fillRect/>
          </a:stretch>
        </p:blipFill>
        <p:spPr>
          <a:xfrm>
            <a:off x="0" y="5081"/>
            <a:ext cx="2131271" cy="1143000"/>
          </a:xfrm>
          <a:prstGeom prst="rect">
            <a:avLst/>
          </a:prstGeom>
        </p:spPr>
      </p:pic>
    </p:spTree>
    <p:extLst>
      <p:ext uri="{BB962C8B-B14F-4D97-AF65-F5344CB8AC3E}">
        <p14:creationId xmlns:p14="http://schemas.microsoft.com/office/powerpoint/2010/main" val="1983052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E565-E34B-427B-AA2B-0C9E3CD3BD50}"/>
              </a:ext>
            </a:extLst>
          </p:cNvPr>
          <p:cNvSpPr>
            <a:spLocks noGrp="1"/>
          </p:cNvSpPr>
          <p:nvPr>
            <p:ph type="title"/>
          </p:nvPr>
        </p:nvSpPr>
        <p:spPr/>
        <p:txBody>
          <a:bodyPr/>
          <a:lstStyle/>
          <a:p>
            <a:pPr algn="ctr"/>
            <a:r>
              <a:rPr lang="en-US" dirty="0">
                <a:latin typeface="Calibri (Headings)"/>
              </a:rPr>
              <a:t>LEDs on GPS Shield</a:t>
            </a:r>
          </a:p>
        </p:txBody>
      </p:sp>
      <p:sp>
        <p:nvSpPr>
          <p:cNvPr id="3" name="Content Placeholder 2">
            <a:extLst>
              <a:ext uri="{FF2B5EF4-FFF2-40B4-BE49-F238E27FC236}">
                <a16:creationId xmlns:a16="http://schemas.microsoft.com/office/drawing/2014/main" id="{8CB81821-E7EF-4CE6-9971-48BC7A72D9B1}"/>
              </a:ext>
            </a:extLst>
          </p:cNvPr>
          <p:cNvSpPr>
            <a:spLocks noGrp="1"/>
          </p:cNvSpPr>
          <p:nvPr>
            <p:ph idx="1"/>
          </p:nvPr>
        </p:nvSpPr>
        <p:spPr>
          <a:xfrm>
            <a:off x="628651" y="2226469"/>
            <a:ext cx="5279231" cy="3860566"/>
          </a:xfrm>
        </p:spPr>
        <p:txBody>
          <a:bodyPr>
            <a:normAutofit lnSpcReduction="10000"/>
          </a:bodyPr>
          <a:lstStyle/>
          <a:p>
            <a:r>
              <a:rPr lang="en-US" sz="2400" dirty="0"/>
              <a:t>There are 3 different LEDs on the GPS shield, see Figure 5</a:t>
            </a:r>
          </a:p>
          <a:p>
            <a:pPr lvl="1"/>
            <a:r>
              <a:rPr lang="en-US" sz="2000" dirty="0"/>
              <a:t>Green (PWR)</a:t>
            </a:r>
          </a:p>
          <a:p>
            <a:pPr lvl="2"/>
            <a:r>
              <a:rPr lang="en-US" sz="1800" dirty="0"/>
              <a:t>Power LED.  If it’s not on, the shield doesn’t have power</a:t>
            </a:r>
          </a:p>
          <a:p>
            <a:pPr lvl="1"/>
            <a:r>
              <a:rPr lang="en-US" sz="2000" dirty="0"/>
              <a:t>Yellow (L13, SD card access)</a:t>
            </a:r>
          </a:p>
          <a:p>
            <a:pPr lvl="2"/>
            <a:r>
              <a:rPr lang="en-US" sz="1800" dirty="0"/>
              <a:t>Solid when Arduino is </a:t>
            </a:r>
            <a:r>
              <a:rPr lang="en-US" sz="1800" dirty="0" err="1"/>
              <a:t>bootloading</a:t>
            </a:r>
            <a:endParaRPr lang="en-US" sz="1800" dirty="0"/>
          </a:p>
          <a:p>
            <a:pPr lvl="2"/>
            <a:r>
              <a:rPr lang="en-US" sz="1800" dirty="0"/>
              <a:t>Flickers when SD card is being accessed</a:t>
            </a:r>
          </a:p>
          <a:p>
            <a:pPr lvl="1"/>
            <a:r>
              <a:rPr lang="en-US" sz="2000" dirty="0"/>
              <a:t>Red (FIX)</a:t>
            </a:r>
          </a:p>
          <a:p>
            <a:pPr lvl="2"/>
            <a:r>
              <a:rPr lang="en-US" sz="1800" dirty="0"/>
              <a:t>Blinking every second, GPS does not have a fix</a:t>
            </a:r>
          </a:p>
          <a:p>
            <a:pPr lvl="2"/>
            <a:r>
              <a:rPr lang="en-US" sz="1800" dirty="0"/>
              <a:t>Blinking once every 15 seconds, GPS has a fix</a:t>
            </a:r>
          </a:p>
        </p:txBody>
      </p:sp>
      <p:sp>
        <p:nvSpPr>
          <p:cNvPr id="4" name="Date Placeholder 3">
            <a:extLst>
              <a:ext uri="{FF2B5EF4-FFF2-40B4-BE49-F238E27FC236}">
                <a16:creationId xmlns:a16="http://schemas.microsoft.com/office/drawing/2014/main" id="{5EB2DB3D-BA14-47AB-9022-9DE7946BD29C}"/>
              </a:ext>
            </a:extLst>
          </p:cNvPr>
          <p:cNvSpPr>
            <a:spLocks noGrp="1"/>
          </p:cNvSpPr>
          <p:nvPr>
            <p:ph type="dt" sz="half" idx="10"/>
          </p:nvPr>
        </p:nvSpPr>
        <p:spPr/>
        <p:txBody>
          <a:bodyPr/>
          <a:lstStyle/>
          <a:p>
            <a:r>
              <a:rPr lang="en-US"/>
              <a:t>LSU rev20AUG2020</a:t>
            </a:r>
          </a:p>
        </p:txBody>
      </p:sp>
      <p:sp>
        <p:nvSpPr>
          <p:cNvPr id="5" name="Footer Placeholder 4">
            <a:extLst>
              <a:ext uri="{FF2B5EF4-FFF2-40B4-BE49-F238E27FC236}">
                <a16:creationId xmlns:a16="http://schemas.microsoft.com/office/drawing/2014/main" id="{FA6C2A62-A5B9-4C26-91A8-3E6F577A2CFF}"/>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11E4430B-A3A5-42A2-936B-4675FE749CC1}"/>
              </a:ext>
            </a:extLst>
          </p:cNvPr>
          <p:cNvSpPr>
            <a:spLocks noGrp="1"/>
          </p:cNvSpPr>
          <p:nvPr>
            <p:ph type="sldNum" sz="quarter" idx="12"/>
          </p:nvPr>
        </p:nvSpPr>
        <p:spPr/>
        <p:txBody>
          <a:bodyPr/>
          <a:lstStyle/>
          <a:p>
            <a:fld id="{A4F14451-7853-4579-B074-1641C30AA7BA}" type="slidenum">
              <a:rPr lang="en-US" smtClean="0"/>
              <a:t>6</a:t>
            </a:fld>
            <a:endParaRPr lang="en-US"/>
          </a:p>
        </p:txBody>
      </p:sp>
      <p:pic>
        <p:nvPicPr>
          <p:cNvPr id="8" name="Picture 7">
            <a:extLst>
              <a:ext uri="{FF2B5EF4-FFF2-40B4-BE49-F238E27FC236}">
                <a16:creationId xmlns:a16="http://schemas.microsoft.com/office/drawing/2014/main" id="{6D5335E5-8E42-484F-9330-8D65904B43C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4445" t="54861" r="30555" b="21389"/>
          <a:stretch/>
        </p:blipFill>
        <p:spPr>
          <a:xfrm>
            <a:off x="5907881" y="2259806"/>
            <a:ext cx="3062600" cy="1763316"/>
          </a:xfrm>
          <a:prstGeom prst="rect">
            <a:avLst/>
          </a:prstGeom>
        </p:spPr>
      </p:pic>
      <p:sp>
        <p:nvSpPr>
          <p:cNvPr id="10" name="TextBox 9">
            <a:extLst>
              <a:ext uri="{FF2B5EF4-FFF2-40B4-BE49-F238E27FC236}">
                <a16:creationId xmlns:a16="http://schemas.microsoft.com/office/drawing/2014/main" id="{E9168224-570E-4FCB-9217-475BBE437472}"/>
              </a:ext>
            </a:extLst>
          </p:cNvPr>
          <p:cNvSpPr txBox="1"/>
          <p:nvPr/>
        </p:nvSpPr>
        <p:spPr>
          <a:xfrm>
            <a:off x="5907881" y="4023122"/>
            <a:ext cx="3062600" cy="1061829"/>
          </a:xfrm>
          <a:prstGeom prst="rect">
            <a:avLst/>
          </a:prstGeom>
          <a:noFill/>
        </p:spPr>
        <p:txBody>
          <a:bodyPr wrap="square" rtlCol="0">
            <a:spAutoFit/>
          </a:bodyPr>
          <a:lstStyle/>
          <a:p>
            <a:r>
              <a:rPr lang="en-US" sz="900" dirty="0"/>
              <a:t>Figure 5:  Shown are the three LEDs on the Adafruit Ultimate GPS Logger Shield.  They are located next to the external antenna connector.  From left to right, there is the power LED (lit when the Shield has power), the L13 LED (lit when the Arduino is </a:t>
            </a:r>
            <a:r>
              <a:rPr lang="en-US" sz="900" dirty="0" err="1"/>
              <a:t>bootloading</a:t>
            </a:r>
            <a:r>
              <a:rPr lang="en-US" sz="900" dirty="0"/>
              <a:t> and flickers when the SD card used), and the FIX LED (blinks at different frequencies corresponding to the GPS fix quality)</a:t>
            </a:r>
          </a:p>
        </p:txBody>
      </p:sp>
      <p:pic>
        <p:nvPicPr>
          <p:cNvPr id="9" name="Picture 8">
            <a:extLst>
              <a:ext uri="{FF2B5EF4-FFF2-40B4-BE49-F238E27FC236}">
                <a16:creationId xmlns:a16="http://schemas.microsoft.com/office/drawing/2014/main" id="{51B8849D-15A2-413B-BAEB-A150EBAD4E88}"/>
              </a:ext>
            </a:extLst>
          </p:cNvPr>
          <p:cNvPicPr>
            <a:picLocks noChangeAspect="1"/>
          </p:cNvPicPr>
          <p:nvPr/>
        </p:nvPicPr>
        <p:blipFill>
          <a:blip r:embed="rId4"/>
          <a:stretch>
            <a:fillRect/>
          </a:stretch>
        </p:blipFill>
        <p:spPr>
          <a:xfrm>
            <a:off x="0" y="5081"/>
            <a:ext cx="2131271" cy="1143000"/>
          </a:xfrm>
          <a:prstGeom prst="rect">
            <a:avLst/>
          </a:prstGeom>
        </p:spPr>
      </p:pic>
    </p:spTree>
    <p:extLst>
      <p:ext uri="{BB962C8B-B14F-4D97-AF65-F5344CB8AC3E}">
        <p14:creationId xmlns:p14="http://schemas.microsoft.com/office/powerpoint/2010/main" val="3871183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07E0-6F5D-4F7C-8738-8CD5A512A5BF}"/>
              </a:ext>
            </a:extLst>
          </p:cNvPr>
          <p:cNvSpPr>
            <a:spLocks noGrp="1"/>
          </p:cNvSpPr>
          <p:nvPr>
            <p:ph type="title"/>
          </p:nvPr>
        </p:nvSpPr>
        <p:spPr/>
        <p:txBody>
          <a:bodyPr/>
          <a:lstStyle/>
          <a:p>
            <a:pPr algn="ctr"/>
            <a:r>
              <a:rPr lang="en-US" dirty="0">
                <a:latin typeface="Calibri (Headings)"/>
              </a:rPr>
              <a:t>Prototyping and </a:t>
            </a:r>
            <a:br>
              <a:rPr lang="en-US" dirty="0">
                <a:latin typeface="Calibri (Headings)"/>
              </a:rPr>
            </a:br>
            <a:r>
              <a:rPr lang="en-US" dirty="0">
                <a:latin typeface="Calibri (Headings)"/>
              </a:rPr>
              <a:t>Breakout Areas</a:t>
            </a:r>
          </a:p>
        </p:txBody>
      </p:sp>
      <p:sp>
        <p:nvSpPr>
          <p:cNvPr id="3" name="Content Placeholder 2">
            <a:extLst>
              <a:ext uri="{FF2B5EF4-FFF2-40B4-BE49-F238E27FC236}">
                <a16:creationId xmlns:a16="http://schemas.microsoft.com/office/drawing/2014/main" id="{31C48B2F-9929-4D13-B39C-4ACE6D941AB1}"/>
              </a:ext>
            </a:extLst>
          </p:cNvPr>
          <p:cNvSpPr>
            <a:spLocks noGrp="1"/>
          </p:cNvSpPr>
          <p:nvPr>
            <p:ph idx="1"/>
          </p:nvPr>
        </p:nvSpPr>
        <p:spPr>
          <a:xfrm>
            <a:off x="628650" y="2048239"/>
            <a:ext cx="4400549" cy="4065689"/>
          </a:xfrm>
        </p:spPr>
        <p:txBody>
          <a:bodyPr>
            <a:normAutofit fontScale="77500" lnSpcReduction="20000"/>
          </a:bodyPr>
          <a:lstStyle/>
          <a:p>
            <a:r>
              <a:rPr lang="en-US" sz="3100" dirty="0"/>
              <a:t>There is a prototyping area on the GPS shield, see Figure 6</a:t>
            </a:r>
          </a:p>
          <a:p>
            <a:r>
              <a:rPr lang="en-US" sz="3100" dirty="0"/>
              <a:t>Next to the Prototyping area are six breakouts</a:t>
            </a:r>
          </a:p>
          <a:p>
            <a:pPr lvl="1"/>
            <a:r>
              <a:rPr lang="en-US" sz="2600" dirty="0"/>
              <a:t>3V:  Outputs 3 volts</a:t>
            </a:r>
          </a:p>
          <a:p>
            <a:pPr lvl="1"/>
            <a:r>
              <a:rPr lang="en-US" sz="2600" dirty="0"/>
              <a:t>CD:  Card-detect output from the microSD socket.  It is shorted to ground if there is not a card inserted</a:t>
            </a:r>
          </a:p>
          <a:p>
            <a:pPr lvl="1"/>
            <a:r>
              <a:rPr lang="en-US" sz="2600" dirty="0"/>
              <a:t>CCS:  Card chip select line.  It is connected to digital 10 by default</a:t>
            </a:r>
          </a:p>
          <a:p>
            <a:pPr lvl="1"/>
            <a:r>
              <a:rPr lang="en-US" sz="2600" dirty="0"/>
              <a:t>PPS:  This is a pulse per second output when the GPS has a fix</a:t>
            </a:r>
          </a:p>
          <a:p>
            <a:pPr lvl="1"/>
            <a:r>
              <a:rPr lang="en-US" sz="2600" dirty="0"/>
              <a:t>TX:  GPS transmit line</a:t>
            </a:r>
          </a:p>
          <a:p>
            <a:pPr lvl="1"/>
            <a:r>
              <a:rPr lang="en-US" sz="2600" dirty="0"/>
              <a:t>RX:  GPS receive line</a:t>
            </a:r>
          </a:p>
        </p:txBody>
      </p:sp>
      <p:sp>
        <p:nvSpPr>
          <p:cNvPr id="4" name="Date Placeholder 3">
            <a:extLst>
              <a:ext uri="{FF2B5EF4-FFF2-40B4-BE49-F238E27FC236}">
                <a16:creationId xmlns:a16="http://schemas.microsoft.com/office/drawing/2014/main" id="{82AFD481-7D84-4B11-BF62-B08DDABF3918}"/>
              </a:ext>
            </a:extLst>
          </p:cNvPr>
          <p:cNvSpPr>
            <a:spLocks noGrp="1"/>
          </p:cNvSpPr>
          <p:nvPr>
            <p:ph type="dt" sz="half" idx="10"/>
          </p:nvPr>
        </p:nvSpPr>
        <p:spPr/>
        <p:txBody>
          <a:bodyPr/>
          <a:lstStyle/>
          <a:p>
            <a:r>
              <a:rPr lang="en-US"/>
              <a:t>LSU rev20AUG2020</a:t>
            </a:r>
          </a:p>
        </p:txBody>
      </p:sp>
      <p:sp>
        <p:nvSpPr>
          <p:cNvPr id="5" name="Footer Placeholder 4">
            <a:extLst>
              <a:ext uri="{FF2B5EF4-FFF2-40B4-BE49-F238E27FC236}">
                <a16:creationId xmlns:a16="http://schemas.microsoft.com/office/drawing/2014/main" id="{FB39FE56-2485-4449-BBDB-76BCC240E889}"/>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42F38AEE-82AB-4BDD-A4A5-E12D6D1251F8}"/>
              </a:ext>
            </a:extLst>
          </p:cNvPr>
          <p:cNvSpPr>
            <a:spLocks noGrp="1"/>
          </p:cNvSpPr>
          <p:nvPr>
            <p:ph type="sldNum" sz="quarter" idx="12"/>
          </p:nvPr>
        </p:nvSpPr>
        <p:spPr/>
        <p:txBody>
          <a:bodyPr/>
          <a:lstStyle/>
          <a:p>
            <a:fld id="{A4F14451-7853-4579-B074-1641C30AA7BA}" type="slidenum">
              <a:rPr lang="en-US" smtClean="0"/>
              <a:t>7</a:t>
            </a:fld>
            <a:endParaRPr lang="en-US"/>
          </a:p>
        </p:txBody>
      </p:sp>
      <p:pic>
        <p:nvPicPr>
          <p:cNvPr id="9" name="Picture 8">
            <a:extLst>
              <a:ext uri="{FF2B5EF4-FFF2-40B4-BE49-F238E27FC236}">
                <a16:creationId xmlns:a16="http://schemas.microsoft.com/office/drawing/2014/main" id="{C25FB70C-610E-4BBA-ACCA-334457471D1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0000" t="47222" r="6111" b="1991"/>
          <a:stretch/>
        </p:blipFill>
        <p:spPr>
          <a:xfrm>
            <a:off x="5157787" y="2048240"/>
            <a:ext cx="3521869" cy="2842892"/>
          </a:xfrm>
          <a:prstGeom prst="rect">
            <a:avLst/>
          </a:prstGeom>
        </p:spPr>
      </p:pic>
      <p:sp>
        <p:nvSpPr>
          <p:cNvPr id="10" name="TextBox 9">
            <a:extLst>
              <a:ext uri="{FF2B5EF4-FFF2-40B4-BE49-F238E27FC236}">
                <a16:creationId xmlns:a16="http://schemas.microsoft.com/office/drawing/2014/main" id="{D49315AE-16A9-4B33-8D5E-B55DA190F6CF}"/>
              </a:ext>
            </a:extLst>
          </p:cNvPr>
          <p:cNvSpPr txBox="1"/>
          <p:nvPr/>
        </p:nvSpPr>
        <p:spPr>
          <a:xfrm>
            <a:off x="5157788" y="4891132"/>
            <a:ext cx="3571875" cy="646331"/>
          </a:xfrm>
          <a:prstGeom prst="rect">
            <a:avLst/>
          </a:prstGeom>
          <a:noFill/>
        </p:spPr>
        <p:txBody>
          <a:bodyPr wrap="square" rtlCol="0">
            <a:spAutoFit/>
          </a:bodyPr>
          <a:lstStyle/>
          <a:p>
            <a:r>
              <a:rPr lang="en-US" sz="900" dirty="0"/>
              <a:t>Figure 6:  Shown is the prototyping and breakout areas on the Adafruit Ultimate GPS Logger Shield.  The red dashed box is surrounding the prototyping area.  The yellow dashed box surrounds the breakout area.  The RX and TX breakout pins are used for Software Serial communication</a:t>
            </a:r>
          </a:p>
        </p:txBody>
      </p:sp>
      <p:sp>
        <p:nvSpPr>
          <p:cNvPr id="11" name="Rectangle 10">
            <a:extLst>
              <a:ext uri="{FF2B5EF4-FFF2-40B4-BE49-F238E27FC236}">
                <a16:creationId xmlns:a16="http://schemas.microsoft.com/office/drawing/2014/main" id="{F7DD16C5-34EF-44C4-86F7-A720E272E1ED}"/>
              </a:ext>
            </a:extLst>
          </p:cNvPr>
          <p:cNvSpPr/>
          <p:nvPr/>
        </p:nvSpPr>
        <p:spPr>
          <a:xfrm>
            <a:off x="5879307" y="2206228"/>
            <a:ext cx="1721644" cy="2445544"/>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6C173A7B-70CC-4F5B-96B8-371D62B8DA25}"/>
              </a:ext>
            </a:extLst>
          </p:cNvPr>
          <p:cNvSpPr/>
          <p:nvPr/>
        </p:nvSpPr>
        <p:spPr>
          <a:xfrm>
            <a:off x="7600950" y="2621756"/>
            <a:ext cx="442913" cy="1057276"/>
          </a:xfrm>
          <a:prstGeom prst="rect">
            <a:avLst/>
          </a:prstGeom>
          <a:noFill/>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B24F61A6-A58F-4833-95F2-924D4C5D68A4}"/>
              </a:ext>
            </a:extLst>
          </p:cNvPr>
          <p:cNvPicPr>
            <a:picLocks noChangeAspect="1"/>
          </p:cNvPicPr>
          <p:nvPr/>
        </p:nvPicPr>
        <p:blipFill>
          <a:blip r:embed="rId4"/>
          <a:stretch>
            <a:fillRect/>
          </a:stretch>
        </p:blipFill>
        <p:spPr>
          <a:xfrm>
            <a:off x="0" y="5081"/>
            <a:ext cx="2131271" cy="1143000"/>
          </a:xfrm>
          <a:prstGeom prst="rect">
            <a:avLst/>
          </a:prstGeom>
        </p:spPr>
      </p:pic>
    </p:spTree>
    <p:extLst>
      <p:ext uri="{BB962C8B-B14F-4D97-AF65-F5344CB8AC3E}">
        <p14:creationId xmlns:p14="http://schemas.microsoft.com/office/powerpoint/2010/main" val="2282552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2CFB-9C43-4AAA-BA72-6DF48FDA7D1D}"/>
              </a:ext>
            </a:extLst>
          </p:cNvPr>
          <p:cNvSpPr>
            <a:spLocks noGrp="1"/>
          </p:cNvSpPr>
          <p:nvPr>
            <p:ph type="title"/>
          </p:nvPr>
        </p:nvSpPr>
        <p:spPr/>
        <p:txBody>
          <a:bodyPr>
            <a:normAutofit/>
          </a:bodyPr>
          <a:lstStyle/>
          <a:p>
            <a:pPr algn="ctr"/>
            <a:r>
              <a:rPr lang="en-US" dirty="0">
                <a:latin typeface="Calibri (Headings)"/>
              </a:rPr>
              <a:t>Communication: </a:t>
            </a:r>
            <a:br>
              <a:rPr lang="en-US" dirty="0">
                <a:latin typeface="Calibri (Headings)"/>
              </a:rPr>
            </a:br>
            <a:r>
              <a:rPr lang="en-US" dirty="0">
                <a:latin typeface="Calibri (Headings)"/>
              </a:rPr>
              <a:t>Two Methods</a:t>
            </a:r>
          </a:p>
        </p:txBody>
      </p:sp>
      <p:sp>
        <p:nvSpPr>
          <p:cNvPr id="3" name="Content Placeholder 2">
            <a:extLst>
              <a:ext uri="{FF2B5EF4-FFF2-40B4-BE49-F238E27FC236}">
                <a16:creationId xmlns:a16="http://schemas.microsoft.com/office/drawing/2014/main" id="{583DE520-A340-4D34-AE69-6D1256073A3B}"/>
              </a:ext>
            </a:extLst>
          </p:cNvPr>
          <p:cNvSpPr>
            <a:spLocks noGrp="1"/>
          </p:cNvSpPr>
          <p:nvPr>
            <p:ph idx="1"/>
          </p:nvPr>
        </p:nvSpPr>
        <p:spPr>
          <a:xfrm>
            <a:off x="603647" y="1910488"/>
            <a:ext cx="7886700" cy="4445863"/>
          </a:xfrm>
        </p:spPr>
        <p:txBody>
          <a:bodyPr>
            <a:normAutofit fontScale="92500" lnSpcReduction="10000"/>
          </a:bodyPr>
          <a:lstStyle/>
          <a:p>
            <a:r>
              <a:rPr lang="en-US" sz="3100" dirty="0"/>
              <a:t>Two ways to communicate with the GPS shield: Direct Connect and Software Serial</a:t>
            </a:r>
          </a:p>
          <a:p>
            <a:r>
              <a:rPr lang="en-US" sz="3100" dirty="0"/>
              <a:t>Direct Connect connects the Shield to the Arduino’s Serial 0 channel.  This is the channel used for uploading sketches</a:t>
            </a:r>
          </a:p>
          <a:p>
            <a:pPr lvl="1"/>
            <a:r>
              <a:rPr lang="en-US" sz="2800" dirty="0"/>
              <a:t>The Arduino is removed from communication.  Commands sent directly to the Shield using the Serial Monitor</a:t>
            </a:r>
          </a:p>
          <a:p>
            <a:r>
              <a:rPr lang="en-US" sz="3100" dirty="0"/>
              <a:t>Software Serial uses jumpers to utilize a different Serial channel so sketches can be uploaded to the Arduino</a:t>
            </a:r>
          </a:p>
        </p:txBody>
      </p:sp>
      <p:sp>
        <p:nvSpPr>
          <p:cNvPr id="4" name="Date Placeholder 3">
            <a:extLst>
              <a:ext uri="{FF2B5EF4-FFF2-40B4-BE49-F238E27FC236}">
                <a16:creationId xmlns:a16="http://schemas.microsoft.com/office/drawing/2014/main" id="{E72665B5-CF9A-4CAD-B261-4F5EE4E5CC85}"/>
              </a:ext>
            </a:extLst>
          </p:cNvPr>
          <p:cNvSpPr>
            <a:spLocks noGrp="1"/>
          </p:cNvSpPr>
          <p:nvPr>
            <p:ph type="dt" sz="half" idx="10"/>
          </p:nvPr>
        </p:nvSpPr>
        <p:spPr/>
        <p:txBody>
          <a:bodyPr/>
          <a:lstStyle/>
          <a:p>
            <a:r>
              <a:rPr lang="en-US"/>
              <a:t>LSU rev20AUG2020</a:t>
            </a:r>
          </a:p>
        </p:txBody>
      </p:sp>
      <p:sp>
        <p:nvSpPr>
          <p:cNvPr id="5" name="Footer Placeholder 4">
            <a:extLst>
              <a:ext uri="{FF2B5EF4-FFF2-40B4-BE49-F238E27FC236}">
                <a16:creationId xmlns:a16="http://schemas.microsoft.com/office/drawing/2014/main" id="{1829B5E0-F8D1-42FB-B359-EA393AC6D182}"/>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BB589678-E749-4EEB-A8DC-D1216457606D}"/>
              </a:ext>
            </a:extLst>
          </p:cNvPr>
          <p:cNvSpPr>
            <a:spLocks noGrp="1"/>
          </p:cNvSpPr>
          <p:nvPr>
            <p:ph type="sldNum" sz="quarter" idx="12"/>
          </p:nvPr>
        </p:nvSpPr>
        <p:spPr/>
        <p:txBody>
          <a:bodyPr/>
          <a:lstStyle/>
          <a:p>
            <a:fld id="{A4F14451-7853-4579-B074-1641C30AA7BA}" type="slidenum">
              <a:rPr lang="en-US" smtClean="0"/>
              <a:t>8</a:t>
            </a:fld>
            <a:endParaRPr lang="en-US"/>
          </a:p>
        </p:txBody>
      </p:sp>
      <p:pic>
        <p:nvPicPr>
          <p:cNvPr id="11" name="Picture 10">
            <a:extLst>
              <a:ext uri="{FF2B5EF4-FFF2-40B4-BE49-F238E27FC236}">
                <a16:creationId xmlns:a16="http://schemas.microsoft.com/office/drawing/2014/main" id="{2D8E548D-8B80-44B8-9E4F-7491767072CF}"/>
              </a:ext>
            </a:extLst>
          </p:cNvPr>
          <p:cNvPicPr>
            <a:picLocks noChangeAspect="1"/>
          </p:cNvPicPr>
          <p:nvPr/>
        </p:nvPicPr>
        <p:blipFill>
          <a:blip r:embed="rId2"/>
          <a:stretch>
            <a:fillRect/>
          </a:stretch>
        </p:blipFill>
        <p:spPr>
          <a:xfrm>
            <a:off x="0" y="5081"/>
            <a:ext cx="2131271" cy="1143000"/>
          </a:xfrm>
          <a:prstGeom prst="rect">
            <a:avLst/>
          </a:prstGeom>
        </p:spPr>
      </p:pic>
    </p:spTree>
    <p:extLst>
      <p:ext uri="{BB962C8B-B14F-4D97-AF65-F5344CB8AC3E}">
        <p14:creationId xmlns:p14="http://schemas.microsoft.com/office/powerpoint/2010/main" val="3576818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2CFB-9C43-4AAA-BA72-6DF48FDA7D1D}"/>
              </a:ext>
            </a:extLst>
          </p:cNvPr>
          <p:cNvSpPr>
            <a:spLocks noGrp="1"/>
          </p:cNvSpPr>
          <p:nvPr>
            <p:ph type="title"/>
          </p:nvPr>
        </p:nvSpPr>
        <p:spPr/>
        <p:txBody>
          <a:bodyPr>
            <a:normAutofit/>
          </a:bodyPr>
          <a:lstStyle/>
          <a:p>
            <a:pPr algn="ctr"/>
            <a:r>
              <a:rPr lang="en-US" dirty="0">
                <a:latin typeface="Calibri (Headings)"/>
              </a:rPr>
              <a:t>Communication: </a:t>
            </a:r>
            <a:br>
              <a:rPr lang="en-US" dirty="0">
                <a:latin typeface="Calibri (Headings)"/>
              </a:rPr>
            </a:br>
            <a:r>
              <a:rPr lang="en-US" dirty="0">
                <a:latin typeface="Calibri (Headings)"/>
              </a:rPr>
              <a:t>Direct Connect</a:t>
            </a:r>
          </a:p>
        </p:txBody>
      </p:sp>
      <p:sp>
        <p:nvSpPr>
          <p:cNvPr id="3" name="Content Placeholder 2">
            <a:extLst>
              <a:ext uri="{FF2B5EF4-FFF2-40B4-BE49-F238E27FC236}">
                <a16:creationId xmlns:a16="http://schemas.microsoft.com/office/drawing/2014/main" id="{583DE520-A340-4D34-AE69-6D1256073A3B}"/>
              </a:ext>
            </a:extLst>
          </p:cNvPr>
          <p:cNvSpPr>
            <a:spLocks noGrp="1"/>
          </p:cNvSpPr>
          <p:nvPr>
            <p:ph idx="1"/>
          </p:nvPr>
        </p:nvSpPr>
        <p:spPr>
          <a:xfrm>
            <a:off x="603647" y="1910488"/>
            <a:ext cx="5854303" cy="4445863"/>
          </a:xfrm>
        </p:spPr>
        <p:txBody>
          <a:bodyPr>
            <a:normAutofit fontScale="92500" lnSpcReduction="20000"/>
          </a:bodyPr>
          <a:lstStyle/>
          <a:p>
            <a:r>
              <a:rPr lang="en-US" sz="3100" dirty="0"/>
              <a:t>Direct Connect connects the GPS serial TTL UART directly to the Arduino’s USB-serial converter chip</a:t>
            </a:r>
          </a:p>
          <a:p>
            <a:r>
              <a:rPr lang="en-US" sz="3100" dirty="0"/>
              <a:t>To enable Direct Connect: </a:t>
            </a:r>
          </a:p>
          <a:p>
            <a:pPr lvl="1"/>
            <a:r>
              <a:rPr lang="en-US" sz="2700" dirty="0"/>
              <a:t>Start with the switch on Soft Serial to upload a blank sketch</a:t>
            </a:r>
          </a:p>
          <a:p>
            <a:pPr lvl="1"/>
            <a:r>
              <a:rPr lang="en-US" sz="2700" dirty="0"/>
              <a:t>Then flip the switch down (Figure 7)</a:t>
            </a:r>
          </a:p>
          <a:p>
            <a:pPr lvl="1"/>
            <a:r>
              <a:rPr lang="en-US" sz="2700" dirty="0"/>
              <a:t>NMEA sentences will start showing up on the Serial Monitor</a:t>
            </a:r>
          </a:p>
          <a:p>
            <a:r>
              <a:rPr lang="en-US" sz="3100" b="1" dirty="0">
                <a:solidFill>
                  <a:srgbClr val="FF0000"/>
                </a:solidFill>
              </a:rPr>
              <a:t>While using Direct Connect, you cannot upload sketches to the Arduino! </a:t>
            </a:r>
            <a:r>
              <a:rPr lang="en-US" sz="3100" dirty="0"/>
              <a:t>The programming UART is being used by the GPS shield</a:t>
            </a:r>
          </a:p>
        </p:txBody>
      </p:sp>
      <p:sp>
        <p:nvSpPr>
          <p:cNvPr id="4" name="Date Placeholder 3">
            <a:extLst>
              <a:ext uri="{FF2B5EF4-FFF2-40B4-BE49-F238E27FC236}">
                <a16:creationId xmlns:a16="http://schemas.microsoft.com/office/drawing/2014/main" id="{E72665B5-CF9A-4CAD-B261-4F5EE4E5CC85}"/>
              </a:ext>
            </a:extLst>
          </p:cNvPr>
          <p:cNvSpPr>
            <a:spLocks noGrp="1"/>
          </p:cNvSpPr>
          <p:nvPr>
            <p:ph type="dt" sz="half" idx="10"/>
          </p:nvPr>
        </p:nvSpPr>
        <p:spPr/>
        <p:txBody>
          <a:bodyPr/>
          <a:lstStyle/>
          <a:p>
            <a:r>
              <a:rPr lang="en-US"/>
              <a:t>LSU rev20AUG2020</a:t>
            </a:r>
          </a:p>
        </p:txBody>
      </p:sp>
      <p:sp>
        <p:nvSpPr>
          <p:cNvPr id="5" name="Footer Placeholder 4">
            <a:extLst>
              <a:ext uri="{FF2B5EF4-FFF2-40B4-BE49-F238E27FC236}">
                <a16:creationId xmlns:a16="http://schemas.microsoft.com/office/drawing/2014/main" id="{1829B5E0-F8D1-42FB-B359-EA393AC6D182}"/>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BB589678-E749-4EEB-A8DC-D1216457606D}"/>
              </a:ext>
            </a:extLst>
          </p:cNvPr>
          <p:cNvSpPr>
            <a:spLocks noGrp="1"/>
          </p:cNvSpPr>
          <p:nvPr>
            <p:ph type="sldNum" sz="quarter" idx="12"/>
          </p:nvPr>
        </p:nvSpPr>
        <p:spPr/>
        <p:txBody>
          <a:bodyPr/>
          <a:lstStyle/>
          <a:p>
            <a:fld id="{A4F14451-7853-4579-B074-1641C30AA7BA}" type="slidenum">
              <a:rPr lang="en-US" smtClean="0"/>
              <a:t>9</a:t>
            </a:fld>
            <a:endParaRPr lang="en-US"/>
          </a:p>
        </p:txBody>
      </p:sp>
      <p:pic>
        <p:nvPicPr>
          <p:cNvPr id="9" name="Picture 8">
            <a:extLst>
              <a:ext uri="{FF2B5EF4-FFF2-40B4-BE49-F238E27FC236}">
                <a16:creationId xmlns:a16="http://schemas.microsoft.com/office/drawing/2014/main" id="{3781C376-96EC-4702-8218-C1BBE25FC24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59755" t="36575" r="4833" b="12783"/>
          <a:stretch/>
        </p:blipFill>
        <p:spPr>
          <a:xfrm>
            <a:off x="6524537" y="2125266"/>
            <a:ext cx="2428580" cy="2604782"/>
          </a:xfrm>
          <a:prstGeom prst="rect">
            <a:avLst/>
          </a:prstGeom>
        </p:spPr>
      </p:pic>
      <p:sp>
        <p:nvSpPr>
          <p:cNvPr id="10" name="TextBox 9">
            <a:extLst>
              <a:ext uri="{FF2B5EF4-FFF2-40B4-BE49-F238E27FC236}">
                <a16:creationId xmlns:a16="http://schemas.microsoft.com/office/drawing/2014/main" id="{D5598F8A-F69B-48D2-A45E-448943FE3D66}"/>
              </a:ext>
            </a:extLst>
          </p:cNvPr>
          <p:cNvSpPr txBox="1"/>
          <p:nvPr/>
        </p:nvSpPr>
        <p:spPr>
          <a:xfrm>
            <a:off x="6474531" y="4588657"/>
            <a:ext cx="2428580" cy="1061829"/>
          </a:xfrm>
          <a:prstGeom prst="rect">
            <a:avLst/>
          </a:prstGeom>
          <a:noFill/>
        </p:spPr>
        <p:txBody>
          <a:bodyPr wrap="square" rtlCol="0">
            <a:spAutoFit/>
          </a:bodyPr>
          <a:lstStyle/>
          <a:p>
            <a:r>
              <a:rPr lang="en-US" sz="900" dirty="0"/>
              <a:t>Figure 7:  Shown is the communication switch on the Adafruit Ultimate GPS Logger Shield.  In this position, the Shield is communicating via Direct Connect. This method has the Shield using the main Arduino UART to communicate with the computer.  Because of this, sketches cannot be uploaded while using Direct Connect</a:t>
            </a:r>
          </a:p>
        </p:txBody>
      </p:sp>
      <p:pic>
        <p:nvPicPr>
          <p:cNvPr id="11" name="Picture 10">
            <a:extLst>
              <a:ext uri="{FF2B5EF4-FFF2-40B4-BE49-F238E27FC236}">
                <a16:creationId xmlns:a16="http://schemas.microsoft.com/office/drawing/2014/main" id="{2D8E548D-8B80-44B8-9E4F-7491767072CF}"/>
              </a:ext>
            </a:extLst>
          </p:cNvPr>
          <p:cNvPicPr>
            <a:picLocks noChangeAspect="1"/>
          </p:cNvPicPr>
          <p:nvPr/>
        </p:nvPicPr>
        <p:blipFill>
          <a:blip r:embed="rId4"/>
          <a:stretch>
            <a:fillRect/>
          </a:stretch>
        </p:blipFill>
        <p:spPr>
          <a:xfrm>
            <a:off x="0" y="5081"/>
            <a:ext cx="2131271" cy="1143000"/>
          </a:xfrm>
          <a:prstGeom prst="rect">
            <a:avLst/>
          </a:prstGeom>
        </p:spPr>
      </p:pic>
    </p:spTree>
    <p:extLst>
      <p:ext uri="{BB962C8B-B14F-4D97-AF65-F5344CB8AC3E}">
        <p14:creationId xmlns:p14="http://schemas.microsoft.com/office/powerpoint/2010/main" val="10302710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723</TotalTime>
  <Words>1602</Words>
  <Application>Microsoft Office PowerPoint</Application>
  <PresentationFormat>On-screen Show (4:3)</PresentationFormat>
  <Paragraphs>149</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(Headings)</vt:lpstr>
      <vt:lpstr>Calibri Light</vt:lpstr>
      <vt:lpstr>Office Theme</vt:lpstr>
      <vt:lpstr>The Ultimate GPS Logger Shield – GPS</vt:lpstr>
      <vt:lpstr>Introduction</vt:lpstr>
      <vt:lpstr>Adafruit Ultimate  GPS Logger Shield Overview</vt:lpstr>
      <vt:lpstr>Antennas</vt:lpstr>
      <vt:lpstr>Real Time Clock (RTC)</vt:lpstr>
      <vt:lpstr>LEDs on GPS Shield</vt:lpstr>
      <vt:lpstr>Prototyping and  Breakout Areas</vt:lpstr>
      <vt:lpstr>Communication:  Two Methods</vt:lpstr>
      <vt:lpstr>Communication:  Direct Connect</vt:lpstr>
      <vt:lpstr>Communication: Software Serial</vt:lpstr>
      <vt:lpstr>Software Serial: Interrupt</vt:lpstr>
      <vt:lpstr>Interrupt Example</vt:lpstr>
      <vt:lpstr> Data Streams </vt:lpstr>
      <vt:lpstr> Parsing</vt:lpstr>
      <vt:lpstr>Information and  Image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Ultimate GPS Logger Shield</dc:title>
  <dc:creator>Emma R Western</dc:creator>
  <cp:lastModifiedBy>Aaron Ryan</cp:lastModifiedBy>
  <cp:revision>53</cp:revision>
  <dcterms:created xsi:type="dcterms:W3CDTF">2019-01-24T17:36:50Z</dcterms:created>
  <dcterms:modified xsi:type="dcterms:W3CDTF">2020-08-20T22:13:57Z</dcterms:modified>
</cp:coreProperties>
</file>