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30"/>
  </p:notesMasterIdLst>
  <p:handoutMasterIdLst>
    <p:handoutMasterId r:id="rId31"/>
  </p:handoutMasterIdLst>
  <p:sldIdLst>
    <p:sldId id="257" r:id="rId4"/>
    <p:sldId id="259" r:id="rId5"/>
    <p:sldId id="260" r:id="rId6"/>
    <p:sldId id="261" r:id="rId7"/>
    <p:sldId id="291" r:id="rId8"/>
    <p:sldId id="265" r:id="rId9"/>
    <p:sldId id="272" r:id="rId10"/>
    <p:sldId id="292" r:id="rId11"/>
    <p:sldId id="294" r:id="rId12"/>
    <p:sldId id="263" r:id="rId13"/>
    <p:sldId id="295" r:id="rId14"/>
    <p:sldId id="296" r:id="rId15"/>
    <p:sldId id="297" r:id="rId16"/>
    <p:sldId id="298" r:id="rId17"/>
    <p:sldId id="299" r:id="rId18"/>
    <p:sldId id="264" r:id="rId19"/>
    <p:sldId id="289" r:id="rId20"/>
    <p:sldId id="280" r:id="rId21"/>
    <p:sldId id="282" r:id="rId22"/>
    <p:sldId id="281" r:id="rId23"/>
    <p:sldId id="275" r:id="rId24"/>
    <p:sldId id="276" r:id="rId25"/>
    <p:sldId id="274" r:id="rId26"/>
    <p:sldId id="277" r:id="rId27"/>
    <p:sldId id="278" r:id="rId28"/>
    <p:sldId id="262" r:id="rId29"/>
  </p:sldIdLst>
  <p:sldSz cx="9144000" cy="6858000" type="screen4x3"/>
  <p:notesSz cx="7010400" cy="9296400"/>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C Collins"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DF3F4-F76C-43D8-BDA4-B48C765AA4D0}" v="1" dt="2020-08-20T22:03:52.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45" autoAdjust="0"/>
  </p:normalViewPr>
  <p:slideViewPr>
    <p:cSldViewPr>
      <p:cViewPr varScale="1">
        <p:scale>
          <a:sx n="76" d="100"/>
          <a:sy n="76" d="100"/>
        </p:scale>
        <p:origin x="1398" y="84"/>
      </p:cViewPr>
      <p:guideLst>
        <p:guide orient="horz" pos="2160"/>
        <p:guide pos="2880"/>
      </p:guideLst>
    </p:cSldViewPr>
  </p:slideViewPr>
  <p:outlineViewPr>
    <p:cViewPr>
      <p:scale>
        <a:sx n="33" d="100"/>
        <a:sy n="33" d="100"/>
      </p:scale>
      <p:origin x="0" y="73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8AC4B1-B101-4320-98C1-52645085070E}"/>
              </a:ext>
            </a:extLst>
          </p:cNvPr>
          <p:cNvSpPr>
            <a:spLocks noGrp="1"/>
          </p:cNvSpPr>
          <p:nvPr>
            <p:ph type="hdr" sz="quarter"/>
          </p:nvPr>
        </p:nvSpPr>
        <p:spPr>
          <a:xfrm>
            <a:off x="0" y="0"/>
            <a:ext cx="3036888" cy="465138"/>
          </a:xfrm>
          <a:prstGeom prst="rect">
            <a:avLst/>
          </a:prstGeom>
        </p:spPr>
        <p:txBody>
          <a:bodyPr vert="horz" lIns="91650" tIns="45825" rIns="91650" bIns="45825" rtlCol="0"/>
          <a:lstStyle>
            <a:lvl1pPr algn="l" eaLnBrk="1" hangingPunct="1">
              <a:defRPr sz="1200">
                <a:latin typeface="Times New Roman" charset="0"/>
              </a:defRPr>
            </a:lvl1pPr>
          </a:lstStyle>
          <a:p>
            <a:pPr>
              <a:defRPr/>
            </a:pPr>
            <a:endParaRPr lang="en-US"/>
          </a:p>
        </p:txBody>
      </p:sp>
      <p:sp>
        <p:nvSpPr>
          <p:cNvPr id="3" name="Date Placeholder 2">
            <a:extLst>
              <a:ext uri="{FF2B5EF4-FFF2-40B4-BE49-F238E27FC236}">
                <a16:creationId xmlns:a16="http://schemas.microsoft.com/office/drawing/2014/main" id="{42073B9C-7AF8-416D-B798-25DF89CCC598}"/>
              </a:ext>
            </a:extLst>
          </p:cNvPr>
          <p:cNvSpPr>
            <a:spLocks noGrp="1"/>
          </p:cNvSpPr>
          <p:nvPr>
            <p:ph type="dt" sz="quarter" idx="1"/>
          </p:nvPr>
        </p:nvSpPr>
        <p:spPr>
          <a:xfrm>
            <a:off x="3971925" y="0"/>
            <a:ext cx="3036888" cy="465138"/>
          </a:xfrm>
          <a:prstGeom prst="rect">
            <a:avLst/>
          </a:prstGeom>
        </p:spPr>
        <p:txBody>
          <a:bodyPr vert="horz" lIns="91650" tIns="45825" rIns="91650" bIns="45825" rtlCol="0"/>
          <a:lstStyle>
            <a:lvl1pPr algn="r" eaLnBrk="1" hangingPunct="1">
              <a:defRPr sz="1200">
                <a:latin typeface="Times New Roman" charset="0"/>
              </a:defRPr>
            </a:lvl1pPr>
          </a:lstStyle>
          <a:p>
            <a:pPr>
              <a:defRPr/>
            </a:pPr>
            <a:fld id="{8CEA1381-2E38-4A54-B943-E042541BE95B}" type="datetimeFigureOut">
              <a:rPr lang="en-US"/>
              <a:pPr>
                <a:defRPr/>
              </a:pPr>
              <a:t>8/20/2020</a:t>
            </a:fld>
            <a:endParaRPr lang="en-US"/>
          </a:p>
        </p:txBody>
      </p:sp>
      <p:sp>
        <p:nvSpPr>
          <p:cNvPr id="4" name="Footer Placeholder 3">
            <a:extLst>
              <a:ext uri="{FF2B5EF4-FFF2-40B4-BE49-F238E27FC236}">
                <a16:creationId xmlns:a16="http://schemas.microsoft.com/office/drawing/2014/main" id="{9E1532C2-6E09-4AAF-9BE1-2CA085404AE7}"/>
              </a:ext>
            </a:extLst>
          </p:cNvPr>
          <p:cNvSpPr>
            <a:spLocks noGrp="1"/>
          </p:cNvSpPr>
          <p:nvPr>
            <p:ph type="ftr" sz="quarter" idx="2"/>
          </p:nvPr>
        </p:nvSpPr>
        <p:spPr>
          <a:xfrm>
            <a:off x="0" y="8829675"/>
            <a:ext cx="3036888" cy="465138"/>
          </a:xfrm>
          <a:prstGeom prst="rect">
            <a:avLst/>
          </a:prstGeom>
        </p:spPr>
        <p:txBody>
          <a:bodyPr vert="horz" lIns="91650" tIns="45825" rIns="91650" bIns="45825" rtlCol="0" anchor="b"/>
          <a:lstStyle>
            <a:lvl1pPr algn="l" eaLnBrk="1" hangingPunct="1">
              <a:defRPr sz="1200">
                <a:latin typeface="Times New Roman" charset="0"/>
              </a:defRPr>
            </a:lvl1pPr>
          </a:lstStyle>
          <a:p>
            <a:pPr>
              <a:defRPr/>
            </a:pPr>
            <a:endParaRPr lang="en-US"/>
          </a:p>
        </p:txBody>
      </p:sp>
      <p:sp>
        <p:nvSpPr>
          <p:cNvPr id="5" name="Slide Number Placeholder 4">
            <a:extLst>
              <a:ext uri="{FF2B5EF4-FFF2-40B4-BE49-F238E27FC236}">
                <a16:creationId xmlns:a16="http://schemas.microsoft.com/office/drawing/2014/main" id="{82B51083-0C7F-40CB-BF86-F55A846A0EE9}"/>
              </a:ext>
            </a:extLst>
          </p:cNvPr>
          <p:cNvSpPr>
            <a:spLocks noGrp="1"/>
          </p:cNvSpPr>
          <p:nvPr>
            <p:ph type="sldNum" sz="quarter" idx="3"/>
          </p:nvPr>
        </p:nvSpPr>
        <p:spPr>
          <a:xfrm>
            <a:off x="3971925" y="8829675"/>
            <a:ext cx="3036888" cy="465138"/>
          </a:xfrm>
          <a:prstGeom prst="rect">
            <a:avLst/>
          </a:prstGeom>
        </p:spPr>
        <p:txBody>
          <a:bodyPr vert="horz" wrap="square" lIns="91650" tIns="45825" rIns="91650" bIns="45825" numCol="1" anchor="b" anchorCtr="0" compatLnSpc="1">
            <a:prstTxWarp prst="textNoShape">
              <a:avLst/>
            </a:prstTxWarp>
          </a:bodyPr>
          <a:lstStyle>
            <a:lvl1pPr algn="r" eaLnBrk="1" hangingPunct="1">
              <a:defRPr sz="1200"/>
            </a:lvl1pPr>
          </a:lstStyle>
          <a:p>
            <a:fld id="{C86FBB1C-D244-46D8-A12E-17741AB89F6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0C060B-4345-4D40-AFAA-83B786248305}"/>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3075" name="Rectangle 3">
            <a:extLst>
              <a:ext uri="{FF2B5EF4-FFF2-40B4-BE49-F238E27FC236}">
                <a16:creationId xmlns:a16="http://schemas.microsoft.com/office/drawing/2014/main" id="{B0AE3247-8D1F-4694-868B-1C39439A3401}"/>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4100" name="Rectangle 4">
            <a:extLst>
              <a:ext uri="{FF2B5EF4-FFF2-40B4-BE49-F238E27FC236}">
                <a16:creationId xmlns:a16="http://schemas.microsoft.com/office/drawing/2014/main" id="{04AE40CD-5AA4-4A62-94BF-151BF2A01C6D}"/>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D8B872A9-208A-4F91-9A71-BD92CCAEC7FB}"/>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823B045-EB23-4020-AA33-FED1F5238DB2}"/>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3079" name="Rectangle 7">
            <a:extLst>
              <a:ext uri="{FF2B5EF4-FFF2-40B4-BE49-F238E27FC236}">
                <a16:creationId xmlns:a16="http://schemas.microsoft.com/office/drawing/2014/main" id="{EC087DED-EE15-499A-9125-76ABB835C2C0}"/>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eaLnBrk="1" hangingPunct="1">
              <a:defRPr sz="1200"/>
            </a:lvl1pPr>
          </a:lstStyle>
          <a:p>
            <a:fld id="{69034C15-30F9-4F2A-A544-426F4E7AE9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55C0B58-F3F7-4FEE-9435-46E4AB4A86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00CBE9-525B-4F33-97A2-FA0FC84A7F91}" type="slidenum">
              <a:rPr lang="en-US" altLang="en-US"/>
              <a:pPr>
                <a:spcBef>
                  <a:spcPct val="0"/>
                </a:spcBef>
              </a:pPr>
              <a:t>1</a:t>
            </a:fld>
            <a:endParaRPr lang="en-US" altLang="en-US"/>
          </a:p>
        </p:txBody>
      </p:sp>
      <p:sp>
        <p:nvSpPr>
          <p:cNvPr id="7171" name="Rectangle 2">
            <a:extLst>
              <a:ext uri="{FF2B5EF4-FFF2-40B4-BE49-F238E27FC236}">
                <a16:creationId xmlns:a16="http://schemas.microsoft.com/office/drawing/2014/main" id="{1BB12817-0DF2-425A-86A0-CC18FFFB583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D061566-7FC4-481A-A3D9-1F7A18A0F8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77A8201-3D3C-4DB1-9CDC-D89CBBD136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A8EF00-6F4B-4C5E-81F8-AAF8F944E596}" type="slidenum">
              <a:rPr lang="en-US" altLang="en-US">
                <a:solidFill>
                  <a:srgbClr val="000000"/>
                </a:solidFill>
              </a:rPr>
              <a:pPr>
                <a:spcBef>
                  <a:spcPct val="0"/>
                </a:spcBef>
              </a:pPr>
              <a:t>19</a:t>
            </a:fld>
            <a:endParaRPr lang="en-US" altLang="en-US">
              <a:solidFill>
                <a:srgbClr val="000000"/>
              </a:solidFill>
            </a:endParaRPr>
          </a:p>
        </p:txBody>
      </p:sp>
      <p:sp>
        <p:nvSpPr>
          <p:cNvPr id="32771" name="Rectangle 2">
            <a:extLst>
              <a:ext uri="{FF2B5EF4-FFF2-40B4-BE49-F238E27FC236}">
                <a16:creationId xmlns:a16="http://schemas.microsoft.com/office/drawing/2014/main" id="{610AF66F-2FD3-4452-936A-C1780408DAC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2B8112B4-B08A-4B05-B021-CF4D19DD3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1741F75-6445-40FB-AA9D-99D89A3FC2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2AFD80-983D-4BB2-AA0D-9656F10AC273}" type="slidenum">
              <a:rPr lang="en-US" altLang="en-US">
                <a:solidFill>
                  <a:srgbClr val="000000"/>
                </a:solidFill>
              </a:rPr>
              <a:pPr>
                <a:spcBef>
                  <a:spcPct val="0"/>
                </a:spcBef>
              </a:pPr>
              <a:t>20</a:t>
            </a:fld>
            <a:endParaRPr lang="en-US" altLang="en-US">
              <a:solidFill>
                <a:srgbClr val="000000"/>
              </a:solidFill>
            </a:endParaRPr>
          </a:p>
        </p:txBody>
      </p:sp>
      <p:sp>
        <p:nvSpPr>
          <p:cNvPr id="34819" name="Rectangle 2">
            <a:extLst>
              <a:ext uri="{FF2B5EF4-FFF2-40B4-BE49-F238E27FC236}">
                <a16:creationId xmlns:a16="http://schemas.microsoft.com/office/drawing/2014/main" id="{BFEBD50F-5698-43CF-B707-DDE1FDA47F0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4DCB110A-2520-423E-ACD3-E303BC1621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DE9F5C7-D0DB-4DB6-AFD2-1DE6BBCFA3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D7C62B-BEC6-4FD2-B94A-470780292C41}" type="slidenum">
              <a:rPr lang="en-US" altLang="en-US">
                <a:solidFill>
                  <a:srgbClr val="000000"/>
                </a:solidFill>
              </a:rPr>
              <a:pPr>
                <a:spcBef>
                  <a:spcPct val="0"/>
                </a:spcBef>
              </a:pPr>
              <a:t>21</a:t>
            </a:fld>
            <a:endParaRPr lang="en-US" altLang="en-US">
              <a:solidFill>
                <a:srgbClr val="000000"/>
              </a:solidFill>
            </a:endParaRPr>
          </a:p>
        </p:txBody>
      </p:sp>
      <p:sp>
        <p:nvSpPr>
          <p:cNvPr id="36867" name="Rectangle 2">
            <a:extLst>
              <a:ext uri="{FF2B5EF4-FFF2-40B4-BE49-F238E27FC236}">
                <a16:creationId xmlns:a16="http://schemas.microsoft.com/office/drawing/2014/main" id="{D6A8056B-1F27-4078-81F7-F2B795FBD46C}"/>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66463B5C-E26D-48A3-9BFE-35895C489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6CC4C72-3816-43ED-B667-BF35FD1C8B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EFDEDC-181E-41EE-9C0F-21316D5B8095}" type="slidenum">
              <a:rPr lang="en-US" altLang="en-US">
                <a:solidFill>
                  <a:srgbClr val="000000"/>
                </a:solidFill>
              </a:rPr>
              <a:pPr>
                <a:spcBef>
                  <a:spcPct val="0"/>
                </a:spcBef>
              </a:pPr>
              <a:t>22</a:t>
            </a:fld>
            <a:endParaRPr lang="en-US" altLang="en-US">
              <a:solidFill>
                <a:srgbClr val="000000"/>
              </a:solidFill>
            </a:endParaRPr>
          </a:p>
        </p:txBody>
      </p:sp>
      <p:sp>
        <p:nvSpPr>
          <p:cNvPr id="38915" name="Rectangle 2">
            <a:extLst>
              <a:ext uri="{FF2B5EF4-FFF2-40B4-BE49-F238E27FC236}">
                <a16:creationId xmlns:a16="http://schemas.microsoft.com/office/drawing/2014/main" id="{ED4FEC97-CBA0-4A62-A278-F7FEA72627F0}"/>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9270BEB8-92C8-41F1-9EF1-423FA3FE5F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0F926BA-42E7-453B-9E7B-1E99C29367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D4A171-D2D8-49A8-80DD-FB6DFFC7B442}" type="slidenum">
              <a:rPr lang="en-US" altLang="en-US">
                <a:solidFill>
                  <a:srgbClr val="000000"/>
                </a:solidFill>
              </a:rPr>
              <a:pPr>
                <a:spcBef>
                  <a:spcPct val="0"/>
                </a:spcBef>
              </a:pPr>
              <a:t>23</a:t>
            </a:fld>
            <a:endParaRPr lang="en-US" altLang="en-US">
              <a:solidFill>
                <a:srgbClr val="000000"/>
              </a:solidFill>
            </a:endParaRPr>
          </a:p>
        </p:txBody>
      </p:sp>
      <p:sp>
        <p:nvSpPr>
          <p:cNvPr id="40963" name="Rectangle 2">
            <a:extLst>
              <a:ext uri="{FF2B5EF4-FFF2-40B4-BE49-F238E27FC236}">
                <a16:creationId xmlns:a16="http://schemas.microsoft.com/office/drawing/2014/main" id="{7442D645-B7D1-499E-8DAE-62FD41DC9957}"/>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3472C594-50F2-4A4E-89AC-A0FDA84E5F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46F55A6-AC0F-4708-8E49-E53EB2B59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17CD1E-086C-430A-8827-CBA94865F002}" type="slidenum">
              <a:rPr lang="en-US" altLang="en-US">
                <a:solidFill>
                  <a:srgbClr val="000000"/>
                </a:solidFill>
              </a:rPr>
              <a:pPr>
                <a:spcBef>
                  <a:spcPct val="0"/>
                </a:spcBef>
              </a:pPr>
              <a:t>24</a:t>
            </a:fld>
            <a:endParaRPr lang="en-US" altLang="en-US">
              <a:solidFill>
                <a:srgbClr val="000000"/>
              </a:solidFill>
            </a:endParaRPr>
          </a:p>
        </p:txBody>
      </p:sp>
      <p:sp>
        <p:nvSpPr>
          <p:cNvPr id="43011" name="Rectangle 2">
            <a:extLst>
              <a:ext uri="{FF2B5EF4-FFF2-40B4-BE49-F238E27FC236}">
                <a16:creationId xmlns:a16="http://schemas.microsoft.com/office/drawing/2014/main" id="{E85B7614-9343-4E2D-95CB-CBA57205E91C}"/>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A5758B3-9AAC-4D97-93BC-0150593BF2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5B90063-EB12-444D-A11D-626AEB860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789BC3-8F36-4A69-8C01-9DAEBABC8CCA}" type="slidenum">
              <a:rPr lang="en-US" altLang="en-US">
                <a:solidFill>
                  <a:srgbClr val="000000"/>
                </a:solidFill>
              </a:rPr>
              <a:pPr>
                <a:spcBef>
                  <a:spcPct val="0"/>
                </a:spcBef>
              </a:pPr>
              <a:t>25</a:t>
            </a:fld>
            <a:endParaRPr lang="en-US" altLang="en-US">
              <a:solidFill>
                <a:srgbClr val="000000"/>
              </a:solidFill>
            </a:endParaRPr>
          </a:p>
        </p:txBody>
      </p:sp>
      <p:sp>
        <p:nvSpPr>
          <p:cNvPr id="45059" name="Rectangle 2">
            <a:extLst>
              <a:ext uri="{FF2B5EF4-FFF2-40B4-BE49-F238E27FC236}">
                <a16:creationId xmlns:a16="http://schemas.microsoft.com/office/drawing/2014/main" id="{086D9565-0533-4B80-A043-E139B63A70C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21FA7B3-B274-4407-BB0B-A36ADCE09D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7BB690B-0AD3-4570-8B92-CBAE14836017}"/>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ED9C1F0F-336A-48B6-97D6-6B6841092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7108" name="Slide Number Placeholder 3">
            <a:extLst>
              <a:ext uri="{FF2B5EF4-FFF2-40B4-BE49-F238E27FC236}">
                <a16:creationId xmlns:a16="http://schemas.microsoft.com/office/drawing/2014/main" id="{BF0A0A96-01FB-4AB7-AFAB-FADDECCB0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16E0F50D-4B86-4BAE-8088-85BDACD9DFFC}" type="slidenum">
              <a:rPr lang="en-US" altLang="en-US" sz="1200"/>
              <a:pPr/>
              <a:t>26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D11CB21-73D8-4E5C-AACE-8E72F373C7FD}"/>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B08734CB-D2DA-43B3-88CE-6210980F4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https://www.geeksforgeeks.org/data-communication-transmission-impairment/</a:t>
            </a:r>
          </a:p>
        </p:txBody>
      </p:sp>
      <p:sp>
        <p:nvSpPr>
          <p:cNvPr id="18436" name="Slide Number Placeholder 3">
            <a:extLst>
              <a:ext uri="{FF2B5EF4-FFF2-40B4-BE49-F238E27FC236}">
                <a16:creationId xmlns:a16="http://schemas.microsoft.com/office/drawing/2014/main" id="{D25599AF-911B-46C3-B2F2-65F4E2CC7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773723EA-60FF-4EF2-A4E5-71527E4748D2}" type="slidenum">
              <a:rPr lang="en-US" altLang="en-US" sz="1200"/>
              <a:pPr/>
              <a:t>11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A6BF782-2A8A-4079-A403-C2F381FB104E}"/>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6503B244-8A47-4A33-935F-C92F7F11FF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http://www.medteq.info/med/ECGFilters</a:t>
            </a:r>
          </a:p>
        </p:txBody>
      </p:sp>
      <p:sp>
        <p:nvSpPr>
          <p:cNvPr id="20484" name="Slide Number Placeholder 3">
            <a:extLst>
              <a:ext uri="{FF2B5EF4-FFF2-40B4-BE49-F238E27FC236}">
                <a16:creationId xmlns:a16="http://schemas.microsoft.com/office/drawing/2014/main" id="{B50FBD69-BCA3-433F-877F-64F8359E92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00D7F5B2-1790-4A51-B4FD-FF93F12923F5}" type="slidenum">
              <a:rPr lang="en-US" altLang="en-US" sz="1200"/>
              <a:pPr/>
              <a:t>12</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1EF42F3-6A35-448B-81C0-2C52D69FB639}"/>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7D4F1ADB-3AF0-41EC-96E8-A03A02CE9F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https://www.ncbi.nlm.nih.gov/books/NBK11076/</a:t>
            </a:r>
          </a:p>
        </p:txBody>
      </p:sp>
      <p:sp>
        <p:nvSpPr>
          <p:cNvPr id="22532" name="Slide Number Placeholder 3">
            <a:extLst>
              <a:ext uri="{FF2B5EF4-FFF2-40B4-BE49-F238E27FC236}">
                <a16:creationId xmlns:a16="http://schemas.microsoft.com/office/drawing/2014/main" id="{A83C25A2-ACF0-4C85-99E8-BB6ED1F4D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2691BE51-D72F-4195-9AEC-F168B12E14CE}" type="slidenum">
              <a:rPr lang="en-US" altLang="en-US" sz="1200"/>
              <a:pPr/>
              <a:t>13</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C89D554-9911-4D9B-A6EB-6387B8A2F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6DCB74-61DF-477A-BA96-4EF27E765F46}" type="slidenum">
              <a:rPr lang="en-US" altLang="en-US"/>
              <a:pPr>
                <a:spcBef>
                  <a:spcPct val="0"/>
                </a:spcBef>
              </a:pPr>
              <a:t>16</a:t>
            </a:fld>
            <a:endParaRPr lang="en-US" altLang="en-US"/>
          </a:p>
        </p:txBody>
      </p:sp>
      <p:sp>
        <p:nvSpPr>
          <p:cNvPr id="26627" name="Rectangle 2">
            <a:extLst>
              <a:ext uri="{FF2B5EF4-FFF2-40B4-BE49-F238E27FC236}">
                <a16:creationId xmlns:a16="http://schemas.microsoft.com/office/drawing/2014/main" id="{0D5ED21B-BE8A-4EC5-8E7E-5178059F8D78}"/>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8FF3153-6D48-4FF2-9D5B-FA41DB8C32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11.6 mA is 7.6 mA above the base. (7.6 mA)/(16 mA) represents 47.5% of the output span.</a:t>
            </a:r>
          </a:p>
          <a:p>
            <a:pPr eaLnBrk="1" hangingPunct="1"/>
            <a:r>
              <a:rPr lang="en-US" altLang="en-US">
                <a:latin typeface="Times New Roman" panose="02020603050405020304" pitchFamily="18" charset="0"/>
              </a:rPr>
              <a:t>47.5 % of the temperature span is 80.8 degrees, so the temperature is 80.8 degrees above the base temperature (-20), or 60.8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A599ED7-74FA-46D2-B53E-8CF0DD3176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4538" indent="-285750">
              <a:spcBef>
                <a:spcPct val="30000"/>
              </a:spcBef>
              <a:defRPr sz="1200">
                <a:solidFill>
                  <a:schemeClr val="tx1"/>
                </a:solidFill>
                <a:latin typeface="Times New Roman" panose="02020603050405020304" pitchFamily="18" charset="0"/>
              </a:defRPr>
            </a:lvl2pPr>
            <a:lvl3pPr marL="1144588" indent="-228600">
              <a:spcBef>
                <a:spcPct val="30000"/>
              </a:spcBef>
              <a:defRPr sz="1200">
                <a:solidFill>
                  <a:schemeClr val="tx1"/>
                </a:solidFill>
                <a:latin typeface="Times New Roman" panose="02020603050405020304" pitchFamily="18" charset="0"/>
              </a:defRPr>
            </a:lvl3pPr>
            <a:lvl4pPr marL="1603375" indent="-228600">
              <a:spcBef>
                <a:spcPct val="30000"/>
              </a:spcBef>
              <a:defRPr sz="1200">
                <a:solidFill>
                  <a:schemeClr val="tx1"/>
                </a:solidFill>
                <a:latin typeface="Times New Roman" panose="02020603050405020304" pitchFamily="18" charset="0"/>
              </a:defRPr>
            </a:lvl4pPr>
            <a:lvl5pPr marL="2060575" indent="-228600">
              <a:spcBef>
                <a:spcPct val="30000"/>
              </a:spcBef>
              <a:defRPr sz="1200">
                <a:solidFill>
                  <a:schemeClr val="tx1"/>
                </a:solidFill>
                <a:latin typeface="Times New Roman" panose="02020603050405020304" pitchFamily="18" charset="0"/>
              </a:defRPr>
            </a:lvl5pPr>
            <a:lvl6pPr marL="251777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497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3217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937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A48B5B-CF9F-4D27-BAFA-F2185DF7B8AC}" type="slidenum">
              <a:rPr lang="en-US" altLang="en-US"/>
              <a:pPr>
                <a:spcBef>
                  <a:spcPct val="0"/>
                </a:spcBef>
              </a:pPr>
              <a:t>17</a:t>
            </a:fld>
            <a:endParaRPr lang="en-US" altLang="en-US"/>
          </a:p>
        </p:txBody>
      </p:sp>
      <p:sp>
        <p:nvSpPr>
          <p:cNvPr id="28675" name="Rectangle 2">
            <a:extLst>
              <a:ext uri="{FF2B5EF4-FFF2-40B4-BE49-F238E27FC236}">
                <a16:creationId xmlns:a16="http://schemas.microsoft.com/office/drawing/2014/main" id="{42C9D662-6EEF-458E-8088-C7D84887216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72A29B8-EC60-4C55-979E-BD17BD2BB3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11.6 mA is 7.6 mA above the base. (7.6 mA)/(16 mA) represents 47.5% of the output span.</a:t>
            </a:r>
          </a:p>
          <a:p>
            <a:pPr eaLnBrk="1" hangingPunct="1"/>
            <a:r>
              <a:rPr lang="en-US" altLang="en-US">
                <a:latin typeface="Times New Roman" panose="02020603050405020304" pitchFamily="18" charset="0"/>
              </a:rPr>
              <a:t>47.5 % of the temperature span is 80.8 degrees, so the temperature is 80.8 degrees above the base temperature (-20), or 60.8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224D2C6-DD9E-4D2B-BAC9-821D38F733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88851D-880F-4943-91B0-E1FEFBD1A36C}" type="slidenum">
              <a:rPr lang="en-US" altLang="en-US">
                <a:solidFill>
                  <a:srgbClr val="000000"/>
                </a:solidFill>
              </a:rPr>
              <a:pPr>
                <a:spcBef>
                  <a:spcPct val="0"/>
                </a:spcBef>
              </a:pPr>
              <a:t>18</a:t>
            </a:fld>
            <a:endParaRPr lang="en-US" altLang="en-US">
              <a:solidFill>
                <a:srgbClr val="000000"/>
              </a:solidFill>
            </a:endParaRPr>
          </a:p>
        </p:txBody>
      </p:sp>
      <p:sp>
        <p:nvSpPr>
          <p:cNvPr id="30723" name="Rectangle 2">
            <a:extLst>
              <a:ext uri="{FF2B5EF4-FFF2-40B4-BE49-F238E27FC236}">
                <a16:creationId xmlns:a16="http://schemas.microsoft.com/office/drawing/2014/main" id="{C2D7F4B6-3FD7-4041-8B68-3FF95AAF16BA}"/>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D0B7982C-DDD3-48DF-B808-F526227030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52B9B80-BCF2-49DE-93D2-81F0349E6F5C}"/>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84BF1F00-74C0-4E6B-9741-5DDB7917A0C5}"/>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12ED5016-9201-427D-AB61-1343D714EDA3}"/>
              </a:ext>
            </a:extLst>
          </p:cNvPr>
          <p:cNvSpPr>
            <a:spLocks noGrp="1" noChangeArrowheads="1"/>
          </p:cNvSpPr>
          <p:nvPr>
            <p:ph type="sldNum" sz="quarter" idx="12"/>
          </p:nvPr>
        </p:nvSpPr>
        <p:spPr>
          <a:ln/>
        </p:spPr>
        <p:txBody>
          <a:bodyPr/>
          <a:lstStyle>
            <a:lvl1pPr>
              <a:defRPr/>
            </a:lvl1pPr>
          </a:lstStyle>
          <a:p>
            <a:fld id="{D13EDFE4-916C-4072-886D-76B2B8CF9B40}" type="slidenum">
              <a:rPr lang="en-US" altLang="en-US"/>
              <a:pPr/>
              <a:t>‹#›</a:t>
            </a:fld>
            <a:endParaRPr lang="en-US" altLang="en-US"/>
          </a:p>
        </p:txBody>
      </p:sp>
    </p:spTree>
    <p:extLst>
      <p:ext uri="{BB962C8B-B14F-4D97-AF65-F5344CB8AC3E}">
        <p14:creationId xmlns:p14="http://schemas.microsoft.com/office/powerpoint/2010/main" val="415200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857639-0FB0-442E-8AA7-06C253D33A3F}"/>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4385D538-0D50-4CB1-A457-B664FC6DFAA1}"/>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5FE3B57E-6F92-4EEC-B000-65708E9D48E4}"/>
              </a:ext>
            </a:extLst>
          </p:cNvPr>
          <p:cNvSpPr>
            <a:spLocks noGrp="1" noChangeArrowheads="1"/>
          </p:cNvSpPr>
          <p:nvPr>
            <p:ph type="sldNum" sz="quarter" idx="12"/>
          </p:nvPr>
        </p:nvSpPr>
        <p:spPr>
          <a:ln/>
        </p:spPr>
        <p:txBody>
          <a:bodyPr/>
          <a:lstStyle>
            <a:lvl1pPr>
              <a:defRPr/>
            </a:lvl1pPr>
          </a:lstStyle>
          <a:p>
            <a:fld id="{76A26181-9B82-40D4-BCD6-807E896F1283}" type="slidenum">
              <a:rPr lang="en-US" altLang="en-US"/>
              <a:pPr/>
              <a:t>‹#›</a:t>
            </a:fld>
            <a:endParaRPr lang="en-US" altLang="en-US"/>
          </a:p>
        </p:txBody>
      </p:sp>
    </p:spTree>
    <p:extLst>
      <p:ext uri="{BB962C8B-B14F-4D97-AF65-F5344CB8AC3E}">
        <p14:creationId xmlns:p14="http://schemas.microsoft.com/office/powerpoint/2010/main" val="270974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7C76F1-B677-4962-8140-A34A22615209}"/>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866D3709-B4E9-41F0-BBA9-2537CFEFC99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D7271291-0F79-4B30-8D0B-246D806EE0F9}"/>
              </a:ext>
            </a:extLst>
          </p:cNvPr>
          <p:cNvSpPr>
            <a:spLocks noGrp="1" noChangeArrowheads="1"/>
          </p:cNvSpPr>
          <p:nvPr>
            <p:ph type="sldNum" sz="quarter" idx="12"/>
          </p:nvPr>
        </p:nvSpPr>
        <p:spPr>
          <a:ln/>
        </p:spPr>
        <p:txBody>
          <a:bodyPr/>
          <a:lstStyle>
            <a:lvl1pPr>
              <a:defRPr/>
            </a:lvl1pPr>
          </a:lstStyle>
          <a:p>
            <a:fld id="{23011A18-2D55-430C-9ABC-CB90E4F0E2F4}" type="slidenum">
              <a:rPr lang="en-US" altLang="en-US"/>
              <a:pPr/>
              <a:t>‹#›</a:t>
            </a:fld>
            <a:endParaRPr lang="en-US" altLang="en-US"/>
          </a:p>
        </p:txBody>
      </p:sp>
    </p:spTree>
    <p:extLst>
      <p:ext uri="{BB962C8B-B14F-4D97-AF65-F5344CB8AC3E}">
        <p14:creationId xmlns:p14="http://schemas.microsoft.com/office/powerpoint/2010/main" val="143647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8CA45B-312E-42A6-B730-F66997D494F7}"/>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C805249C-892B-4EC5-9FC6-736CAA4557F0}"/>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A5667D2A-C764-4F69-8F77-AA4F663A7B07}"/>
              </a:ext>
            </a:extLst>
          </p:cNvPr>
          <p:cNvSpPr>
            <a:spLocks noGrp="1" noChangeArrowheads="1"/>
          </p:cNvSpPr>
          <p:nvPr>
            <p:ph type="sldNum" sz="quarter" idx="12"/>
          </p:nvPr>
        </p:nvSpPr>
        <p:spPr>
          <a:ln/>
        </p:spPr>
        <p:txBody>
          <a:bodyPr/>
          <a:lstStyle>
            <a:lvl1pPr>
              <a:defRPr/>
            </a:lvl1pPr>
          </a:lstStyle>
          <a:p>
            <a:fld id="{32F984E2-B04D-475D-BB1A-0219E3A8ECD6}" type="slidenum">
              <a:rPr lang="en-US" altLang="en-US"/>
              <a:pPr/>
              <a:t>‹#›</a:t>
            </a:fld>
            <a:endParaRPr lang="en-US" altLang="en-US"/>
          </a:p>
        </p:txBody>
      </p:sp>
    </p:spTree>
    <p:extLst>
      <p:ext uri="{BB962C8B-B14F-4D97-AF65-F5344CB8AC3E}">
        <p14:creationId xmlns:p14="http://schemas.microsoft.com/office/powerpoint/2010/main" val="2288695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99496A-D10B-4F29-97F3-D274EDFD9000}"/>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8F2C0C5D-D7CE-4BC3-92B8-9E36D2F7065C}"/>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0482B6B8-ED67-4A09-8669-C3BD524827FF}"/>
              </a:ext>
            </a:extLst>
          </p:cNvPr>
          <p:cNvSpPr>
            <a:spLocks noGrp="1" noChangeArrowheads="1"/>
          </p:cNvSpPr>
          <p:nvPr>
            <p:ph type="sldNum" sz="quarter" idx="12"/>
          </p:nvPr>
        </p:nvSpPr>
        <p:spPr>
          <a:ln/>
        </p:spPr>
        <p:txBody>
          <a:bodyPr/>
          <a:lstStyle>
            <a:lvl1pPr>
              <a:defRPr/>
            </a:lvl1pPr>
          </a:lstStyle>
          <a:p>
            <a:fld id="{EF15AB8E-9643-476A-8C41-8F2B87D6CDCE}" type="slidenum">
              <a:rPr lang="en-US" altLang="en-US"/>
              <a:pPr/>
              <a:t>‹#›</a:t>
            </a:fld>
            <a:endParaRPr lang="en-US" altLang="en-US"/>
          </a:p>
        </p:txBody>
      </p:sp>
    </p:spTree>
    <p:extLst>
      <p:ext uri="{BB962C8B-B14F-4D97-AF65-F5344CB8AC3E}">
        <p14:creationId xmlns:p14="http://schemas.microsoft.com/office/powerpoint/2010/main" val="403253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B521ABE-0583-4765-8BA7-CD7A4566E276}"/>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15B62561-4784-40A4-B78A-05BA03399F11}"/>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53F091E0-6D0F-481D-A1CF-6A625ACB6FC5}"/>
              </a:ext>
            </a:extLst>
          </p:cNvPr>
          <p:cNvSpPr>
            <a:spLocks noGrp="1" noChangeArrowheads="1"/>
          </p:cNvSpPr>
          <p:nvPr>
            <p:ph type="sldNum" sz="quarter" idx="12"/>
          </p:nvPr>
        </p:nvSpPr>
        <p:spPr>
          <a:ln/>
        </p:spPr>
        <p:txBody>
          <a:bodyPr/>
          <a:lstStyle>
            <a:lvl1pPr>
              <a:defRPr/>
            </a:lvl1pPr>
          </a:lstStyle>
          <a:p>
            <a:fld id="{148133CD-1C1F-4BBA-9382-F3D6AE20F7CB}" type="slidenum">
              <a:rPr lang="en-US" altLang="en-US"/>
              <a:pPr/>
              <a:t>‹#›</a:t>
            </a:fld>
            <a:endParaRPr lang="en-US" altLang="en-US"/>
          </a:p>
        </p:txBody>
      </p:sp>
    </p:spTree>
    <p:extLst>
      <p:ext uri="{BB962C8B-B14F-4D97-AF65-F5344CB8AC3E}">
        <p14:creationId xmlns:p14="http://schemas.microsoft.com/office/powerpoint/2010/main" val="285969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01EF3CF-FBCE-4313-A4A4-6D2E3B0968AF}"/>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6" name="Rectangle 5">
            <a:extLst>
              <a:ext uri="{FF2B5EF4-FFF2-40B4-BE49-F238E27FC236}">
                <a16:creationId xmlns:a16="http://schemas.microsoft.com/office/drawing/2014/main" id="{7798D5EB-38AD-4029-9E91-85AD2B33C10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8BF1B86A-1FBB-4662-A3DB-DA4A3DB95FFF}"/>
              </a:ext>
            </a:extLst>
          </p:cNvPr>
          <p:cNvSpPr>
            <a:spLocks noGrp="1" noChangeArrowheads="1"/>
          </p:cNvSpPr>
          <p:nvPr>
            <p:ph type="sldNum" sz="quarter" idx="12"/>
          </p:nvPr>
        </p:nvSpPr>
        <p:spPr>
          <a:ln/>
        </p:spPr>
        <p:txBody>
          <a:bodyPr/>
          <a:lstStyle>
            <a:lvl1pPr>
              <a:defRPr/>
            </a:lvl1pPr>
          </a:lstStyle>
          <a:p>
            <a:fld id="{38406DC1-06CB-4B49-9B26-62D09E68B819}" type="slidenum">
              <a:rPr lang="en-US" altLang="en-US"/>
              <a:pPr/>
              <a:t>‹#›</a:t>
            </a:fld>
            <a:endParaRPr lang="en-US" altLang="en-US"/>
          </a:p>
        </p:txBody>
      </p:sp>
    </p:spTree>
    <p:extLst>
      <p:ext uri="{BB962C8B-B14F-4D97-AF65-F5344CB8AC3E}">
        <p14:creationId xmlns:p14="http://schemas.microsoft.com/office/powerpoint/2010/main" val="254962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8E58E31-ABB6-41BF-88FB-BFC8F4F3A9A2}"/>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8" name="Rectangle 5">
            <a:extLst>
              <a:ext uri="{FF2B5EF4-FFF2-40B4-BE49-F238E27FC236}">
                <a16:creationId xmlns:a16="http://schemas.microsoft.com/office/drawing/2014/main" id="{6C2EC6EF-6B09-49AB-A4A5-3206BB01CD65}"/>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9" name="Rectangle 6">
            <a:extLst>
              <a:ext uri="{FF2B5EF4-FFF2-40B4-BE49-F238E27FC236}">
                <a16:creationId xmlns:a16="http://schemas.microsoft.com/office/drawing/2014/main" id="{535A30CA-35CF-4450-BE49-9476C4F4BD57}"/>
              </a:ext>
            </a:extLst>
          </p:cNvPr>
          <p:cNvSpPr>
            <a:spLocks noGrp="1" noChangeArrowheads="1"/>
          </p:cNvSpPr>
          <p:nvPr>
            <p:ph type="sldNum" sz="quarter" idx="12"/>
          </p:nvPr>
        </p:nvSpPr>
        <p:spPr>
          <a:ln/>
        </p:spPr>
        <p:txBody>
          <a:bodyPr/>
          <a:lstStyle>
            <a:lvl1pPr>
              <a:defRPr/>
            </a:lvl1pPr>
          </a:lstStyle>
          <a:p>
            <a:fld id="{6EFDD039-854B-49E2-A4FC-A5FD02A571D3}" type="slidenum">
              <a:rPr lang="en-US" altLang="en-US"/>
              <a:pPr/>
              <a:t>‹#›</a:t>
            </a:fld>
            <a:endParaRPr lang="en-US" altLang="en-US"/>
          </a:p>
        </p:txBody>
      </p:sp>
    </p:spTree>
    <p:extLst>
      <p:ext uri="{BB962C8B-B14F-4D97-AF65-F5344CB8AC3E}">
        <p14:creationId xmlns:p14="http://schemas.microsoft.com/office/powerpoint/2010/main" val="2317649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5FD6D73-E1D9-4B96-B2D4-60E9A3C43A2E}"/>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4" name="Rectangle 5">
            <a:extLst>
              <a:ext uri="{FF2B5EF4-FFF2-40B4-BE49-F238E27FC236}">
                <a16:creationId xmlns:a16="http://schemas.microsoft.com/office/drawing/2014/main" id="{0EC9102B-38EC-45F6-A1A8-1CD1890B20D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5" name="Rectangle 6">
            <a:extLst>
              <a:ext uri="{FF2B5EF4-FFF2-40B4-BE49-F238E27FC236}">
                <a16:creationId xmlns:a16="http://schemas.microsoft.com/office/drawing/2014/main" id="{836452EA-4047-4677-9D1E-499B9AD1FE18}"/>
              </a:ext>
            </a:extLst>
          </p:cNvPr>
          <p:cNvSpPr>
            <a:spLocks noGrp="1" noChangeArrowheads="1"/>
          </p:cNvSpPr>
          <p:nvPr>
            <p:ph type="sldNum" sz="quarter" idx="12"/>
          </p:nvPr>
        </p:nvSpPr>
        <p:spPr>
          <a:ln/>
        </p:spPr>
        <p:txBody>
          <a:bodyPr/>
          <a:lstStyle>
            <a:lvl1pPr>
              <a:defRPr/>
            </a:lvl1pPr>
          </a:lstStyle>
          <a:p>
            <a:fld id="{60296385-BD7E-4782-95D1-AA0FE199B4CA}" type="slidenum">
              <a:rPr lang="en-US" altLang="en-US"/>
              <a:pPr/>
              <a:t>‹#›</a:t>
            </a:fld>
            <a:endParaRPr lang="en-US" altLang="en-US"/>
          </a:p>
        </p:txBody>
      </p:sp>
    </p:spTree>
    <p:extLst>
      <p:ext uri="{BB962C8B-B14F-4D97-AF65-F5344CB8AC3E}">
        <p14:creationId xmlns:p14="http://schemas.microsoft.com/office/powerpoint/2010/main" val="52778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CA1B2F-E83F-46D9-8869-010214685093}"/>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3" name="Rectangle 5">
            <a:extLst>
              <a:ext uri="{FF2B5EF4-FFF2-40B4-BE49-F238E27FC236}">
                <a16:creationId xmlns:a16="http://schemas.microsoft.com/office/drawing/2014/main" id="{1CFC7DCD-99A3-4970-9CE0-C20B3518711F}"/>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4" name="Rectangle 6">
            <a:extLst>
              <a:ext uri="{FF2B5EF4-FFF2-40B4-BE49-F238E27FC236}">
                <a16:creationId xmlns:a16="http://schemas.microsoft.com/office/drawing/2014/main" id="{C6000C35-108D-44F3-B8FF-BF60C86A57DC}"/>
              </a:ext>
            </a:extLst>
          </p:cNvPr>
          <p:cNvSpPr>
            <a:spLocks noGrp="1" noChangeArrowheads="1"/>
          </p:cNvSpPr>
          <p:nvPr>
            <p:ph type="sldNum" sz="quarter" idx="12"/>
          </p:nvPr>
        </p:nvSpPr>
        <p:spPr>
          <a:ln/>
        </p:spPr>
        <p:txBody>
          <a:bodyPr/>
          <a:lstStyle>
            <a:lvl1pPr>
              <a:defRPr/>
            </a:lvl1pPr>
          </a:lstStyle>
          <a:p>
            <a:fld id="{BD242E83-ABDE-47CA-AC95-6DAC6F0CF835}" type="slidenum">
              <a:rPr lang="en-US" altLang="en-US"/>
              <a:pPr/>
              <a:t>‹#›</a:t>
            </a:fld>
            <a:endParaRPr lang="en-US" altLang="en-US"/>
          </a:p>
        </p:txBody>
      </p:sp>
    </p:spTree>
    <p:extLst>
      <p:ext uri="{BB962C8B-B14F-4D97-AF65-F5344CB8AC3E}">
        <p14:creationId xmlns:p14="http://schemas.microsoft.com/office/powerpoint/2010/main" val="1196608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D0B776-9E71-401F-8000-EFA08D86B85A}"/>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6" name="Rectangle 5">
            <a:extLst>
              <a:ext uri="{FF2B5EF4-FFF2-40B4-BE49-F238E27FC236}">
                <a16:creationId xmlns:a16="http://schemas.microsoft.com/office/drawing/2014/main" id="{F2F25291-E780-42FF-ABEE-E4AF8EEA8A68}"/>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194E9E46-F9E3-4A88-941C-D2EC44C7B5FF}"/>
              </a:ext>
            </a:extLst>
          </p:cNvPr>
          <p:cNvSpPr>
            <a:spLocks noGrp="1" noChangeArrowheads="1"/>
          </p:cNvSpPr>
          <p:nvPr>
            <p:ph type="sldNum" sz="quarter" idx="12"/>
          </p:nvPr>
        </p:nvSpPr>
        <p:spPr>
          <a:ln/>
        </p:spPr>
        <p:txBody>
          <a:bodyPr/>
          <a:lstStyle>
            <a:lvl1pPr>
              <a:defRPr/>
            </a:lvl1pPr>
          </a:lstStyle>
          <a:p>
            <a:fld id="{D1125793-DEE0-427E-A95B-90728637EB33}" type="slidenum">
              <a:rPr lang="en-US" altLang="en-US"/>
              <a:pPr/>
              <a:t>‹#›</a:t>
            </a:fld>
            <a:endParaRPr lang="en-US" altLang="en-US"/>
          </a:p>
        </p:txBody>
      </p:sp>
    </p:spTree>
    <p:extLst>
      <p:ext uri="{BB962C8B-B14F-4D97-AF65-F5344CB8AC3E}">
        <p14:creationId xmlns:p14="http://schemas.microsoft.com/office/powerpoint/2010/main" val="32743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BC9DA8-42CD-4EE6-BAD5-DE659EB86172}"/>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72C98163-F5D0-4AC5-838A-5E9751E70E60}"/>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264F9BEB-B1DC-480A-BC92-1B99E58BEE93}"/>
              </a:ext>
            </a:extLst>
          </p:cNvPr>
          <p:cNvSpPr>
            <a:spLocks noGrp="1" noChangeArrowheads="1"/>
          </p:cNvSpPr>
          <p:nvPr>
            <p:ph type="sldNum" sz="quarter" idx="12"/>
          </p:nvPr>
        </p:nvSpPr>
        <p:spPr>
          <a:ln/>
        </p:spPr>
        <p:txBody>
          <a:bodyPr/>
          <a:lstStyle>
            <a:lvl1pPr>
              <a:defRPr/>
            </a:lvl1pPr>
          </a:lstStyle>
          <a:p>
            <a:fld id="{BC8D1172-3D04-4792-B55F-83B978DBAEA7}" type="slidenum">
              <a:rPr lang="en-US" altLang="en-US"/>
              <a:pPr/>
              <a:t>‹#›</a:t>
            </a:fld>
            <a:endParaRPr lang="en-US" altLang="en-US"/>
          </a:p>
        </p:txBody>
      </p:sp>
    </p:spTree>
    <p:extLst>
      <p:ext uri="{BB962C8B-B14F-4D97-AF65-F5344CB8AC3E}">
        <p14:creationId xmlns:p14="http://schemas.microsoft.com/office/powerpoint/2010/main" val="3892863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7068F49-C7F8-452C-B250-227D88BB52D8}"/>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6" name="Rectangle 5">
            <a:extLst>
              <a:ext uri="{FF2B5EF4-FFF2-40B4-BE49-F238E27FC236}">
                <a16:creationId xmlns:a16="http://schemas.microsoft.com/office/drawing/2014/main" id="{E113B0E9-8B8F-4522-B760-896702BDA73C}"/>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EC07A62F-9E36-4670-A7D8-9A1EF5352478}"/>
              </a:ext>
            </a:extLst>
          </p:cNvPr>
          <p:cNvSpPr>
            <a:spLocks noGrp="1" noChangeArrowheads="1"/>
          </p:cNvSpPr>
          <p:nvPr>
            <p:ph type="sldNum" sz="quarter" idx="12"/>
          </p:nvPr>
        </p:nvSpPr>
        <p:spPr>
          <a:ln/>
        </p:spPr>
        <p:txBody>
          <a:bodyPr/>
          <a:lstStyle>
            <a:lvl1pPr>
              <a:defRPr/>
            </a:lvl1pPr>
          </a:lstStyle>
          <a:p>
            <a:fld id="{F7C17A0F-59FF-4433-9521-058A029468BC}" type="slidenum">
              <a:rPr lang="en-US" altLang="en-US"/>
              <a:pPr/>
              <a:t>‹#›</a:t>
            </a:fld>
            <a:endParaRPr lang="en-US" altLang="en-US"/>
          </a:p>
        </p:txBody>
      </p:sp>
    </p:spTree>
    <p:extLst>
      <p:ext uri="{BB962C8B-B14F-4D97-AF65-F5344CB8AC3E}">
        <p14:creationId xmlns:p14="http://schemas.microsoft.com/office/powerpoint/2010/main" val="218274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3EA4CF-E61B-4767-A5D0-1A4BD7008E4E}"/>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1C0021BB-98FE-4BCA-AEE9-2EC77CAF63D7}"/>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83FE1150-9582-4006-BBD2-C1D1B8D37ADF}"/>
              </a:ext>
            </a:extLst>
          </p:cNvPr>
          <p:cNvSpPr>
            <a:spLocks noGrp="1" noChangeArrowheads="1"/>
          </p:cNvSpPr>
          <p:nvPr>
            <p:ph type="sldNum" sz="quarter" idx="12"/>
          </p:nvPr>
        </p:nvSpPr>
        <p:spPr>
          <a:ln/>
        </p:spPr>
        <p:txBody>
          <a:bodyPr/>
          <a:lstStyle>
            <a:lvl1pPr>
              <a:defRPr/>
            </a:lvl1pPr>
          </a:lstStyle>
          <a:p>
            <a:fld id="{1A41C28D-8096-4C26-93AF-C75D2B34CC93}" type="slidenum">
              <a:rPr lang="en-US" altLang="en-US"/>
              <a:pPr/>
              <a:t>‹#›</a:t>
            </a:fld>
            <a:endParaRPr lang="en-US" altLang="en-US"/>
          </a:p>
        </p:txBody>
      </p:sp>
    </p:spTree>
    <p:extLst>
      <p:ext uri="{BB962C8B-B14F-4D97-AF65-F5344CB8AC3E}">
        <p14:creationId xmlns:p14="http://schemas.microsoft.com/office/powerpoint/2010/main" val="15513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2D2CD52-03F6-47B7-AB20-831AB739ABBB}"/>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869AB153-EAA6-49D6-9C33-1BF7E208B15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B5771F37-DA37-45DD-9587-7793C9F84C85}"/>
              </a:ext>
            </a:extLst>
          </p:cNvPr>
          <p:cNvSpPr>
            <a:spLocks noGrp="1" noChangeArrowheads="1"/>
          </p:cNvSpPr>
          <p:nvPr>
            <p:ph type="sldNum" sz="quarter" idx="12"/>
          </p:nvPr>
        </p:nvSpPr>
        <p:spPr>
          <a:ln/>
        </p:spPr>
        <p:txBody>
          <a:bodyPr/>
          <a:lstStyle>
            <a:lvl1pPr>
              <a:defRPr/>
            </a:lvl1pPr>
          </a:lstStyle>
          <a:p>
            <a:fld id="{F510EEEF-168D-4E89-B09A-F17079C7E71A}" type="slidenum">
              <a:rPr lang="en-US" altLang="en-US"/>
              <a:pPr/>
              <a:t>‹#›</a:t>
            </a:fld>
            <a:endParaRPr lang="en-US" altLang="en-US"/>
          </a:p>
        </p:txBody>
      </p:sp>
    </p:spTree>
    <p:extLst>
      <p:ext uri="{BB962C8B-B14F-4D97-AF65-F5344CB8AC3E}">
        <p14:creationId xmlns:p14="http://schemas.microsoft.com/office/powerpoint/2010/main" val="154233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652D02B-26FC-4CB9-BFAC-4702FE1543A5}"/>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C4B4AE87-0805-48E0-A448-B6D133BF8616}"/>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4311D1C3-1917-4029-B424-8EA39C8E5050}"/>
              </a:ext>
            </a:extLst>
          </p:cNvPr>
          <p:cNvSpPr>
            <a:spLocks noGrp="1" noChangeArrowheads="1"/>
          </p:cNvSpPr>
          <p:nvPr>
            <p:ph type="sldNum" sz="quarter" idx="12"/>
          </p:nvPr>
        </p:nvSpPr>
        <p:spPr>
          <a:ln/>
        </p:spPr>
        <p:txBody>
          <a:bodyPr/>
          <a:lstStyle>
            <a:lvl1pPr>
              <a:defRPr/>
            </a:lvl1pPr>
          </a:lstStyle>
          <a:p>
            <a:fld id="{6514591F-D8FA-4901-8462-E04E017C287B}" type="slidenum">
              <a:rPr lang="en-US" altLang="en-US"/>
              <a:pPr/>
              <a:t>‹#›</a:t>
            </a:fld>
            <a:endParaRPr lang="en-US" altLang="en-US"/>
          </a:p>
        </p:txBody>
      </p:sp>
    </p:spTree>
    <p:extLst>
      <p:ext uri="{BB962C8B-B14F-4D97-AF65-F5344CB8AC3E}">
        <p14:creationId xmlns:p14="http://schemas.microsoft.com/office/powerpoint/2010/main" val="2923863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3DBBA3-8BA9-4739-91B9-F39763F212A6}"/>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52663EC6-044D-438A-811E-411CD5FF507C}"/>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207CCC46-20A2-497D-A8D7-68B820F68C80}"/>
              </a:ext>
            </a:extLst>
          </p:cNvPr>
          <p:cNvSpPr>
            <a:spLocks noGrp="1" noChangeArrowheads="1"/>
          </p:cNvSpPr>
          <p:nvPr>
            <p:ph type="sldNum" sz="quarter" idx="12"/>
          </p:nvPr>
        </p:nvSpPr>
        <p:spPr>
          <a:ln/>
        </p:spPr>
        <p:txBody>
          <a:bodyPr/>
          <a:lstStyle>
            <a:lvl1pPr>
              <a:defRPr/>
            </a:lvl1pPr>
          </a:lstStyle>
          <a:p>
            <a:fld id="{298E6B7D-B717-4BDD-ADC9-339D5FFB5B26}" type="slidenum">
              <a:rPr lang="en-US" altLang="en-US"/>
              <a:pPr/>
              <a:t>‹#›</a:t>
            </a:fld>
            <a:endParaRPr lang="en-US" altLang="en-US"/>
          </a:p>
        </p:txBody>
      </p:sp>
    </p:spTree>
    <p:extLst>
      <p:ext uri="{BB962C8B-B14F-4D97-AF65-F5344CB8AC3E}">
        <p14:creationId xmlns:p14="http://schemas.microsoft.com/office/powerpoint/2010/main" val="3415057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74ECF89-2CF9-4E7D-8730-DBE93985ED6D}"/>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260202E5-5362-4C8B-81C1-E263352BB31D}"/>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4DD87D0B-BAE6-4C45-B0FC-DEE522A2A13D}"/>
              </a:ext>
            </a:extLst>
          </p:cNvPr>
          <p:cNvSpPr>
            <a:spLocks noGrp="1" noChangeArrowheads="1"/>
          </p:cNvSpPr>
          <p:nvPr>
            <p:ph type="sldNum" sz="quarter" idx="12"/>
          </p:nvPr>
        </p:nvSpPr>
        <p:spPr>
          <a:ln/>
        </p:spPr>
        <p:txBody>
          <a:bodyPr/>
          <a:lstStyle>
            <a:lvl1pPr>
              <a:defRPr/>
            </a:lvl1pPr>
          </a:lstStyle>
          <a:p>
            <a:fld id="{7A3792C0-AC7D-4472-8B85-1008DFAEDA98}" type="slidenum">
              <a:rPr lang="en-US" altLang="en-US"/>
              <a:pPr/>
              <a:t>‹#›</a:t>
            </a:fld>
            <a:endParaRPr lang="en-US" altLang="en-US"/>
          </a:p>
        </p:txBody>
      </p:sp>
    </p:spTree>
    <p:extLst>
      <p:ext uri="{BB962C8B-B14F-4D97-AF65-F5344CB8AC3E}">
        <p14:creationId xmlns:p14="http://schemas.microsoft.com/office/powerpoint/2010/main" val="3373294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B28DE5C-11E6-4750-93B4-9F42AAD7E4D4}"/>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6" name="Rectangle 5">
            <a:extLst>
              <a:ext uri="{FF2B5EF4-FFF2-40B4-BE49-F238E27FC236}">
                <a16:creationId xmlns:a16="http://schemas.microsoft.com/office/drawing/2014/main" id="{43F5D780-C814-442D-923D-E660E6D3D68C}"/>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917F5CF5-CD6B-43F6-83CE-3EAA55450704}"/>
              </a:ext>
            </a:extLst>
          </p:cNvPr>
          <p:cNvSpPr>
            <a:spLocks noGrp="1" noChangeArrowheads="1"/>
          </p:cNvSpPr>
          <p:nvPr>
            <p:ph type="sldNum" sz="quarter" idx="12"/>
          </p:nvPr>
        </p:nvSpPr>
        <p:spPr>
          <a:ln/>
        </p:spPr>
        <p:txBody>
          <a:bodyPr/>
          <a:lstStyle>
            <a:lvl1pPr>
              <a:defRPr/>
            </a:lvl1pPr>
          </a:lstStyle>
          <a:p>
            <a:fld id="{D1F53BDE-10DB-4BE5-90A8-08540F32E05A}" type="slidenum">
              <a:rPr lang="en-US" altLang="en-US"/>
              <a:pPr/>
              <a:t>‹#›</a:t>
            </a:fld>
            <a:endParaRPr lang="en-US" altLang="en-US"/>
          </a:p>
        </p:txBody>
      </p:sp>
    </p:spTree>
    <p:extLst>
      <p:ext uri="{BB962C8B-B14F-4D97-AF65-F5344CB8AC3E}">
        <p14:creationId xmlns:p14="http://schemas.microsoft.com/office/powerpoint/2010/main" val="1807840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B3AB1E5-9096-489E-A5B9-75282C170DA2}"/>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8" name="Rectangle 5">
            <a:extLst>
              <a:ext uri="{FF2B5EF4-FFF2-40B4-BE49-F238E27FC236}">
                <a16:creationId xmlns:a16="http://schemas.microsoft.com/office/drawing/2014/main" id="{311B952E-3E4A-49B0-BEC2-E18969A17030}"/>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9" name="Rectangle 6">
            <a:extLst>
              <a:ext uri="{FF2B5EF4-FFF2-40B4-BE49-F238E27FC236}">
                <a16:creationId xmlns:a16="http://schemas.microsoft.com/office/drawing/2014/main" id="{0916081B-98B3-40AC-A8EA-0BD78F443DF9}"/>
              </a:ext>
            </a:extLst>
          </p:cNvPr>
          <p:cNvSpPr>
            <a:spLocks noGrp="1" noChangeArrowheads="1"/>
          </p:cNvSpPr>
          <p:nvPr>
            <p:ph type="sldNum" sz="quarter" idx="12"/>
          </p:nvPr>
        </p:nvSpPr>
        <p:spPr>
          <a:ln/>
        </p:spPr>
        <p:txBody>
          <a:bodyPr/>
          <a:lstStyle>
            <a:lvl1pPr>
              <a:defRPr/>
            </a:lvl1pPr>
          </a:lstStyle>
          <a:p>
            <a:fld id="{8DC5EA73-5FB7-4A8C-8EDB-D067ECB489AE}" type="slidenum">
              <a:rPr lang="en-US" altLang="en-US"/>
              <a:pPr/>
              <a:t>‹#›</a:t>
            </a:fld>
            <a:endParaRPr lang="en-US" altLang="en-US"/>
          </a:p>
        </p:txBody>
      </p:sp>
    </p:spTree>
    <p:extLst>
      <p:ext uri="{BB962C8B-B14F-4D97-AF65-F5344CB8AC3E}">
        <p14:creationId xmlns:p14="http://schemas.microsoft.com/office/powerpoint/2010/main" val="3683640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797DDC6-2D80-4779-872C-6E29DA396DC8}"/>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4" name="Rectangle 5">
            <a:extLst>
              <a:ext uri="{FF2B5EF4-FFF2-40B4-BE49-F238E27FC236}">
                <a16:creationId xmlns:a16="http://schemas.microsoft.com/office/drawing/2014/main" id="{9B8F3534-B983-41E4-A345-1A8551F8E227}"/>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5" name="Rectangle 6">
            <a:extLst>
              <a:ext uri="{FF2B5EF4-FFF2-40B4-BE49-F238E27FC236}">
                <a16:creationId xmlns:a16="http://schemas.microsoft.com/office/drawing/2014/main" id="{89FB6263-1098-4C10-819C-EC1FCD6873EA}"/>
              </a:ext>
            </a:extLst>
          </p:cNvPr>
          <p:cNvSpPr>
            <a:spLocks noGrp="1" noChangeArrowheads="1"/>
          </p:cNvSpPr>
          <p:nvPr>
            <p:ph type="sldNum" sz="quarter" idx="12"/>
          </p:nvPr>
        </p:nvSpPr>
        <p:spPr>
          <a:ln/>
        </p:spPr>
        <p:txBody>
          <a:bodyPr/>
          <a:lstStyle>
            <a:lvl1pPr>
              <a:defRPr/>
            </a:lvl1pPr>
          </a:lstStyle>
          <a:p>
            <a:fld id="{4DC7B866-3586-42A6-8AB3-0145D3BFE5AD}" type="slidenum">
              <a:rPr lang="en-US" altLang="en-US"/>
              <a:pPr/>
              <a:t>‹#›</a:t>
            </a:fld>
            <a:endParaRPr lang="en-US" altLang="en-US"/>
          </a:p>
        </p:txBody>
      </p:sp>
    </p:spTree>
    <p:extLst>
      <p:ext uri="{BB962C8B-B14F-4D97-AF65-F5344CB8AC3E}">
        <p14:creationId xmlns:p14="http://schemas.microsoft.com/office/powerpoint/2010/main" val="1239566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1123A2-D5CB-4815-897C-DA700E4765E6}"/>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3" name="Rectangle 5">
            <a:extLst>
              <a:ext uri="{FF2B5EF4-FFF2-40B4-BE49-F238E27FC236}">
                <a16:creationId xmlns:a16="http://schemas.microsoft.com/office/drawing/2014/main" id="{19BCF6F2-A7C2-468A-8E33-E67123BEC2D3}"/>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4" name="Rectangle 6">
            <a:extLst>
              <a:ext uri="{FF2B5EF4-FFF2-40B4-BE49-F238E27FC236}">
                <a16:creationId xmlns:a16="http://schemas.microsoft.com/office/drawing/2014/main" id="{E5373AC6-CDEE-4920-A0CE-7415CDD4D700}"/>
              </a:ext>
            </a:extLst>
          </p:cNvPr>
          <p:cNvSpPr>
            <a:spLocks noGrp="1" noChangeArrowheads="1"/>
          </p:cNvSpPr>
          <p:nvPr>
            <p:ph type="sldNum" sz="quarter" idx="12"/>
          </p:nvPr>
        </p:nvSpPr>
        <p:spPr>
          <a:ln/>
        </p:spPr>
        <p:txBody>
          <a:bodyPr/>
          <a:lstStyle>
            <a:lvl1pPr>
              <a:defRPr/>
            </a:lvl1pPr>
          </a:lstStyle>
          <a:p>
            <a:fld id="{53CA138E-8E19-43E2-94AA-08BE8AB4E56F}" type="slidenum">
              <a:rPr lang="en-US" altLang="en-US"/>
              <a:pPr/>
              <a:t>‹#›</a:t>
            </a:fld>
            <a:endParaRPr lang="en-US" altLang="en-US"/>
          </a:p>
        </p:txBody>
      </p:sp>
    </p:spTree>
    <p:extLst>
      <p:ext uri="{BB962C8B-B14F-4D97-AF65-F5344CB8AC3E}">
        <p14:creationId xmlns:p14="http://schemas.microsoft.com/office/powerpoint/2010/main" val="130366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6992AEE-0E9E-48FE-A444-E19ED9628306}"/>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1941CB6F-B9FB-4C43-A037-74D0103E9CBD}"/>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D02FE010-B63E-4863-9EBC-305563CE6C46}"/>
              </a:ext>
            </a:extLst>
          </p:cNvPr>
          <p:cNvSpPr>
            <a:spLocks noGrp="1" noChangeArrowheads="1"/>
          </p:cNvSpPr>
          <p:nvPr>
            <p:ph type="sldNum" sz="quarter" idx="12"/>
          </p:nvPr>
        </p:nvSpPr>
        <p:spPr>
          <a:ln/>
        </p:spPr>
        <p:txBody>
          <a:bodyPr/>
          <a:lstStyle>
            <a:lvl1pPr>
              <a:defRPr/>
            </a:lvl1pPr>
          </a:lstStyle>
          <a:p>
            <a:fld id="{32A545B6-352F-419A-9CC2-40807A6AF6ED}" type="slidenum">
              <a:rPr lang="en-US" altLang="en-US"/>
              <a:pPr/>
              <a:t>‹#›</a:t>
            </a:fld>
            <a:endParaRPr lang="en-US" altLang="en-US"/>
          </a:p>
        </p:txBody>
      </p:sp>
    </p:spTree>
    <p:extLst>
      <p:ext uri="{BB962C8B-B14F-4D97-AF65-F5344CB8AC3E}">
        <p14:creationId xmlns:p14="http://schemas.microsoft.com/office/powerpoint/2010/main" val="1356185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E048EE-920A-49E5-ADB5-95004EB2C53B}"/>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6" name="Rectangle 5">
            <a:extLst>
              <a:ext uri="{FF2B5EF4-FFF2-40B4-BE49-F238E27FC236}">
                <a16:creationId xmlns:a16="http://schemas.microsoft.com/office/drawing/2014/main" id="{1C0C7259-BCD2-46C6-A26A-562DDDB2912A}"/>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DDD3803E-966C-45C9-BAE3-FB8783900ECE}"/>
              </a:ext>
            </a:extLst>
          </p:cNvPr>
          <p:cNvSpPr>
            <a:spLocks noGrp="1" noChangeArrowheads="1"/>
          </p:cNvSpPr>
          <p:nvPr>
            <p:ph type="sldNum" sz="quarter" idx="12"/>
          </p:nvPr>
        </p:nvSpPr>
        <p:spPr>
          <a:ln/>
        </p:spPr>
        <p:txBody>
          <a:bodyPr/>
          <a:lstStyle>
            <a:lvl1pPr>
              <a:defRPr/>
            </a:lvl1pPr>
          </a:lstStyle>
          <a:p>
            <a:fld id="{7D2B55EA-7E3C-47C8-947F-45A2F7E0F4DA}" type="slidenum">
              <a:rPr lang="en-US" altLang="en-US"/>
              <a:pPr/>
              <a:t>‹#›</a:t>
            </a:fld>
            <a:endParaRPr lang="en-US" altLang="en-US"/>
          </a:p>
        </p:txBody>
      </p:sp>
    </p:spTree>
    <p:extLst>
      <p:ext uri="{BB962C8B-B14F-4D97-AF65-F5344CB8AC3E}">
        <p14:creationId xmlns:p14="http://schemas.microsoft.com/office/powerpoint/2010/main" val="243780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7C4CCD-400E-4738-B125-757A0E3B9218}"/>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6" name="Rectangle 5">
            <a:extLst>
              <a:ext uri="{FF2B5EF4-FFF2-40B4-BE49-F238E27FC236}">
                <a16:creationId xmlns:a16="http://schemas.microsoft.com/office/drawing/2014/main" id="{13805F54-CFA5-4FCC-9961-5FDC62A14261}"/>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BB981916-8B6A-407D-BE2A-ACD58BC272D1}"/>
              </a:ext>
            </a:extLst>
          </p:cNvPr>
          <p:cNvSpPr>
            <a:spLocks noGrp="1" noChangeArrowheads="1"/>
          </p:cNvSpPr>
          <p:nvPr>
            <p:ph type="sldNum" sz="quarter" idx="12"/>
          </p:nvPr>
        </p:nvSpPr>
        <p:spPr>
          <a:ln/>
        </p:spPr>
        <p:txBody>
          <a:bodyPr/>
          <a:lstStyle>
            <a:lvl1pPr>
              <a:defRPr/>
            </a:lvl1pPr>
          </a:lstStyle>
          <a:p>
            <a:fld id="{5950A86B-DE51-4DE0-ADA7-97D4853E336D}" type="slidenum">
              <a:rPr lang="en-US" altLang="en-US"/>
              <a:pPr/>
              <a:t>‹#›</a:t>
            </a:fld>
            <a:endParaRPr lang="en-US" altLang="en-US"/>
          </a:p>
        </p:txBody>
      </p:sp>
    </p:spTree>
    <p:extLst>
      <p:ext uri="{BB962C8B-B14F-4D97-AF65-F5344CB8AC3E}">
        <p14:creationId xmlns:p14="http://schemas.microsoft.com/office/powerpoint/2010/main" val="1781432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C8DFDA-2BC3-49C7-AC51-644BCD18E4C6}"/>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F0A7EC09-8DB0-4B50-A902-71F0BB1AD05E}"/>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63716348-4798-4F43-A220-D60FD11EF80C}"/>
              </a:ext>
            </a:extLst>
          </p:cNvPr>
          <p:cNvSpPr>
            <a:spLocks noGrp="1" noChangeArrowheads="1"/>
          </p:cNvSpPr>
          <p:nvPr>
            <p:ph type="sldNum" sz="quarter" idx="12"/>
          </p:nvPr>
        </p:nvSpPr>
        <p:spPr>
          <a:ln/>
        </p:spPr>
        <p:txBody>
          <a:bodyPr/>
          <a:lstStyle>
            <a:lvl1pPr>
              <a:defRPr/>
            </a:lvl1pPr>
          </a:lstStyle>
          <a:p>
            <a:fld id="{A359AE2B-26F7-4C4E-9140-3D1132702C74}" type="slidenum">
              <a:rPr lang="en-US" altLang="en-US"/>
              <a:pPr/>
              <a:t>‹#›</a:t>
            </a:fld>
            <a:endParaRPr lang="en-US" altLang="en-US"/>
          </a:p>
        </p:txBody>
      </p:sp>
    </p:spTree>
    <p:extLst>
      <p:ext uri="{BB962C8B-B14F-4D97-AF65-F5344CB8AC3E}">
        <p14:creationId xmlns:p14="http://schemas.microsoft.com/office/powerpoint/2010/main" val="2466251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B6E959-5997-435A-B7D2-8693F589A3A6}"/>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5" name="Rectangle 5">
            <a:extLst>
              <a:ext uri="{FF2B5EF4-FFF2-40B4-BE49-F238E27FC236}">
                <a16:creationId xmlns:a16="http://schemas.microsoft.com/office/drawing/2014/main" id="{D56123DA-4FD0-4A89-B856-D5038E1B5354}"/>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6" name="Rectangle 6">
            <a:extLst>
              <a:ext uri="{FF2B5EF4-FFF2-40B4-BE49-F238E27FC236}">
                <a16:creationId xmlns:a16="http://schemas.microsoft.com/office/drawing/2014/main" id="{E90B052B-FB2F-4FD0-8541-6BD75DF7139A}"/>
              </a:ext>
            </a:extLst>
          </p:cNvPr>
          <p:cNvSpPr>
            <a:spLocks noGrp="1" noChangeArrowheads="1"/>
          </p:cNvSpPr>
          <p:nvPr>
            <p:ph type="sldNum" sz="quarter" idx="12"/>
          </p:nvPr>
        </p:nvSpPr>
        <p:spPr>
          <a:ln/>
        </p:spPr>
        <p:txBody>
          <a:bodyPr/>
          <a:lstStyle>
            <a:lvl1pPr>
              <a:defRPr/>
            </a:lvl1pPr>
          </a:lstStyle>
          <a:p>
            <a:fld id="{C8144982-A84F-413E-9709-AD5F6118905D}" type="slidenum">
              <a:rPr lang="en-US" altLang="en-US"/>
              <a:pPr/>
              <a:t>‹#›</a:t>
            </a:fld>
            <a:endParaRPr lang="en-US" altLang="en-US"/>
          </a:p>
        </p:txBody>
      </p:sp>
    </p:spTree>
    <p:extLst>
      <p:ext uri="{BB962C8B-B14F-4D97-AF65-F5344CB8AC3E}">
        <p14:creationId xmlns:p14="http://schemas.microsoft.com/office/powerpoint/2010/main" val="50967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171DBA0-E96E-4295-A351-5BE348747627}"/>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6" name="Rectangle 5">
            <a:extLst>
              <a:ext uri="{FF2B5EF4-FFF2-40B4-BE49-F238E27FC236}">
                <a16:creationId xmlns:a16="http://schemas.microsoft.com/office/drawing/2014/main" id="{FBD19EC7-C73B-400B-8477-19EFA788702F}"/>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7FDD30EA-278E-45F4-B466-4EBEB2C81600}"/>
              </a:ext>
            </a:extLst>
          </p:cNvPr>
          <p:cNvSpPr>
            <a:spLocks noGrp="1" noChangeArrowheads="1"/>
          </p:cNvSpPr>
          <p:nvPr>
            <p:ph type="sldNum" sz="quarter" idx="12"/>
          </p:nvPr>
        </p:nvSpPr>
        <p:spPr>
          <a:ln/>
        </p:spPr>
        <p:txBody>
          <a:bodyPr/>
          <a:lstStyle>
            <a:lvl1pPr>
              <a:defRPr/>
            </a:lvl1pPr>
          </a:lstStyle>
          <a:p>
            <a:fld id="{9AA4544C-819F-4D40-BBCD-39D4E60D8125}" type="slidenum">
              <a:rPr lang="en-US" altLang="en-US"/>
              <a:pPr/>
              <a:t>‹#›</a:t>
            </a:fld>
            <a:endParaRPr lang="en-US" altLang="en-US"/>
          </a:p>
        </p:txBody>
      </p:sp>
    </p:spTree>
    <p:extLst>
      <p:ext uri="{BB962C8B-B14F-4D97-AF65-F5344CB8AC3E}">
        <p14:creationId xmlns:p14="http://schemas.microsoft.com/office/powerpoint/2010/main" val="34890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757DEAA-A3A7-4701-9819-8CE2599FC54A}"/>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8" name="Rectangle 5">
            <a:extLst>
              <a:ext uri="{FF2B5EF4-FFF2-40B4-BE49-F238E27FC236}">
                <a16:creationId xmlns:a16="http://schemas.microsoft.com/office/drawing/2014/main" id="{ABC54CEA-50B7-4B04-B400-1BF145A366AF}"/>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9" name="Rectangle 6">
            <a:extLst>
              <a:ext uri="{FF2B5EF4-FFF2-40B4-BE49-F238E27FC236}">
                <a16:creationId xmlns:a16="http://schemas.microsoft.com/office/drawing/2014/main" id="{9ECCB0B7-6A5B-4BA6-84C7-49508C185DB4}"/>
              </a:ext>
            </a:extLst>
          </p:cNvPr>
          <p:cNvSpPr>
            <a:spLocks noGrp="1" noChangeArrowheads="1"/>
          </p:cNvSpPr>
          <p:nvPr>
            <p:ph type="sldNum" sz="quarter" idx="12"/>
          </p:nvPr>
        </p:nvSpPr>
        <p:spPr>
          <a:ln/>
        </p:spPr>
        <p:txBody>
          <a:bodyPr/>
          <a:lstStyle>
            <a:lvl1pPr>
              <a:defRPr/>
            </a:lvl1pPr>
          </a:lstStyle>
          <a:p>
            <a:fld id="{5DC6F75A-19AC-4601-850B-DBF68A6EE562}" type="slidenum">
              <a:rPr lang="en-US" altLang="en-US"/>
              <a:pPr/>
              <a:t>‹#›</a:t>
            </a:fld>
            <a:endParaRPr lang="en-US" altLang="en-US"/>
          </a:p>
        </p:txBody>
      </p:sp>
    </p:spTree>
    <p:extLst>
      <p:ext uri="{BB962C8B-B14F-4D97-AF65-F5344CB8AC3E}">
        <p14:creationId xmlns:p14="http://schemas.microsoft.com/office/powerpoint/2010/main" val="135599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A912F1-E6D3-4D2B-B5EC-66FC986D1A4D}"/>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4" name="Rectangle 5">
            <a:extLst>
              <a:ext uri="{FF2B5EF4-FFF2-40B4-BE49-F238E27FC236}">
                <a16:creationId xmlns:a16="http://schemas.microsoft.com/office/drawing/2014/main" id="{23ECCD40-C798-44D7-BAA6-E161DEB52028}"/>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5" name="Rectangle 6">
            <a:extLst>
              <a:ext uri="{FF2B5EF4-FFF2-40B4-BE49-F238E27FC236}">
                <a16:creationId xmlns:a16="http://schemas.microsoft.com/office/drawing/2014/main" id="{055BC8EF-E85D-4D87-8D62-9D0B7433282C}"/>
              </a:ext>
            </a:extLst>
          </p:cNvPr>
          <p:cNvSpPr>
            <a:spLocks noGrp="1" noChangeArrowheads="1"/>
          </p:cNvSpPr>
          <p:nvPr>
            <p:ph type="sldNum" sz="quarter" idx="12"/>
          </p:nvPr>
        </p:nvSpPr>
        <p:spPr>
          <a:ln/>
        </p:spPr>
        <p:txBody>
          <a:bodyPr/>
          <a:lstStyle>
            <a:lvl1pPr>
              <a:defRPr/>
            </a:lvl1pPr>
          </a:lstStyle>
          <a:p>
            <a:fld id="{BF893045-7D08-494D-8FB5-DF6FBFE910CC}" type="slidenum">
              <a:rPr lang="en-US" altLang="en-US"/>
              <a:pPr/>
              <a:t>‹#›</a:t>
            </a:fld>
            <a:endParaRPr lang="en-US" altLang="en-US"/>
          </a:p>
        </p:txBody>
      </p:sp>
    </p:spTree>
    <p:extLst>
      <p:ext uri="{BB962C8B-B14F-4D97-AF65-F5344CB8AC3E}">
        <p14:creationId xmlns:p14="http://schemas.microsoft.com/office/powerpoint/2010/main" val="392425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A1952A8-AC5B-48DC-A67F-D6034CF013EC}"/>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3" name="Rectangle 5">
            <a:extLst>
              <a:ext uri="{FF2B5EF4-FFF2-40B4-BE49-F238E27FC236}">
                <a16:creationId xmlns:a16="http://schemas.microsoft.com/office/drawing/2014/main" id="{DBF81799-34C0-4401-BA6F-651B3B36C54B}"/>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4" name="Rectangle 6">
            <a:extLst>
              <a:ext uri="{FF2B5EF4-FFF2-40B4-BE49-F238E27FC236}">
                <a16:creationId xmlns:a16="http://schemas.microsoft.com/office/drawing/2014/main" id="{71CF8376-D43E-49C4-92F7-4CDAC86C887D}"/>
              </a:ext>
            </a:extLst>
          </p:cNvPr>
          <p:cNvSpPr>
            <a:spLocks noGrp="1" noChangeArrowheads="1"/>
          </p:cNvSpPr>
          <p:nvPr>
            <p:ph type="sldNum" sz="quarter" idx="12"/>
          </p:nvPr>
        </p:nvSpPr>
        <p:spPr>
          <a:ln/>
        </p:spPr>
        <p:txBody>
          <a:bodyPr/>
          <a:lstStyle>
            <a:lvl1pPr>
              <a:defRPr/>
            </a:lvl1pPr>
          </a:lstStyle>
          <a:p>
            <a:fld id="{C863EA5F-56C7-467C-91E3-CACCF7FE0BBA}" type="slidenum">
              <a:rPr lang="en-US" altLang="en-US"/>
              <a:pPr/>
              <a:t>‹#›</a:t>
            </a:fld>
            <a:endParaRPr lang="en-US" altLang="en-US"/>
          </a:p>
        </p:txBody>
      </p:sp>
    </p:spTree>
    <p:extLst>
      <p:ext uri="{BB962C8B-B14F-4D97-AF65-F5344CB8AC3E}">
        <p14:creationId xmlns:p14="http://schemas.microsoft.com/office/powerpoint/2010/main" val="285143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551998-A16B-408A-B389-1AD4CC85F245}"/>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6" name="Rectangle 5">
            <a:extLst>
              <a:ext uri="{FF2B5EF4-FFF2-40B4-BE49-F238E27FC236}">
                <a16:creationId xmlns:a16="http://schemas.microsoft.com/office/drawing/2014/main" id="{502804A3-B13A-4ADD-8A01-874118C2BD38}"/>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5BAD7BD0-C177-405B-842F-596E82819868}"/>
              </a:ext>
            </a:extLst>
          </p:cNvPr>
          <p:cNvSpPr>
            <a:spLocks noGrp="1" noChangeArrowheads="1"/>
          </p:cNvSpPr>
          <p:nvPr>
            <p:ph type="sldNum" sz="quarter" idx="12"/>
          </p:nvPr>
        </p:nvSpPr>
        <p:spPr>
          <a:ln/>
        </p:spPr>
        <p:txBody>
          <a:bodyPr/>
          <a:lstStyle>
            <a:lvl1pPr>
              <a:defRPr/>
            </a:lvl1pPr>
          </a:lstStyle>
          <a:p>
            <a:fld id="{1F5371E1-D44E-4C2F-948D-AA8C76B788C3}" type="slidenum">
              <a:rPr lang="en-US" altLang="en-US"/>
              <a:pPr/>
              <a:t>‹#›</a:t>
            </a:fld>
            <a:endParaRPr lang="en-US" altLang="en-US"/>
          </a:p>
        </p:txBody>
      </p:sp>
    </p:spTree>
    <p:extLst>
      <p:ext uri="{BB962C8B-B14F-4D97-AF65-F5344CB8AC3E}">
        <p14:creationId xmlns:p14="http://schemas.microsoft.com/office/powerpoint/2010/main" val="13889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6F66EDF-C8E9-4E41-867B-C0A9A6D646B0}"/>
              </a:ext>
            </a:extLst>
          </p:cNvPr>
          <p:cNvSpPr>
            <a:spLocks noGrp="1" noChangeArrowheads="1"/>
          </p:cNvSpPr>
          <p:nvPr>
            <p:ph type="dt" sz="half" idx="10"/>
          </p:nvPr>
        </p:nvSpPr>
        <p:spPr>
          <a:ln/>
        </p:spPr>
        <p:txBody>
          <a:bodyPr/>
          <a:lstStyle>
            <a:lvl1pPr>
              <a:defRPr/>
            </a:lvl1pPr>
          </a:lstStyle>
          <a:p>
            <a:pPr>
              <a:defRPr/>
            </a:pPr>
            <a:r>
              <a:rPr lang="en-US"/>
              <a:t>LSU rev20AUG2020</a:t>
            </a:r>
          </a:p>
        </p:txBody>
      </p:sp>
      <p:sp>
        <p:nvSpPr>
          <p:cNvPr id="6" name="Rectangle 5">
            <a:extLst>
              <a:ext uri="{FF2B5EF4-FFF2-40B4-BE49-F238E27FC236}">
                <a16:creationId xmlns:a16="http://schemas.microsoft.com/office/drawing/2014/main" id="{F227B253-412E-473A-8122-88B38B2195A2}"/>
              </a:ext>
            </a:extLst>
          </p:cNvPr>
          <p:cNvSpPr>
            <a:spLocks noGrp="1" noChangeArrowheads="1"/>
          </p:cNvSpPr>
          <p:nvPr>
            <p:ph type="ftr" sz="quarter" idx="11"/>
          </p:nvPr>
        </p:nvSpPr>
        <p:spPr>
          <a:ln/>
        </p:spPr>
        <p:txBody>
          <a:bodyPr/>
          <a:lstStyle>
            <a:lvl1pPr>
              <a:defRPr/>
            </a:lvl1pPr>
          </a:lstStyle>
          <a:p>
            <a:pPr>
              <a:defRPr/>
            </a:pPr>
            <a:r>
              <a:rPr lang="en-US"/>
              <a:t>L09.01</a:t>
            </a:r>
          </a:p>
        </p:txBody>
      </p:sp>
      <p:sp>
        <p:nvSpPr>
          <p:cNvPr id="7" name="Rectangle 6">
            <a:extLst>
              <a:ext uri="{FF2B5EF4-FFF2-40B4-BE49-F238E27FC236}">
                <a16:creationId xmlns:a16="http://schemas.microsoft.com/office/drawing/2014/main" id="{72DFFBB5-C402-43C0-851D-F849EF6294C9}"/>
              </a:ext>
            </a:extLst>
          </p:cNvPr>
          <p:cNvSpPr>
            <a:spLocks noGrp="1" noChangeArrowheads="1"/>
          </p:cNvSpPr>
          <p:nvPr>
            <p:ph type="sldNum" sz="quarter" idx="12"/>
          </p:nvPr>
        </p:nvSpPr>
        <p:spPr>
          <a:ln/>
        </p:spPr>
        <p:txBody>
          <a:bodyPr/>
          <a:lstStyle>
            <a:lvl1pPr>
              <a:defRPr/>
            </a:lvl1pPr>
          </a:lstStyle>
          <a:p>
            <a:fld id="{2D74F9D0-C662-405D-8E79-27E74542608E}" type="slidenum">
              <a:rPr lang="en-US" altLang="en-US"/>
              <a:pPr/>
              <a:t>‹#›</a:t>
            </a:fld>
            <a:endParaRPr lang="en-US" altLang="en-US"/>
          </a:p>
        </p:txBody>
      </p:sp>
    </p:spTree>
    <p:extLst>
      <p:ext uri="{BB962C8B-B14F-4D97-AF65-F5344CB8AC3E}">
        <p14:creationId xmlns:p14="http://schemas.microsoft.com/office/powerpoint/2010/main" val="236020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7C11706-4D73-43FF-A4B7-A1B7694CF12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F2E15FA-B0ED-4ED8-8E08-408F1E056D0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5D0931D-9127-4C2C-9334-30536BD6221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r>
              <a:rPr lang="en-US"/>
              <a:t>LSU rev20AUG2020</a:t>
            </a:r>
          </a:p>
        </p:txBody>
      </p:sp>
      <p:sp>
        <p:nvSpPr>
          <p:cNvPr id="1029" name="Rectangle 5">
            <a:extLst>
              <a:ext uri="{FF2B5EF4-FFF2-40B4-BE49-F238E27FC236}">
                <a16:creationId xmlns:a16="http://schemas.microsoft.com/office/drawing/2014/main" id="{A26D0D00-498D-4912-BA9A-84612CAEB2F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r>
              <a:rPr lang="en-US"/>
              <a:t>L09.01</a:t>
            </a:r>
          </a:p>
        </p:txBody>
      </p:sp>
      <p:sp>
        <p:nvSpPr>
          <p:cNvPr id="1030" name="Rectangle 6">
            <a:extLst>
              <a:ext uri="{FF2B5EF4-FFF2-40B4-BE49-F238E27FC236}">
                <a16:creationId xmlns:a16="http://schemas.microsoft.com/office/drawing/2014/main" id="{30C772DF-0022-4162-9E12-2801748D697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7CF7D82-3661-49F8-880B-637297756C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905223A-4CA5-44BB-BB8D-0C82C215B5F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B385E209-1ED6-4F82-AD77-98D49DCC0E9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20CDFFF-7FD0-4E6C-92B5-532254CD073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r>
              <a:rPr lang="en-US"/>
              <a:t>LSU rev20AUG2020</a:t>
            </a:r>
          </a:p>
        </p:txBody>
      </p:sp>
      <p:sp>
        <p:nvSpPr>
          <p:cNvPr id="1029" name="Rectangle 5">
            <a:extLst>
              <a:ext uri="{FF2B5EF4-FFF2-40B4-BE49-F238E27FC236}">
                <a16:creationId xmlns:a16="http://schemas.microsoft.com/office/drawing/2014/main" id="{ED60008C-3C48-4AE4-A7B4-CAB7B26C071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r>
              <a:rPr lang="en-US"/>
              <a:t>L09.01</a:t>
            </a:r>
          </a:p>
        </p:txBody>
      </p:sp>
      <p:sp>
        <p:nvSpPr>
          <p:cNvPr id="1030" name="Rectangle 6">
            <a:extLst>
              <a:ext uri="{FF2B5EF4-FFF2-40B4-BE49-F238E27FC236}">
                <a16:creationId xmlns:a16="http://schemas.microsoft.com/office/drawing/2014/main" id="{CDDEECEE-36C0-4498-A49F-08EB1C93817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BB4141CE-C335-4505-ABAF-0654444BEB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0C812CC-6C5A-471E-AC50-BEC330DC3D7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C88E16BA-F69F-44D9-8C21-599F9E56634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51C7EFC-76C6-4CDE-9E29-6CFD3CE69F1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defRPr>
            </a:lvl1pPr>
          </a:lstStyle>
          <a:p>
            <a:pPr>
              <a:defRPr/>
            </a:pPr>
            <a:r>
              <a:rPr lang="en-US"/>
              <a:t>LSU rev20AUG2020</a:t>
            </a:r>
          </a:p>
        </p:txBody>
      </p:sp>
      <p:sp>
        <p:nvSpPr>
          <p:cNvPr id="1029" name="Rectangle 5">
            <a:extLst>
              <a:ext uri="{FF2B5EF4-FFF2-40B4-BE49-F238E27FC236}">
                <a16:creationId xmlns:a16="http://schemas.microsoft.com/office/drawing/2014/main" id="{7D6A1288-7FC2-43FD-A9DF-1C72BD6F943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defRPr>
            </a:lvl1pPr>
          </a:lstStyle>
          <a:p>
            <a:pPr>
              <a:defRPr/>
            </a:pPr>
            <a:r>
              <a:rPr lang="en-US"/>
              <a:t>L09.01</a:t>
            </a:r>
          </a:p>
        </p:txBody>
      </p:sp>
      <p:sp>
        <p:nvSpPr>
          <p:cNvPr id="1030" name="Rectangle 6">
            <a:extLst>
              <a:ext uri="{FF2B5EF4-FFF2-40B4-BE49-F238E27FC236}">
                <a16:creationId xmlns:a16="http://schemas.microsoft.com/office/drawing/2014/main" id="{0A072484-175A-4B5C-8271-89B63BF34FB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1A6BDE2F-6B4A-446C-9EC4-8E07CBDB6A7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a:extLst>
              <a:ext uri="{FF2B5EF4-FFF2-40B4-BE49-F238E27FC236}">
                <a16:creationId xmlns:a16="http://schemas.microsoft.com/office/drawing/2014/main" id="{80D0A11D-0CA3-4EBA-8FE2-A91BB21ECA4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6147" name="Slide Number Placeholder 5">
            <a:extLst>
              <a:ext uri="{FF2B5EF4-FFF2-40B4-BE49-F238E27FC236}">
                <a16:creationId xmlns:a16="http://schemas.microsoft.com/office/drawing/2014/main" id="{E923E72D-A394-40D4-BAF7-C6A1858B12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AD572F-4AF8-4EEA-A035-F624E2DE2468}" type="slidenum">
              <a:rPr lang="en-US" altLang="en-US" sz="1400"/>
              <a:pPr>
                <a:spcBef>
                  <a:spcPct val="0"/>
                </a:spcBef>
                <a:buFontTx/>
                <a:buNone/>
              </a:pPr>
              <a:t>1</a:t>
            </a:fld>
            <a:endParaRPr lang="en-US" altLang="en-US" sz="1400"/>
          </a:p>
        </p:txBody>
      </p:sp>
      <p:sp>
        <p:nvSpPr>
          <p:cNvPr id="6148" name="Rectangle 2">
            <a:extLst>
              <a:ext uri="{FF2B5EF4-FFF2-40B4-BE49-F238E27FC236}">
                <a16:creationId xmlns:a16="http://schemas.microsoft.com/office/drawing/2014/main" id="{5A712A28-F83A-4071-86B7-32CDD4F3AEFA}"/>
              </a:ext>
            </a:extLst>
          </p:cNvPr>
          <p:cNvSpPr>
            <a:spLocks noGrp="1" noChangeArrowheads="1"/>
          </p:cNvSpPr>
          <p:nvPr>
            <p:ph type="ctrTitle"/>
          </p:nvPr>
        </p:nvSpPr>
        <p:spPr>
          <a:xfrm>
            <a:off x="685800" y="2133600"/>
            <a:ext cx="7772400" cy="1470025"/>
          </a:xfrm>
        </p:spPr>
        <p:txBody>
          <a:bodyPr/>
          <a:lstStyle/>
          <a:p>
            <a:pPr eaLnBrk="1" hangingPunct="1"/>
            <a:r>
              <a:rPr lang="en-US" altLang="en-US" sz="5400">
                <a:latin typeface="Calibri" panose="020F0502020204030204" pitchFamily="34" charset="0"/>
                <a:cs typeface="Calibri" panose="020F0502020204030204" pitchFamily="34" charset="0"/>
              </a:rPr>
              <a:t>Data Acquisition </a:t>
            </a:r>
            <a:br>
              <a:rPr lang="en-US" altLang="en-US"/>
            </a:br>
            <a:endParaRPr lang="en-US" altLang="en-US" sz="3200" i="1"/>
          </a:p>
        </p:txBody>
      </p:sp>
      <p:sp>
        <p:nvSpPr>
          <p:cNvPr id="6149" name="Footer Placeholder 1">
            <a:extLst>
              <a:ext uri="{FF2B5EF4-FFF2-40B4-BE49-F238E27FC236}">
                <a16:creationId xmlns:a16="http://schemas.microsoft.com/office/drawing/2014/main" id="{CDAE3EFA-89C9-4585-8573-A9650D49981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a:extLst>
              <a:ext uri="{FF2B5EF4-FFF2-40B4-BE49-F238E27FC236}">
                <a16:creationId xmlns:a16="http://schemas.microsoft.com/office/drawing/2014/main" id="{169F47AB-E249-47D7-940E-3E04D6EF89D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16387" name="Slide Number Placeholder 5">
            <a:extLst>
              <a:ext uri="{FF2B5EF4-FFF2-40B4-BE49-F238E27FC236}">
                <a16:creationId xmlns:a16="http://schemas.microsoft.com/office/drawing/2014/main" id="{EEDAC5CF-4AF7-40C4-9692-8F0C05E47C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2927FD-B0CC-4C4A-86E7-12E4C05AC91D}" type="slidenum">
              <a:rPr lang="en-US" altLang="en-US" sz="1400"/>
              <a:pPr>
                <a:spcBef>
                  <a:spcPct val="0"/>
                </a:spcBef>
                <a:buFontTx/>
                <a:buNone/>
              </a:pPr>
              <a:t>10</a:t>
            </a:fld>
            <a:endParaRPr lang="en-US" altLang="en-US" sz="1400"/>
          </a:p>
        </p:txBody>
      </p:sp>
      <p:sp>
        <p:nvSpPr>
          <p:cNvPr id="16388" name="Rectangle 5">
            <a:extLst>
              <a:ext uri="{FF2B5EF4-FFF2-40B4-BE49-F238E27FC236}">
                <a16:creationId xmlns:a16="http://schemas.microsoft.com/office/drawing/2014/main" id="{B6119FB9-7B87-4228-9B7A-CFB10AA01461}"/>
              </a:ext>
            </a:extLst>
          </p:cNvPr>
          <p:cNvSpPr>
            <a:spLocks noGrp="1" noChangeArrowheads="1"/>
          </p:cNvSpPr>
          <p:nvPr>
            <p:ph type="ctrTitle"/>
          </p:nvPr>
        </p:nvSpPr>
        <p:spPr>
          <a:xfrm>
            <a:off x="1073150" y="220663"/>
            <a:ext cx="7772400" cy="841375"/>
          </a:xfrm>
        </p:spPr>
        <p:txBody>
          <a:bodyPr/>
          <a:lstStyle/>
          <a:p>
            <a:pPr eaLnBrk="1" hangingPunct="1"/>
            <a:r>
              <a:rPr lang="en-US" altLang="en-US"/>
              <a:t>Signal Conditioning</a:t>
            </a:r>
          </a:p>
        </p:txBody>
      </p:sp>
      <p:sp>
        <p:nvSpPr>
          <p:cNvPr id="16389" name="Rectangle 6">
            <a:extLst>
              <a:ext uri="{FF2B5EF4-FFF2-40B4-BE49-F238E27FC236}">
                <a16:creationId xmlns:a16="http://schemas.microsoft.com/office/drawing/2014/main" id="{ED9ACEAE-766D-4A9B-9C2A-FB0824FA98BA}"/>
              </a:ext>
            </a:extLst>
          </p:cNvPr>
          <p:cNvSpPr>
            <a:spLocks noGrp="1" noChangeArrowheads="1"/>
          </p:cNvSpPr>
          <p:nvPr>
            <p:ph type="subTitle" idx="1"/>
          </p:nvPr>
        </p:nvSpPr>
        <p:spPr>
          <a:xfrm>
            <a:off x="696913" y="1863725"/>
            <a:ext cx="3494087" cy="3622675"/>
          </a:xfrm>
        </p:spPr>
        <p:txBody>
          <a:bodyPr/>
          <a:lstStyle/>
          <a:p>
            <a:pPr algn="l"/>
            <a:r>
              <a:rPr lang="en-US" altLang="en-US" sz="2400"/>
              <a:t>Sensors output an electric signal, but many times the signal cannot be directly interpreted by humans or other electronics. This can be fixed with signal conditioning. </a:t>
            </a:r>
          </a:p>
        </p:txBody>
      </p:sp>
      <p:pic>
        <p:nvPicPr>
          <p:cNvPr id="16390" name="Picture 2">
            <a:extLst>
              <a:ext uri="{FF2B5EF4-FFF2-40B4-BE49-F238E27FC236}">
                <a16:creationId xmlns:a16="http://schemas.microsoft.com/office/drawing/2014/main" id="{6FB5CA29-71B8-4840-B507-AD8D82471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563" y="4495800"/>
            <a:ext cx="47371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
            <a:extLst>
              <a:ext uri="{FF2B5EF4-FFF2-40B4-BE49-F238E27FC236}">
                <a16:creationId xmlns:a16="http://schemas.microsoft.com/office/drawing/2014/main" id="{5A8602D4-0EF7-4EB3-A538-A440E338E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2000250"/>
            <a:ext cx="45466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Footer Placeholder 1">
            <a:extLst>
              <a:ext uri="{FF2B5EF4-FFF2-40B4-BE49-F238E27FC236}">
                <a16:creationId xmlns:a16="http://schemas.microsoft.com/office/drawing/2014/main" id="{09BA6664-52EC-4781-9D60-9A10CAB5565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5">
            <a:extLst>
              <a:ext uri="{FF2B5EF4-FFF2-40B4-BE49-F238E27FC236}">
                <a16:creationId xmlns:a16="http://schemas.microsoft.com/office/drawing/2014/main" id="{54D18EEF-9A30-428C-99E8-61584E6D6C76}"/>
              </a:ext>
            </a:extLst>
          </p:cNvPr>
          <p:cNvSpPr>
            <a:spLocks noGrp="1" noChangeArrowheads="1"/>
          </p:cNvSpPr>
          <p:nvPr>
            <p:ph idx="1"/>
          </p:nvPr>
        </p:nvSpPr>
        <p:spPr>
          <a:xfrm>
            <a:off x="2743200" y="1295400"/>
            <a:ext cx="5943600" cy="4830763"/>
          </a:xfrm>
        </p:spPr>
        <p:txBody>
          <a:bodyPr/>
          <a:lstStyle/>
          <a:p>
            <a:pPr marL="0" indent="0">
              <a:buFontTx/>
              <a:buNone/>
            </a:pPr>
            <a:r>
              <a:rPr lang="en-US" altLang="en-US" sz="2400"/>
              <a:t>When a signal is too weak to be interpreted correctly, the signal can be amplified.  </a:t>
            </a:r>
            <a:r>
              <a:rPr lang="en-US" altLang="en-US" sz="2400" b="1"/>
              <a:t>Amplification</a:t>
            </a:r>
            <a:r>
              <a:rPr lang="en-US" altLang="en-US" sz="2400"/>
              <a:t> is the process of increasing the power of an electrical signal. </a:t>
            </a:r>
          </a:p>
          <a:p>
            <a:pPr marL="0" indent="0">
              <a:buFontTx/>
              <a:buNone/>
            </a:pPr>
            <a:endParaRPr lang="en-US" altLang="en-US" sz="2400"/>
          </a:p>
          <a:p>
            <a:pPr marL="0" indent="0">
              <a:buFontTx/>
              <a:buNone/>
            </a:pPr>
            <a:r>
              <a:rPr lang="en-US" altLang="en-US" sz="2400"/>
              <a:t>Sometimes, a signal is strong enough to damage equipment or other devices or exceed the desired thresholds. In such cases, it often useful to attenuate the signal. </a:t>
            </a:r>
            <a:r>
              <a:rPr lang="en-US" altLang="en-US" sz="2400" b="1"/>
              <a:t>Attenuation </a:t>
            </a:r>
            <a:r>
              <a:rPr lang="en-US" altLang="en-US" sz="2400"/>
              <a:t>is the process of reducing the power of an electrical sensor. Attenuation occurs naturally over long distances.</a:t>
            </a:r>
          </a:p>
        </p:txBody>
      </p:sp>
      <p:pic>
        <p:nvPicPr>
          <p:cNvPr id="17411" name="Picture 8">
            <a:extLst>
              <a:ext uri="{FF2B5EF4-FFF2-40B4-BE49-F238E27FC236}">
                <a16:creationId xmlns:a16="http://schemas.microsoft.com/office/drawing/2014/main" id="{B62A6E2C-EB64-48C4-9BF5-DF7DFE24ED76}"/>
              </a:ext>
            </a:extLst>
          </p:cNvPr>
          <p:cNvPicPr>
            <a:picLocks noChangeAspect="1"/>
          </p:cNvPicPr>
          <p:nvPr/>
        </p:nvPicPr>
        <p:blipFill>
          <a:blip r:embed="rId3">
            <a:extLst>
              <a:ext uri="{28A0092B-C50C-407E-A947-70E740481C1C}">
                <a14:useLocalDpi xmlns:a14="http://schemas.microsoft.com/office/drawing/2010/main" val="0"/>
              </a:ext>
            </a:extLst>
          </a:blip>
          <a:srcRect r="72289" b="55785"/>
          <a:stretch>
            <a:fillRect/>
          </a:stretch>
        </p:blipFill>
        <p:spPr bwMode="auto">
          <a:xfrm>
            <a:off x="685800" y="1295400"/>
            <a:ext cx="18288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2" name="Date Placeholder 4">
            <a:extLst>
              <a:ext uri="{FF2B5EF4-FFF2-40B4-BE49-F238E27FC236}">
                <a16:creationId xmlns:a16="http://schemas.microsoft.com/office/drawing/2014/main" id="{35C86A7F-E13F-4C88-83AF-652182F8CB1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rev20AUG2020</a:t>
            </a:r>
          </a:p>
        </p:txBody>
      </p:sp>
      <p:sp>
        <p:nvSpPr>
          <p:cNvPr id="17413" name="Slide Number Placeholder 5">
            <a:extLst>
              <a:ext uri="{FF2B5EF4-FFF2-40B4-BE49-F238E27FC236}">
                <a16:creationId xmlns:a16="http://schemas.microsoft.com/office/drawing/2014/main" id="{74BD758A-A9BA-49F2-BB3C-2B190A8F8C6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93AFC67-DB93-42CA-9DC5-881EC8DD3340}" type="slidenum">
              <a:rPr lang="en-US" altLang="en-US" sz="1400">
                <a:solidFill>
                  <a:srgbClr val="000000"/>
                </a:solidFill>
              </a:rPr>
              <a:pPr>
                <a:spcBef>
                  <a:spcPct val="0"/>
                </a:spcBef>
                <a:buFontTx/>
                <a:buNone/>
              </a:pPr>
              <a:t>11</a:t>
            </a:fld>
            <a:endParaRPr lang="en-US" altLang="en-US" sz="1400">
              <a:solidFill>
                <a:srgbClr val="000000"/>
              </a:solidFill>
            </a:endParaRPr>
          </a:p>
        </p:txBody>
      </p:sp>
      <p:pic>
        <p:nvPicPr>
          <p:cNvPr id="17414" name="Picture 17">
            <a:extLst>
              <a:ext uri="{FF2B5EF4-FFF2-40B4-BE49-F238E27FC236}">
                <a16:creationId xmlns:a16="http://schemas.microsoft.com/office/drawing/2014/main" id="{B7D63294-D940-4180-8A6F-7A4F373C8649}"/>
              </a:ext>
            </a:extLst>
          </p:cNvPr>
          <p:cNvPicPr>
            <a:picLocks noChangeAspect="1"/>
          </p:cNvPicPr>
          <p:nvPr/>
        </p:nvPicPr>
        <p:blipFill>
          <a:blip r:embed="rId3">
            <a:extLst>
              <a:ext uri="{28A0092B-C50C-407E-A947-70E740481C1C}">
                <a14:useLocalDpi xmlns:a14="http://schemas.microsoft.com/office/drawing/2010/main" val="0"/>
              </a:ext>
            </a:extLst>
          </a:blip>
          <a:srcRect l="31201" r="39883" b="57794"/>
          <a:stretch>
            <a:fillRect/>
          </a:stretch>
        </p:blipFill>
        <p:spPr bwMode="auto">
          <a:xfrm>
            <a:off x="685800" y="3009900"/>
            <a:ext cx="18288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18">
            <a:extLst>
              <a:ext uri="{FF2B5EF4-FFF2-40B4-BE49-F238E27FC236}">
                <a16:creationId xmlns:a16="http://schemas.microsoft.com/office/drawing/2014/main" id="{191969F2-7CCE-49BA-8094-7B920DFEAC63}"/>
              </a:ext>
            </a:extLst>
          </p:cNvPr>
          <p:cNvPicPr>
            <a:picLocks noChangeAspect="1"/>
          </p:cNvPicPr>
          <p:nvPr/>
        </p:nvPicPr>
        <p:blipFill>
          <a:blip r:embed="rId3">
            <a:extLst>
              <a:ext uri="{28A0092B-C50C-407E-A947-70E740481C1C}">
                <a14:useLocalDpi xmlns:a14="http://schemas.microsoft.com/office/drawing/2010/main" val="0"/>
              </a:ext>
            </a:extLst>
          </a:blip>
          <a:srcRect l="64333" r="6750" b="57794"/>
          <a:stretch>
            <a:fillRect/>
          </a:stretch>
        </p:blipFill>
        <p:spPr bwMode="auto">
          <a:xfrm>
            <a:off x="681038" y="4648200"/>
            <a:ext cx="18288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6" name="Footer Placeholder 1">
            <a:extLst>
              <a:ext uri="{FF2B5EF4-FFF2-40B4-BE49-F238E27FC236}">
                <a16:creationId xmlns:a16="http://schemas.microsoft.com/office/drawing/2014/main" id="{A396FAEF-C004-43FA-9E2D-6DE95919D45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11" name="Title 1">
            <a:extLst>
              <a:ext uri="{FF2B5EF4-FFF2-40B4-BE49-F238E27FC236}">
                <a16:creationId xmlns:a16="http://schemas.microsoft.com/office/drawing/2014/main" id="{B6639ED0-6126-4290-A91B-A60FE324DF9F}"/>
              </a:ext>
            </a:extLst>
          </p:cNvPr>
          <p:cNvSpPr>
            <a:spLocks noGrp="1" noChangeArrowheads="1"/>
          </p:cNvSpPr>
          <p:nvPr>
            <p:ph type="title"/>
          </p:nvPr>
        </p:nvSpPr>
        <p:spPr>
          <a:xfrm>
            <a:off x="2057400" y="152400"/>
            <a:ext cx="6400800" cy="974725"/>
          </a:xfrm>
        </p:spPr>
        <p:txBody>
          <a:bodyPr/>
          <a:lstStyle/>
          <a:p>
            <a:pPr algn="ctr" eaLnBrk="1" hangingPunct="1">
              <a:defRPr/>
            </a:pPr>
            <a:r>
              <a:rPr lang="en-US" altLang="en-US" sz="3600" b="0" kern="1200" dirty="0">
                <a:solidFill>
                  <a:srgbClr val="000000"/>
                </a:solidFill>
                <a:ea typeface="+mn-ea"/>
                <a:cs typeface="+mn-cs"/>
              </a:rPr>
              <a:t>Amplification and Attenuation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58E2C372-920A-4629-8543-5EB855EF0730}"/>
              </a:ext>
            </a:extLst>
          </p:cNvPr>
          <p:cNvSpPr>
            <a:spLocks noGrp="1" noChangeArrowheads="1"/>
          </p:cNvSpPr>
          <p:nvPr>
            <p:ph idx="1"/>
          </p:nvPr>
        </p:nvSpPr>
        <p:spPr>
          <a:xfrm>
            <a:off x="3575050" y="1506538"/>
            <a:ext cx="5111750" cy="4619625"/>
          </a:xfrm>
        </p:spPr>
        <p:txBody>
          <a:bodyPr/>
          <a:lstStyle/>
          <a:p>
            <a:pPr marL="57150" indent="0">
              <a:buFontTx/>
              <a:buNone/>
            </a:pPr>
            <a:r>
              <a:rPr lang="en-US" altLang="en-US" sz="2600"/>
              <a:t>All sensors have noise in their outputs to some degree. </a:t>
            </a:r>
            <a:r>
              <a:rPr lang="en-US" altLang="en-US" sz="2600" b="1"/>
              <a:t>Noise</a:t>
            </a:r>
            <a:r>
              <a:rPr lang="en-US" altLang="en-US" sz="2600"/>
              <a:t> is undesired variations in electronic signals. </a:t>
            </a:r>
          </a:p>
          <a:p>
            <a:pPr marL="57150" indent="0">
              <a:buFontTx/>
              <a:buNone/>
            </a:pPr>
            <a:endParaRPr lang="en-US" altLang="en-US" sz="2600"/>
          </a:p>
          <a:p>
            <a:pPr marL="57150" indent="0">
              <a:buFontTx/>
              <a:buNone/>
            </a:pPr>
            <a:r>
              <a:rPr lang="en-US" altLang="en-US" sz="2600" b="1"/>
              <a:t>Electronic filters</a:t>
            </a:r>
            <a:r>
              <a:rPr lang="en-US" altLang="en-US" sz="2600"/>
              <a:t> are circuits that remove unwanted noise from an applied signal and produce a cleaner signal. They may separate combined signals or restore distorted signals</a:t>
            </a:r>
          </a:p>
        </p:txBody>
      </p:sp>
      <p:pic>
        <p:nvPicPr>
          <p:cNvPr id="19459" name="Picture 6">
            <a:extLst>
              <a:ext uri="{FF2B5EF4-FFF2-40B4-BE49-F238E27FC236}">
                <a16:creationId xmlns:a16="http://schemas.microsoft.com/office/drawing/2014/main" id="{A0474338-B67C-4C8B-8A78-FD1B2E099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43113"/>
            <a:ext cx="2819400" cy="191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Placeholder 3">
            <a:extLst>
              <a:ext uri="{FF2B5EF4-FFF2-40B4-BE49-F238E27FC236}">
                <a16:creationId xmlns:a16="http://schemas.microsoft.com/office/drawing/2014/main" id="{8C629AF7-F445-45D0-B1CB-A4463E6B308B}"/>
              </a:ext>
            </a:extLst>
          </p:cNvPr>
          <p:cNvSpPr>
            <a:spLocks noGrp="1" noChangeArrowheads="1"/>
          </p:cNvSpPr>
          <p:nvPr>
            <p:ph type="body" sz="half" idx="2"/>
          </p:nvPr>
        </p:nvSpPr>
        <p:spPr>
          <a:xfrm>
            <a:off x="198438" y="4191000"/>
            <a:ext cx="3335337" cy="1068388"/>
          </a:xfrm>
        </p:spPr>
        <p:txBody>
          <a:bodyPr/>
          <a:lstStyle/>
          <a:p>
            <a:r>
              <a:rPr lang="en-US" altLang="en-US" sz="2000"/>
              <a:t>In the image above, the signal has had unwanted frequencies removed.</a:t>
            </a:r>
          </a:p>
        </p:txBody>
      </p:sp>
      <p:sp>
        <p:nvSpPr>
          <p:cNvPr id="19461" name="Date Placeholder 4">
            <a:extLst>
              <a:ext uri="{FF2B5EF4-FFF2-40B4-BE49-F238E27FC236}">
                <a16:creationId xmlns:a16="http://schemas.microsoft.com/office/drawing/2014/main" id="{C060D687-6AB6-4413-82E4-F7D8F83383AB}"/>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19462" name="Slide Number Placeholder 5">
            <a:extLst>
              <a:ext uri="{FF2B5EF4-FFF2-40B4-BE49-F238E27FC236}">
                <a16:creationId xmlns:a16="http://schemas.microsoft.com/office/drawing/2014/main" id="{2DE18CB1-D912-4AAA-BD6D-1AE7DE3B1AF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5E27B85-BA85-482D-A0F7-D17ECA1890F3}" type="slidenum">
              <a:rPr lang="en-US" altLang="en-US" sz="1400"/>
              <a:pPr>
                <a:spcBef>
                  <a:spcPct val="0"/>
                </a:spcBef>
                <a:buFontTx/>
                <a:buNone/>
              </a:pPr>
              <a:t>12</a:t>
            </a:fld>
            <a:endParaRPr lang="en-US" altLang="en-US" sz="1400"/>
          </a:p>
        </p:txBody>
      </p:sp>
      <p:sp>
        <p:nvSpPr>
          <p:cNvPr id="19463" name="Footer Placeholder 1">
            <a:extLst>
              <a:ext uri="{FF2B5EF4-FFF2-40B4-BE49-F238E27FC236}">
                <a16:creationId xmlns:a16="http://schemas.microsoft.com/office/drawing/2014/main" id="{3242BFCA-058F-42AD-A130-AFD761A6071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8" name="Title 1">
            <a:extLst>
              <a:ext uri="{FF2B5EF4-FFF2-40B4-BE49-F238E27FC236}">
                <a16:creationId xmlns:a16="http://schemas.microsoft.com/office/drawing/2014/main" id="{862D5EEA-C808-41DD-9CCB-9ECA7C1D3FC2}"/>
              </a:ext>
            </a:extLst>
          </p:cNvPr>
          <p:cNvSpPr>
            <a:spLocks noGrp="1" noChangeArrowheads="1"/>
          </p:cNvSpPr>
          <p:nvPr>
            <p:ph type="title"/>
          </p:nvPr>
        </p:nvSpPr>
        <p:spPr>
          <a:xfrm>
            <a:off x="2057400" y="152400"/>
            <a:ext cx="6400800" cy="974725"/>
          </a:xfrm>
        </p:spPr>
        <p:txBody>
          <a:bodyPr/>
          <a:lstStyle/>
          <a:p>
            <a:pPr algn="ctr" eaLnBrk="1" hangingPunct="1">
              <a:defRPr/>
            </a:pPr>
            <a:r>
              <a:rPr lang="en-US" altLang="en-US" sz="3600" b="0" kern="1200" dirty="0">
                <a:solidFill>
                  <a:srgbClr val="000000"/>
                </a:solidFill>
                <a:ea typeface="+mn-ea"/>
                <a:cs typeface="+mn-cs"/>
              </a:rPr>
              <a:t>Electronic Filters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FC3A0061-4859-406E-8A1C-5E78F8E3E25C}"/>
              </a:ext>
            </a:extLst>
          </p:cNvPr>
          <p:cNvSpPr>
            <a:spLocks noGrp="1" noChangeArrowheads="1"/>
          </p:cNvSpPr>
          <p:nvPr>
            <p:ph idx="1"/>
          </p:nvPr>
        </p:nvSpPr>
        <p:spPr>
          <a:xfrm>
            <a:off x="685800" y="1676400"/>
            <a:ext cx="7772400" cy="4419600"/>
          </a:xfrm>
        </p:spPr>
        <p:txBody>
          <a:bodyPr/>
          <a:lstStyle/>
          <a:p>
            <a:pPr marL="0" indent="0">
              <a:buFontTx/>
              <a:buNone/>
            </a:pPr>
            <a:r>
              <a:rPr lang="en-US" altLang="en-US" sz="2400" b="1"/>
              <a:t>Impedance</a:t>
            </a:r>
            <a:r>
              <a:rPr lang="en-US" altLang="en-US" sz="2400"/>
              <a:t> is the resistance a circuit has to current flow when voltage is applied. Resistance is a component of impedance. The impendence of various components in a circuit will vary. Often, it is most useful to measure the input and output impendence of a circuit.</a:t>
            </a:r>
          </a:p>
          <a:p>
            <a:pPr marL="0" indent="0">
              <a:buFontTx/>
              <a:buNone/>
            </a:pPr>
            <a:endParaRPr lang="en-US" altLang="en-US" sz="2400"/>
          </a:p>
          <a:p>
            <a:pPr marL="0" indent="0">
              <a:buFontTx/>
              <a:buNone/>
            </a:pPr>
            <a:r>
              <a:rPr lang="en-US" altLang="en-US" sz="2400" b="1"/>
              <a:t>Input impedance </a:t>
            </a:r>
            <a:r>
              <a:rPr lang="en-US" altLang="en-US" sz="2400"/>
              <a:t>is the equivalent impedance of the circuit when viewed from the input of the circuit. Similarly, </a:t>
            </a:r>
            <a:r>
              <a:rPr lang="en-US" altLang="en-US" sz="2400" b="1"/>
              <a:t>output impedance</a:t>
            </a:r>
            <a:r>
              <a:rPr lang="en-US" altLang="en-US" sz="2400"/>
              <a:t> is the equivalent impedance of a circuit when viewed from the output of the circuit. </a:t>
            </a:r>
          </a:p>
          <a:p>
            <a:pPr marL="0" indent="0">
              <a:buFontTx/>
              <a:buNone/>
            </a:pPr>
            <a:r>
              <a:rPr lang="en-US" altLang="en-US" sz="2400"/>
              <a:t>Input and output impedance can be measured or calculated.</a:t>
            </a:r>
          </a:p>
        </p:txBody>
      </p:sp>
      <p:sp>
        <p:nvSpPr>
          <p:cNvPr id="21507" name="Date Placeholder 4">
            <a:extLst>
              <a:ext uri="{FF2B5EF4-FFF2-40B4-BE49-F238E27FC236}">
                <a16:creationId xmlns:a16="http://schemas.microsoft.com/office/drawing/2014/main" id="{AB3F8A45-15B3-449B-B8E6-282182349BC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21508" name="Slide Number Placeholder 5">
            <a:extLst>
              <a:ext uri="{FF2B5EF4-FFF2-40B4-BE49-F238E27FC236}">
                <a16:creationId xmlns:a16="http://schemas.microsoft.com/office/drawing/2014/main" id="{552FDA35-63A2-4313-967F-7EB12C086CE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098CE3E-B782-42E0-A0A7-3D8EE64B2197}" type="slidenum">
              <a:rPr lang="en-US" altLang="en-US" sz="1400"/>
              <a:pPr>
                <a:spcBef>
                  <a:spcPct val="0"/>
                </a:spcBef>
                <a:buFontTx/>
                <a:buNone/>
              </a:pPr>
              <a:t>13</a:t>
            </a:fld>
            <a:endParaRPr lang="en-US" altLang="en-US" sz="1400"/>
          </a:p>
        </p:txBody>
      </p:sp>
      <p:sp>
        <p:nvSpPr>
          <p:cNvPr id="21509" name="Footer Placeholder 1">
            <a:extLst>
              <a:ext uri="{FF2B5EF4-FFF2-40B4-BE49-F238E27FC236}">
                <a16:creationId xmlns:a16="http://schemas.microsoft.com/office/drawing/2014/main" id="{3CACE216-F4D0-4C4D-BAA8-329E657901A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7" name="Title 1">
            <a:extLst>
              <a:ext uri="{FF2B5EF4-FFF2-40B4-BE49-F238E27FC236}">
                <a16:creationId xmlns:a16="http://schemas.microsoft.com/office/drawing/2014/main" id="{80F94680-A65B-41E1-82D1-AE1DFCBD310E}"/>
              </a:ext>
            </a:extLst>
          </p:cNvPr>
          <p:cNvSpPr>
            <a:spLocks noGrp="1" noChangeArrowheads="1"/>
          </p:cNvSpPr>
          <p:nvPr>
            <p:ph type="title"/>
          </p:nvPr>
        </p:nvSpPr>
        <p:spPr>
          <a:xfrm>
            <a:off x="2057400" y="152400"/>
            <a:ext cx="6400800" cy="974725"/>
          </a:xfrm>
        </p:spPr>
        <p:txBody>
          <a:bodyPr/>
          <a:lstStyle/>
          <a:p>
            <a:pPr algn="ctr" eaLnBrk="1" hangingPunct="1">
              <a:defRPr/>
            </a:pPr>
            <a:r>
              <a:rPr lang="en-US" altLang="en-US" sz="3600" b="0" kern="1200" dirty="0">
                <a:solidFill>
                  <a:srgbClr val="000000"/>
                </a:solidFill>
                <a:ea typeface="+mn-ea"/>
                <a:cs typeface="+mn-cs"/>
              </a:rPr>
              <a:t>Input and Output Impedance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D9C85485-00D0-43E7-A706-0D923EEE7695}"/>
              </a:ext>
            </a:extLst>
          </p:cNvPr>
          <p:cNvSpPr>
            <a:spLocks noGrp="1" noChangeArrowheads="1"/>
          </p:cNvSpPr>
          <p:nvPr>
            <p:ph idx="1"/>
          </p:nvPr>
        </p:nvSpPr>
        <p:spPr>
          <a:xfrm>
            <a:off x="685800" y="1676400"/>
            <a:ext cx="7772400" cy="4419600"/>
          </a:xfrm>
        </p:spPr>
        <p:txBody>
          <a:bodyPr/>
          <a:lstStyle/>
          <a:p>
            <a:pPr marL="0" indent="0">
              <a:buFontTx/>
              <a:buNone/>
            </a:pPr>
            <a:r>
              <a:rPr lang="en-US" altLang="en-US" sz="2400"/>
              <a:t>An </a:t>
            </a:r>
            <a:r>
              <a:rPr lang="en-US" altLang="en-US" sz="2400" b="1"/>
              <a:t>impedance mismatch</a:t>
            </a:r>
            <a:r>
              <a:rPr lang="en-US" altLang="en-US" sz="2400"/>
              <a:t> is when the input impedance and output impedance of two connected electronics differ. Impedance mismatches introduce additional noise and power loss to the system through signal reflections and other phenomenon. </a:t>
            </a:r>
          </a:p>
          <a:p>
            <a:pPr marL="0" indent="0">
              <a:buFontTx/>
              <a:buNone/>
            </a:pPr>
            <a:endParaRPr lang="en-US" altLang="en-US" sz="2400"/>
          </a:p>
          <a:p>
            <a:pPr marL="0" indent="0">
              <a:buFontTx/>
              <a:buNone/>
            </a:pPr>
            <a:r>
              <a:rPr lang="en-US" altLang="en-US" sz="2400" b="1"/>
              <a:t>Impedance matching</a:t>
            </a:r>
            <a:r>
              <a:rPr lang="en-US" altLang="en-US" sz="2400"/>
              <a:t> is the practice of designing the input or output impedance of a circuit to match its corresponding signal source or load. This is often done to maximize power transfer or minimize signal reflections.</a:t>
            </a:r>
            <a:endParaRPr lang="en-US" altLang="en-US" sz="2400" b="1"/>
          </a:p>
        </p:txBody>
      </p:sp>
      <p:sp>
        <p:nvSpPr>
          <p:cNvPr id="23555" name="Date Placeholder 4">
            <a:extLst>
              <a:ext uri="{FF2B5EF4-FFF2-40B4-BE49-F238E27FC236}">
                <a16:creationId xmlns:a16="http://schemas.microsoft.com/office/drawing/2014/main" id="{320202E3-9927-4047-A3F5-74875149721D}"/>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23556" name="Slide Number Placeholder 5">
            <a:extLst>
              <a:ext uri="{FF2B5EF4-FFF2-40B4-BE49-F238E27FC236}">
                <a16:creationId xmlns:a16="http://schemas.microsoft.com/office/drawing/2014/main" id="{AFB74A22-E3B8-430F-9E38-A2F73A9C6E4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435C11-ADF3-46F0-9F93-EB0B298A3D26}" type="slidenum">
              <a:rPr lang="en-US" altLang="en-US" sz="1400"/>
              <a:pPr>
                <a:spcBef>
                  <a:spcPct val="0"/>
                </a:spcBef>
                <a:buFontTx/>
                <a:buNone/>
              </a:pPr>
              <a:t>14</a:t>
            </a:fld>
            <a:endParaRPr lang="en-US" altLang="en-US" sz="1400"/>
          </a:p>
        </p:txBody>
      </p:sp>
      <p:sp>
        <p:nvSpPr>
          <p:cNvPr id="23557" name="Footer Placeholder 1">
            <a:extLst>
              <a:ext uri="{FF2B5EF4-FFF2-40B4-BE49-F238E27FC236}">
                <a16:creationId xmlns:a16="http://schemas.microsoft.com/office/drawing/2014/main" id="{2F9D49E2-7F7D-419B-BB8F-25E5DD2DBD4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7" name="Title 1">
            <a:extLst>
              <a:ext uri="{FF2B5EF4-FFF2-40B4-BE49-F238E27FC236}">
                <a16:creationId xmlns:a16="http://schemas.microsoft.com/office/drawing/2014/main" id="{BD1721E1-2C07-4CBA-8E9C-E17362E16D14}"/>
              </a:ext>
            </a:extLst>
          </p:cNvPr>
          <p:cNvSpPr>
            <a:spLocks noGrp="1" noChangeArrowheads="1"/>
          </p:cNvSpPr>
          <p:nvPr>
            <p:ph type="title"/>
          </p:nvPr>
        </p:nvSpPr>
        <p:spPr>
          <a:xfrm>
            <a:off x="2057400" y="152400"/>
            <a:ext cx="6400800" cy="974725"/>
          </a:xfrm>
        </p:spPr>
        <p:txBody>
          <a:bodyPr/>
          <a:lstStyle/>
          <a:p>
            <a:pPr algn="ctr" eaLnBrk="1" hangingPunct="1">
              <a:defRPr/>
            </a:pPr>
            <a:r>
              <a:rPr lang="en-US" altLang="en-US" sz="3600" b="0" kern="1200" dirty="0">
                <a:solidFill>
                  <a:srgbClr val="000000"/>
                </a:solidFill>
                <a:ea typeface="+mn-ea"/>
                <a:cs typeface="+mn-cs"/>
              </a:rPr>
              <a:t>Impedance Matching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BAE11E5-5117-4EBC-A1F8-4CCE8EB7DC66}"/>
              </a:ext>
            </a:extLst>
          </p:cNvPr>
          <p:cNvSpPr>
            <a:spLocks noGrp="1" noChangeArrowheads="1"/>
          </p:cNvSpPr>
          <p:nvPr>
            <p:ph type="title"/>
          </p:nvPr>
        </p:nvSpPr>
        <p:spPr>
          <a:xfrm>
            <a:off x="657225" y="25400"/>
            <a:ext cx="7772400" cy="1143000"/>
          </a:xfrm>
        </p:spPr>
        <p:txBody>
          <a:bodyPr/>
          <a:lstStyle/>
          <a:p>
            <a:r>
              <a:rPr lang="en-US" altLang="en-US"/>
              <a:t>Level Shifting</a:t>
            </a:r>
          </a:p>
        </p:txBody>
      </p:sp>
      <p:sp>
        <p:nvSpPr>
          <p:cNvPr id="24579" name="Content Placeholder 2">
            <a:extLst>
              <a:ext uri="{FF2B5EF4-FFF2-40B4-BE49-F238E27FC236}">
                <a16:creationId xmlns:a16="http://schemas.microsoft.com/office/drawing/2014/main" id="{279F4F45-62D1-428C-B828-7CEE9B6FBE6D}"/>
              </a:ext>
            </a:extLst>
          </p:cNvPr>
          <p:cNvSpPr>
            <a:spLocks noGrp="1" noChangeArrowheads="1"/>
          </p:cNvSpPr>
          <p:nvPr>
            <p:ph idx="1"/>
          </p:nvPr>
        </p:nvSpPr>
        <p:spPr>
          <a:xfrm>
            <a:off x="685800" y="1447800"/>
            <a:ext cx="7772400" cy="4648200"/>
          </a:xfrm>
        </p:spPr>
        <p:txBody>
          <a:bodyPr/>
          <a:lstStyle/>
          <a:p>
            <a:pPr marL="0" indent="0">
              <a:buFontTx/>
              <a:buNone/>
            </a:pPr>
            <a:r>
              <a:rPr lang="en-US" altLang="en-US" sz="2400"/>
              <a:t>Many digital electronics communicate on different logic voltages. For example, the Arduino Mega digital pins communicates with +5V, while the Raspberry Pi communicates with +3.3V. It is possible for a Raspberry Pi to communicate with a Mega through level shifting.</a:t>
            </a:r>
          </a:p>
          <a:p>
            <a:pPr marL="0" indent="0">
              <a:buFontTx/>
              <a:buNone/>
            </a:pPr>
            <a:endParaRPr lang="en-US" altLang="en-US" sz="2400"/>
          </a:p>
          <a:p>
            <a:pPr marL="0" indent="0">
              <a:buFontTx/>
              <a:buNone/>
            </a:pPr>
            <a:r>
              <a:rPr lang="en-US" altLang="en-US" sz="2400" b="1"/>
              <a:t>Level Shifting </a:t>
            </a:r>
            <a:r>
              <a:rPr lang="en-US" altLang="en-US" sz="2400"/>
              <a:t>is the conversion of logic signals from one voltage level to another. It converts the “HIGH” voltage level of the input to a different voltage. In the example above, a level shifter would change the 3.3V logic to 5V logic or vice versa.</a:t>
            </a:r>
          </a:p>
          <a:p>
            <a:pPr marL="0" indent="0">
              <a:buFontTx/>
              <a:buNone/>
            </a:pPr>
            <a:endParaRPr lang="en-US" altLang="en-US"/>
          </a:p>
        </p:txBody>
      </p:sp>
      <p:sp>
        <p:nvSpPr>
          <p:cNvPr id="24580" name="Date Placeholder 3">
            <a:extLst>
              <a:ext uri="{FF2B5EF4-FFF2-40B4-BE49-F238E27FC236}">
                <a16:creationId xmlns:a16="http://schemas.microsoft.com/office/drawing/2014/main" id="{32F3111D-CE4E-4D5A-8DB6-02ADF7206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400"/>
              <a:t>LSU rev20AUG2020</a:t>
            </a:r>
          </a:p>
        </p:txBody>
      </p:sp>
      <p:sp>
        <p:nvSpPr>
          <p:cNvPr id="24581" name="Footer Placeholder 4">
            <a:extLst>
              <a:ext uri="{FF2B5EF4-FFF2-40B4-BE49-F238E27FC236}">
                <a16:creationId xmlns:a16="http://schemas.microsoft.com/office/drawing/2014/main" id="{361C5761-6858-4C06-960D-E67DB8C485F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400"/>
              <a:t>L09.01</a:t>
            </a:r>
          </a:p>
        </p:txBody>
      </p:sp>
      <p:sp>
        <p:nvSpPr>
          <p:cNvPr id="24582" name="Slide Number Placeholder 5">
            <a:extLst>
              <a:ext uri="{FF2B5EF4-FFF2-40B4-BE49-F238E27FC236}">
                <a16:creationId xmlns:a16="http://schemas.microsoft.com/office/drawing/2014/main" id="{5FE5BAE8-3AA2-4F47-BBC3-55DE8B64F8D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3800EF3D-9CE6-4FE9-9AA6-2835261BF3DA}" type="slidenum">
              <a:rPr lang="en-US" altLang="en-US" sz="1400"/>
              <a:pPr/>
              <a:t>15</a:t>
            </a:fld>
            <a:endParaRPr lang="en-US" alt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a:extLst>
              <a:ext uri="{FF2B5EF4-FFF2-40B4-BE49-F238E27FC236}">
                <a16:creationId xmlns:a16="http://schemas.microsoft.com/office/drawing/2014/main" id="{96D99A7C-E376-4D09-8AF2-5EC3D4F8F84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25603" name="Slide Number Placeholder 5">
            <a:extLst>
              <a:ext uri="{FF2B5EF4-FFF2-40B4-BE49-F238E27FC236}">
                <a16:creationId xmlns:a16="http://schemas.microsoft.com/office/drawing/2014/main" id="{D074FE70-6419-45B6-BFE6-E6B4FCEF99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B7230A1-65F0-49D0-B6B8-F5DEB3403D64}" type="slidenum">
              <a:rPr lang="en-US" altLang="en-US" sz="1400"/>
              <a:pPr>
                <a:spcBef>
                  <a:spcPct val="0"/>
                </a:spcBef>
                <a:buFontTx/>
                <a:buNone/>
              </a:pPr>
              <a:t>16</a:t>
            </a:fld>
            <a:endParaRPr lang="en-US" altLang="en-US" sz="1400"/>
          </a:p>
        </p:txBody>
      </p:sp>
      <p:sp>
        <p:nvSpPr>
          <p:cNvPr id="25604" name="Rectangle 4">
            <a:extLst>
              <a:ext uri="{FF2B5EF4-FFF2-40B4-BE49-F238E27FC236}">
                <a16:creationId xmlns:a16="http://schemas.microsoft.com/office/drawing/2014/main" id="{6E82A355-06EB-49B4-8FE8-F105404FC471}"/>
              </a:ext>
            </a:extLst>
          </p:cNvPr>
          <p:cNvSpPr>
            <a:spLocks noGrp="1" noChangeArrowheads="1"/>
          </p:cNvSpPr>
          <p:nvPr>
            <p:ph type="ctrTitle"/>
          </p:nvPr>
        </p:nvSpPr>
        <p:spPr>
          <a:xfrm>
            <a:off x="1524000" y="133350"/>
            <a:ext cx="7772400" cy="1241425"/>
          </a:xfrm>
        </p:spPr>
        <p:txBody>
          <a:bodyPr/>
          <a:lstStyle/>
          <a:p>
            <a:pPr eaLnBrk="1" hangingPunct="1"/>
            <a:r>
              <a:rPr lang="en-US" altLang="en-US"/>
              <a:t>Span and Base Adjustment </a:t>
            </a:r>
            <a:br>
              <a:rPr lang="en-US" altLang="en-US"/>
            </a:br>
            <a:endParaRPr lang="en-US" altLang="en-US" sz="2400" i="1"/>
          </a:p>
        </p:txBody>
      </p:sp>
      <p:sp>
        <p:nvSpPr>
          <p:cNvPr id="25605" name="Rectangle 5">
            <a:extLst>
              <a:ext uri="{FF2B5EF4-FFF2-40B4-BE49-F238E27FC236}">
                <a16:creationId xmlns:a16="http://schemas.microsoft.com/office/drawing/2014/main" id="{17C41864-B9C7-4BDD-9BC9-D14923D8C536}"/>
              </a:ext>
            </a:extLst>
          </p:cNvPr>
          <p:cNvSpPr>
            <a:spLocks noGrp="1" noChangeArrowheads="1"/>
          </p:cNvSpPr>
          <p:nvPr>
            <p:ph type="subTitle" idx="1"/>
          </p:nvPr>
        </p:nvSpPr>
        <p:spPr>
          <a:xfrm>
            <a:off x="457200" y="1600200"/>
            <a:ext cx="3886200" cy="4419600"/>
          </a:xfrm>
        </p:spPr>
        <p:txBody>
          <a:bodyPr/>
          <a:lstStyle/>
          <a:p>
            <a:pPr algn="l" eaLnBrk="1" hangingPunct="1">
              <a:lnSpc>
                <a:spcPct val="90000"/>
              </a:lnSpc>
            </a:pPr>
            <a:r>
              <a:rPr lang="en-US" altLang="en-US" sz="2400"/>
              <a:t>Example:</a:t>
            </a:r>
          </a:p>
          <a:p>
            <a:pPr algn="l" eaLnBrk="1" hangingPunct="1">
              <a:lnSpc>
                <a:spcPct val="90000"/>
              </a:lnSpc>
            </a:pPr>
            <a:r>
              <a:rPr lang="en-US" altLang="en-US" sz="2000"/>
              <a:t>Temperature sensor: </a:t>
            </a:r>
          </a:p>
          <a:p>
            <a:pPr algn="l" eaLnBrk="1" hangingPunct="1">
              <a:lnSpc>
                <a:spcPct val="90000"/>
              </a:lnSpc>
            </a:pPr>
            <a:r>
              <a:rPr lang="en-US" altLang="en-US" sz="2000"/>
              <a:t>450 mV to 800 mV</a:t>
            </a:r>
          </a:p>
          <a:p>
            <a:pPr algn="l" eaLnBrk="1" hangingPunct="1">
              <a:lnSpc>
                <a:spcPct val="90000"/>
              </a:lnSpc>
            </a:pPr>
            <a:r>
              <a:rPr lang="en-US" altLang="en-US" sz="2000" b="1" i="1"/>
              <a:t>BASE</a:t>
            </a:r>
            <a:r>
              <a:rPr lang="en-US" altLang="en-US" sz="2000"/>
              <a:t> = 450 mV,  </a:t>
            </a:r>
            <a:r>
              <a:rPr lang="en-US" altLang="en-US" sz="2000" b="1" i="1"/>
              <a:t>SPAN</a:t>
            </a:r>
            <a:r>
              <a:rPr lang="en-US" altLang="en-US" sz="2000"/>
              <a:t> = 350 mV</a:t>
            </a:r>
          </a:p>
          <a:p>
            <a:pPr algn="l" eaLnBrk="1" hangingPunct="1">
              <a:lnSpc>
                <a:spcPct val="90000"/>
              </a:lnSpc>
            </a:pPr>
            <a:endParaRPr lang="en-US" altLang="en-US" sz="2000"/>
          </a:p>
          <a:p>
            <a:pPr algn="l" eaLnBrk="1" hangingPunct="1">
              <a:lnSpc>
                <a:spcPct val="90000"/>
              </a:lnSpc>
            </a:pPr>
            <a:r>
              <a:rPr lang="en-US" altLang="en-US" sz="2000"/>
              <a:t>Signal Conditioning Output: </a:t>
            </a:r>
          </a:p>
          <a:p>
            <a:pPr algn="l" eaLnBrk="1" hangingPunct="1">
              <a:lnSpc>
                <a:spcPct val="90000"/>
              </a:lnSpc>
            </a:pPr>
            <a:r>
              <a:rPr lang="en-US" altLang="en-US" sz="2000"/>
              <a:t>0V to 3V (to match ADC)</a:t>
            </a:r>
          </a:p>
          <a:p>
            <a:pPr algn="l" eaLnBrk="1" hangingPunct="1">
              <a:lnSpc>
                <a:spcPct val="90000"/>
              </a:lnSpc>
            </a:pPr>
            <a:r>
              <a:rPr lang="en-US" altLang="en-US" sz="2000" b="1" i="1"/>
              <a:t>BASE</a:t>
            </a:r>
            <a:r>
              <a:rPr lang="en-US" altLang="en-US" sz="2000"/>
              <a:t> = 0V, </a:t>
            </a:r>
            <a:r>
              <a:rPr lang="en-US" altLang="en-US" sz="2000" b="1" i="1"/>
              <a:t>SPAN</a:t>
            </a:r>
            <a:r>
              <a:rPr lang="en-US" altLang="en-US" sz="2000"/>
              <a:t> = 3V</a:t>
            </a:r>
          </a:p>
          <a:p>
            <a:pPr algn="l" eaLnBrk="1" hangingPunct="1">
              <a:lnSpc>
                <a:spcPct val="90000"/>
              </a:lnSpc>
            </a:pPr>
            <a:endParaRPr lang="en-US" altLang="en-US" sz="2400"/>
          </a:p>
        </p:txBody>
      </p:sp>
      <p:sp>
        <p:nvSpPr>
          <p:cNvPr id="25606" name="TextBox 1">
            <a:extLst>
              <a:ext uri="{FF2B5EF4-FFF2-40B4-BE49-F238E27FC236}">
                <a16:creationId xmlns:a16="http://schemas.microsoft.com/office/drawing/2014/main" id="{BDC75249-E8D8-4AE4-A8CC-245B5AE51E10}"/>
              </a:ext>
            </a:extLst>
          </p:cNvPr>
          <p:cNvSpPr txBox="1">
            <a:spLocks noChangeArrowheads="1"/>
          </p:cNvSpPr>
          <p:nvPr/>
        </p:nvSpPr>
        <p:spPr bwMode="auto">
          <a:xfrm>
            <a:off x="4513263" y="2286000"/>
            <a:ext cx="4343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Span refers to the voltage </a:t>
            </a:r>
            <a:r>
              <a:rPr lang="en-US" altLang="en-US" sz="2400" i="1"/>
              <a:t>span </a:t>
            </a:r>
            <a:r>
              <a:rPr lang="en-US" altLang="en-US" sz="2400"/>
              <a:t>of the device. Base refers to the lowest voltage of the device.</a:t>
            </a:r>
          </a:p>
          <a:p>
            <a:pPr>
              <a:spcBef>
                <a:spcPct val="0"/>
              </a:spcBef>
              <a:buFontTx/>
              <a:buNone/>
            </a:pPr>
            <a:endParaRPr lang="en-US" altLang="en-US" sz="2400"/>
          </a:p>
          <a:p>
            <a:pPr>
              <a:spcBef>
                <a:spcPct val="0"/>
              </a:spcBef>
              <a:buFontTx/>
              <a:buNone/>
            </a:pPr>
            <a:r>
              <a:rPr lang="en-US" altLang="en-US" sz="2400"/>
              <a:t>If the span of two components do not match than the signal could be lost. </a:t>
            </a:r>
          </a:p>
        </p:txBody>
      </p:sp>
      <p:sp>
        <p:nvSpPr>
          <p:cNvPr id="25607" name="Footer Placeholder 1">
            <a:extLst>
              <a:ext uri="{FF2B5EF4-FFF2-40B4-BE49-F238E27FC236}">
                <a16:creationId xmlns:a16="http://schemas.microsoft.com/office/drawing/2014/main" id="{BED2DB75-C854-437F-97E4-9F2D436C166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a:extLst>
              <a:ext uri="{FF2B5EF4-FFF2-40B4-BE49-F238E27FC236}">
                <a16:creationId xmlns:a16="http://schemas.microsoft.com/office/drawing/2014/main" id="{863AD7FC-F4AB-4F40-959E-5D84A3E9137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27651" name="Slide Number Placeholder 5">
            <a:extLst>
              <a:ext uri="{FF2B5EF4-FFF2-40B4-BE49-F238E27FC236}">
                <a16:creationId xmlns:a16="http://schemas.microsoft.com/office/drawing/2014/main" id="{1C76D78A-C084-41A6-92F5-648667BB50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433732-BEE8-4E94-B37C-3750BEFBC64C}" type="slidenum">
              <a:rPr lang="en-US" altLang="en-US" sz="1400"/>
              <a:pPr>
                <a:spcBef>
                  <a:spcPct val="0"/>
                </a:spcBef>
                <a:buFontTx/>
                <a:buNone/>
              </a:pPr>
              <a:t>17</a:t>
            </a:fld>
            <a:endParaRPr lang="en-US" altLang="en-US" sz="1400"/>
          </a:p>
        </p:txBody>
      </p:sp>
      <p:pic>
        <p:nvPicPr>
          <p:cNvPr id="27652" name="Picture 1">
            <a:extLst>
              <a:ext uri="{FF2B5EF4-FFF2-40B4-BE49-F238E27FC236}">
                <a16:creationId xmlns:a16="http://schemas.microsoft.com/office/drawing/2014/main" id="{99FD3699-9C12-4D08-8F25-AC3EC46DAC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28750"/>
            <a:ext cx="58435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a:extLst>
              <a:ext uri="{FF2B5EF4-FFF2-40B4-BE49-F238E27FC236}">
                <a16:creationId xmlns:a16="http://schemas.microsoft.com/office/drawing/2014/main" id="{BA659728-446B-466F-A8EB-EB54F21B8B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545013"/>
            <a:ext cx="3176588"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3">
            <a:extLst>
              <a:ext uri="{FF2B5EF4-FFF2-40B4-BE49-F238E27FC236}">
                <a16:creationId xmlns:a16="http://schemas.microsoft.com/office/drawing/2014/main" id="{73C224CA-5AB6-486E-8BA2-3EF9CEAF20DD}"/>
              </a:ext>
            </a:extLst>
          </p:cNvPr>
          <p:cNvSpPr txBox="1">
            <a:spLocks noChangeArrowheads="1"/>
          </p:cNvSpPr>
          <p:nvPr/>
        </p:nvSpPr>
        <p:spPr bwMode="auto">
          <a:xfrm>
            <a:off x="6430963" y="1655763"/>
            <a:ext cx="24796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Gain = 8.571</a:t>
            </a:r>
          </a:p>
          <a:p>
            <a:pPr eaLnBrk="1" hangingPunct="1">
              <a:spcBef>
                <a:spcPct val="0"/>
              </a:spcBef>
              <a:buFontTx/>
              <a:buNone/>
            </a:pPr>
            <a:endParaRPr lang="en-US" altLang="en-US" sz="2000"/>
          </a:p>
          <a:p>
            <a:pPr eaLnBrk="1" hangingPunct="1">
              <a:spcBef>
                <a:spcPct val="0"/>
              </a:spcBef>
              <a:buFontTx/>
              <a:buNone/>
            </a:pPr>
            <a:r>
              <a:rPr lang="en-US" altLang="en-US" sz="2400"/>
              <a:t>Offset = -3.857</a:t>
            </a:r>
          </a:p>
          <a:p>
            <a:pPr eaLnBrk="1" hangingPunct="1">
              <a:spcBef>
                <a:spcPct val="0"/>
              </a:spcBef>
              <a:buFontTx/>
              <a:buNone/>
            </a:pPr>
            <a:endParaRPr lang="en-US" altLang="en-US" sz="2000"/>
          </a:p>
          <a:p>
            <a:pPr eaLnBrk="1" hangingPunct="1">
              <a:spcBef>
                <a:spcPct val="0"/>
              </a:spcBef>
              <a:buFontTx/>
              <a:buNone/>
            </a:pPr>
            <a:r>
              <a:rPr lang="en-US" altLang="en-US" sz="2400"/>
              <a:t>Design and Build a circuit that performs this transfer function.</a:t>
            </a:r>
          </a:p>
          <a:p>
            <a:pPr eaLnBrk="1" hangingPunct="1">
              <a:spcBef>
                <a:spcPct val="0"/>
              </a:spcBef>
              <a:buFontTx/>
              <a:buNone/>
            </a:pPr>
            <a:endParaRPr lang="en-US" altLang="en-US" sz="2000"/>
          </a:p>
          <a:p>
            <a:pPr eaLnBrk="1" hangingPunct="1">
              <a:spcBef>
                <a:spcPct val="0"/>
              </a:spcBef>
              <a:buFontTx/>
              <a:buNone/>
            </a:pPr>
            <a:r>
              <a:rPr lang="en-US" altLang="en-US" sz="2400"/>
              <a:t>What do we need?</a:t>
            </a:r>
            <a:endParaRPr lang="en-US" altLang="en-US" sz="2000"/>
          </a:p>
        </p:txBody>
      </p:sp>
      <p:sp>
        <p:nvSpPr>
          <p:cNvPr id="27655" name="Rectangle 4">
            <a:extLst>
              <a:ext uri="{FF2B5EF4-FFF2-40B4-BE49-F238E27FC236}">
                <a16:creationId xmlns:a16="http://schemas.microsoft.com/office/drawing/2014/main" id="{FAE335D0-25A1-4B4D-86DE-C85869B11E90}"/>
              </a:ext>
            </a:extLst>
          </p:cNvPr>
          <p:cNvSpPr>
            <a:spLocks noGrp="1" noChangeArrowheads="1"/>
          </p:cNvSpPr>
          <p:nvPr>
            <p:ph type="ctrTitle"/>
          </p:nvPr>
        </p:nvSpPr>
        <p:spPr>
          <a:xfrm>
            <a:off x="2895600" y="515938"/>
            <a:ext cx="4800600" cy="695325"/>
          </a:xfrm>
        </p:spPr>
        <p:txBody>
          <a:bodyPr/>
          <a:lstStyle/>
          <a:p>
            <a:pPr eaLnBrk="1" hangingPunct="1"/>
            <a:r>
              <a:rPr lang="en-US" altLang="en-US"/>
              <a:t>Span and Base</a:t>
            </a:r>
            <a:br>
              <a:rPr lang="en-US" altLang="en-US"/>
            </a:br>
            <a:endParaRPr lang="en-US" altLang="en-US" sz="2400" i="1"/>
          </a:p>
        </p:txBody>
      </p:sp>
      <p:sp>
        <p:nvSpPr>
          <p:cNvPr id="27656" name="Footer Placeholder 1">
            <a:extLst>
              <a:ext uri="{FF2B5EF4-FFF2-40B4-BE49-F238E27FC236}">
                <a16:creationId xmlns:a16="http://schemas.microsoft.com/office/drawing/2014/main" id="{9E3C157D-FA72-4D2B-8030-053570C7BCE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A9572021-3DE8-4D03-9E34-EDD85F7AA6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1719263"/>
            <a:ext cx="65532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Date Placeholder 3">
            <a:extLst>
              <a:ext uri="{FF2B5EF4-FFF2-40B4-BE49-F238E27FC236}">
                <a16:creationId xmlns:a16="http://schemas.microsoft.com/office/drawing/2014/main" id="{37593E7C-B104-4A45-862B-6206C900202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rev20AUG2020</a:t>
            </a:r>
          </a:p>
        </p:txBody>
      </p:sp>
      <p:sp>
        <p:nvSpPr>
          <p:cNvPr id="29700" name="Slide Number Placeholder 5">
            <a:extLst>
              <a:ext uri="{FF2B5EF4-FFF2-40B4-BE49-F238E27FC236}">
                <a16:creationId xmlns:a16="http://schemas.microsoft.com/office/drawing/2014/main" id="{4C0536C8-B219-4D70-B152-58D7F9176C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505BA04-F7A7-411E-AFC9-E1D964679216}" type="slidenum">
              <a:rPr lang="en-US" altLang="en-US" sz="1400">
                <a:solidFill>
                  <a:srgbClr val="000000"/>
                </a:solidFill>
              </a:rPr>
              <a:pPr>
                <a:spcBef>
                  <a:spcPct val="0"/>
                </a:spcBef>
                <a:buFontTx/>
                <a:buNone/>
              </a:pPr>
              <a:t>18</a:t>
            </a:fld>
            <a:endParaRPr lang="en-US" altLang="en-US" sz="1400">
              <a:solidFill>
                <a:srgbClr val="000000"/>
              </a:solidFill>
            </a:endParaRPr>
          </a:p>
        </p:txBody>
      </p:sp>
      <p:sp>
        <p:nvSpPr>
          <p:cNvPr id="29701" name="Rectangle 2">
            <a:extLst>
              <a:ext uri="{FF2B5EF4-FFF2-40B4-BE49-F238E27FC236}">
                <a16:creationId xmlns:a16="http://schemas.microsoft.com/office/drawing/2014/main" id="{AA1CB986-A6D6-4143-932F-7D88D28C28DC}"/>
              </a:ext>
            </a:extLst>
          </p:cNvPr>
          <p:cNvSpPr>
            <a:spLocks noGrp="1" noChangeArrowheads="1"/>
          </p:cNvSpPr>
          <p:nvPr>
            <p:ph type="ctrTitle"/>
          </p:nvPr>
        </p:nvSpPr>
        <p:spPr>
          <a:xfrm>
            <a:off x="2343150" y="211138"/>
            <a:ext cx="6115050" cy="990600"/>
          </a:xfrm>
        </p:spPr>
        <p:txBody>
          <a:bodyPr/>
          <a:lstStyle/>
          <a:p>
            <a:pPr eaLnBrk="1" hangingPunct="1"/>
            <a:r>
              <a:rPr lang="en-US" altLang="en-US" sz="3600">
                <a:solidFill>
                  <a:schemeClr val="tx1"/>
                </a:solidFill>
              </a:rPr>
              <a:t>Signal Conditioning Circuit</a:t>
            </a:r>
            <a:br>
              <a:rPr lang="en-US" altLang="en-US" sz="2800">
                <a:solidFill>
                  <a:schemeClr val="tx1"/>
                </a:solidFill>
              </a:rPr>
            </a:br>
            <a:r>
              <a:rPr lang="en-US" altLang="en-US" sz="2800" i="1">
                <a:solidFill>
                  <a:schemeClr val="tx1"/>
                </a:solidFill>
              </a:rPr>
              <a:t>Operational Amplifier or “Op amp”</a:t>
            </a:r>
          </a:p>
        </p:txBody>
      </p:sp>
      <p:sp>
        <p:nvSpPr>
          <p:cNvPr id="29702" name="TextBox 2">
            <a:extLst>
              <a:ext uri="{FF2B5EF4-FFF2-40B4-BE49-F238E27FC236}">
                <a16:creationId xmlns:a16="http://schemas.microsoft.com/office/drawing/2014/main" id="{C0FA0043-B883-4CCB-A728-78730183183F}"/>
              </a:ext>
            </a:extLst>
          </p:cNvPr>
          <p:cNvSpPr txBox="1">
            <a:spLocks noChangeArrowheads="1"/>
          </p:cNvSpPr>
          <p:nvPr/>
        </p:nvSpPr>
        <p:spPr bwMode="auto">
          <a:xfrm>
            <a:off x="2324100" y="5048250"/>
            <a:ext cx="5181600" cy="1200150"/>
          </a:xfrm>
          <a:prstGeom prst="rect">
            <a:avLst/>
          </a:prstGeom>
          <a:noFill/>
          <a:ln w="1270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Ideal Op amp Parameters:</a:t>
            </a:r>
          </a:p>
          <a:p>
            <a:pPr algn="ctr" eaLnBrk="1" hangingPunct="1">
              <a:spcBef>
                <a:spcPct val="0"/>
              </a:spcBef>
              <a:buFontTx/>
              <a:buNone/>
            </a:pPr>
            <a:r>
              <a:rPr lang="en-US" altLang="en-US" sz="2400"/>
              <a:t>▪Input Z = ∞   ▪Out Z = 0</a:t>
            </a:r>
          </a:p>
          <a:p>
            <a:pPr algn="ctr" eaLnBrk="1" hangingPunct="1">
              <a:spcBef>
                <a:spcPct val="0"/>
              </a:spcBef>
              <a:buFontTx/>
              <a:buNone/>
            </a:pPr>
            <a:r>
              <a:rPr lang="en-US" altLang="en-US" sz="2400"/>
              <a:t>▪Gain = ∞ ▪BW = ∞ ▪Vos = 0</a:t>
            </a:r>
            <a:endParaRPr lang="en-US" altLang="en-US" sz="2400" i="1"/>
          </a:p>
        </p:txBody>
      </p:sp>
      <p:sp>
        <p:nvSpPr>
          <p:cNvPr id="29703" name="TextBox 1">
            <a:extLst>
              <a:ext uri="{FF2B5EF4-FFF2-40B4-BE49-F238E27FC236}">
                <a16:creationId xmlns:a16="http://schemas.microsoft.com/office/drawing/2014/main" id="{5069A0E7-8458-440D-BA9C-5B0B1482C6FD}"/>
              </a:ext>
            </a:extLst>
          </p:cNvPr>
          <p:cNvSpPr txBox="1">
            <a:spLocks noChangeArrowheads="1"/>
          </p:cNvSpPr>
          <p:nvPr/>
        </p:nvSpPr>
        <p:spPr bwMode="auto">
          <a:xfrm>
            <a:off x="1647825" y="1658938"/>
            <a:ext cx="681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An op amp takes 2 input signals and outputs 1</a:t>
            </a:r>
          </a:p>
        </p:txBody>
      </p:sp>
      <p:sp>
        <p:nvSpPr>
          <p:cNvPr id="29704" name="Footer Placeholder 1">
            <a:extLst>
              <a:ext uri="{FF2B5EF4-FFF2-40B4-BE49-F238E27FC236}">
                <a16:creationId xmlns:a16="http://schemas.microsoft.com/office/drawing/2014/main" id="{5820F25D-4BC7-438F-93FF-D6718FED01E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a:extLst>
              <a:ext uri="{FF2B5EF4-FFF2-40B4-BE49-F238E27FC236}">
                <a16:creationId xmlns:a16="http://schemas.microsoft.com/office/drawing/2014/main" id="{BAC732F4-E6D0-498D-8CC3-D3CD5C409AE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rev20AUG2020</a:t>
            </a:r>
          </a:p>
        </p:txBody>
      </p:sp>
      <p:sp>
        <p:nvSpPr>
          <p:cNvPr id="31747" name="Slide Number Placeholder 5">
            <a:extLst>
              <a:ext uri="{FF2B5EF4-FFF2-40B4-BE49-F238E27FC236}">
                <a16:creationId xmlns:a16="http://schemas.microsoft.com/office/drawing/2014/main" id="{63F520A5-5D91-43CA-854E-7EB31BCFE8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B1B41A6-8F79-439A-B573-A940BED4E078}" type="slidenum">
              <a:rPr lang="en-US" altLang="en-US" sz="1400">
                <a:solidFill>
                  <a:srgbClr val="000000"/>
                </a:solidFill>
              </a:rPr>
              <a:pPr>
                <a:spcBef>
                  <a:spcPct val="0"/>
                </a:spcBef>
                <a:buFontTx/>
                <a:buNone/>
              </a:pPr>
              <a:t>19</a:t>
            </a:fld>
            <a:endParaRPr lang="en-US" altLang="en-US" sz="1400">
              <a:solidFill>
                <a:srgbClr val="000000"/>
              </a:solidFill>
            </a:endParaRPr>
          </a:p>
        </p:txBody>
      </p:sp>
      <p:sp>
        <p:nvSpPr>
          <p:cNvPr id="31748" name="Rectangle 2">
            <a:extLst>
              <a:ext uri="{FF2B5EF4-FFF2-40B4-BE49-F238E27FC236}">
                <a16:creationId xmlns:a16="http://schemas.microsoft.com/office/drawing/2014/main" id="{99DB89EA-BC98-4DC0-863E-F4FF51CC62CB}"/>
              </a:ext>
            </a:extLst>
          </p:cNvPr>
          <p:cNvSpPr>
            <a:spLocks noGrp="1" noChangeArrowheads="1"/>
          </p:cNvSpPr>
          <p:nvPr>
            <p:ph type="ctrTitle"/>
          </p:nvPr>
        </p:nvSpPr>
        <p:spPr>
          <a:xfrm>
            <a:off x="2590800" y="304800"/>
            <a:ext cx="5240338" cy="762000"/>
          </a:xfrm>
        </p:spPr>
        <p:txBody>
          <a:bodyPr/>
          <a:lstStyle/>
          <a:p>
            <a:pPr eaLnBrk="1" hangingPunct="1"/>
            <a:r>
              <a:rPr lang="en-US" altLang="en-US" sz="3600">
                <a:solidFill>
                  <a:schemeClr val="tx1"/>
                </a:solidFill>
              </a:rPr>
              <a:t>Op Amp Golden Rules</a:t>
            </a:r>
          </a:p>
        </p:txBody>
      </p:sp>
      <p:sp>
        <p:nvSpPr>
          <p:cNvPr id="2" name="Rectangle 1">
            <a:extLst>
              <a:ext uri="{FF2B5EF4-FFF2-40B4-BE49-F238E27FC236}">
                <a16:creationId xmlns:a16="http://schemas.microsoft.com/office/drawing/2014/main" id="{A3FFBDD2-1369-4CDC-87CE-A50BF33631C8}"/>
              </a:ext>
            </a:extLst>
          </p:cNvPr>
          <p:cNvSpPr/>
          <p:nvPr/>
        </p:nvSpPr>
        <p:spPr>
          <a:xfrm>
            <a:off x="1143000" y="1905000"/>
            <a:ext cx="7010400" cy="3786188"/>
          </a:xfrm>
          <a:prstGeom prst="rect">
            <a:avLst/>
          </a:prstGeom>
        </p:spPr>
        <p:txBody>
          <a:bodyPr>
            <a:spAutoFit/>
          </a:bodyPr>
          <a:lstStyle/>
          <a:p>
            <a:pPr marL="571500" indent="-571500" eaLnBrk="1" hangingPunct="1">
              <a:buFontTx/>
              <a:buAutoNum type="romanUcPeriod"/>
              <a:defRPr/>
            </a:pPr>
            <a:r>
              <a:rPr lang="en-US" altLang="en-US" sz="2800" b="1" dirty="0">
                <a:latin typeface="Times New Roman" charset="0"/>
              </a:rPr>
              <a:t>The output attempts to do whatever is          necessary to make the voltage difference between both inputs zero.</a:t>
            </a:r>
          </a:p>
          <a:p>
            <a:pPr marL="571500" indent="-571500" eaLnBrk="1" hangingPunct="1">
              <a:buFontTx/>
              <a:buAutoNum type="romanUcPeriod"/>
              <a:defRPr/>
            </a:pPr>
            <a:endParaRPr lang="en-US" altLang="en-US" sz="2800" dirty="0">
              <a:latin typeface="Times New Roman" charset="0"/>
            </a:endParaRPr>
          </a:p>
          <a:p>
            <a:pPr marL="571500" indent="-571500" eaLnBrk="1" hangingPunct="1">
              <a:buFontTx/>
              <a:buAutoNum type="romanUcPeriod"/>
              <a:defRPr/>
            </a:pPr>
            <a:r>
              <a:rPr lang="en-US" altLang="en-US" sz="2800" b="1" dirty="0">
                <a:latin typeface="Times New Roman" charset="0"/>
              </a:rPr>
              <a:t>The inputs draw no current.</a:t>
            </a:r>
          </a:p>
          <a:p>
            <a:pPr marL="571500" indent="-571500" eaLnBrk="1" hangingPunct="1">
              <a:buFontTx/>
              <a:buAutoNum type="romanUcPeriod"/>
              <a:defRPr/>
            </a:pPr>
            <a:endParaRPr lang="en-US" altLang="en-US" sz="2800" dirty="0">
              <a:latin typeface="Times New Roman" charset="0"/>
            </a:endParaRPr>
          </a:p>
          <a:p>
            <a:pPr eaLnBrk="1" hangingPunct="1">
              <a:defRPr/>
            </a:pPr>
            <a:r>
              <a:rPr lang="en-US" altLang="en-US" sz="2400" dirty="0">
                <a:latin typeface="Times New Roman" charset="0"/>
              </a:rPr>
              <a:t>The output influences the input pins via the external </a:t>
            </a:r>
            <a:r>
              <a:rPr lang="en-US" altLang="en-US" sz="2400" b="1" dirty="0">
                <a:latin typeface="Times New Roman" charset="0"/>
              </a:rPr>
              <a:t>feedback</a:t>
            </a:r>
            <a:r>
              <a:rPr lang="en-US" altLang="en-US" sz="2400" dirty="0">
                <a:latin typeface="Times New Roman" charset="0"/>
              </a:rPr>
              <a:t> network.  Use the </a:t>
            </a:r>
            <a:r>
              <a:rPr lang="en-US" altLang="en-US" sz="2400" b="1" dirty="0">
                <a:latin typeface="Times New Roman" charset="0"/>
              </a:rPr>
              <a:t>Rules</a:t>
            </a:r>
            <a:r>
              <a:rPr lang="en-US" altLang="en-US" sz="2400" dirty="0">
                <a:latin typeface="Times New Roman" charset="0"/>
              </a:rPr>
              <a:t> and </a:t>
            </a:r>
            <a:r>
              <a:rPr lang="en-US" altLang="en-US" sz="2400" b="1" dirty="0">
                <a:latin typeface="Times New Roman" charset="0"/>
              </a:rPr>
              <a:t>Ohm’s Law</a:t>
            </a:r>
            <a:r>
              <a:rPr lang="en-US" altLang="en-US" sz="2400" dirty="0">
                <a:latin typeface="Times New Roman" charset="0"/>
              </a:rPr>
              <a:t> to analyze or synthesize </a:t>
            </a:r>
            <a:r>
              <a:rPr lang="en-US" altLang="en-US" sz="2400" dirty="0" err="1">
                <a:latin typeface="Times New Roman" charset="0"/>
              </a:rPr>
              <a:t>opamp</a:t>
            </a:r>
            <a:r>
              <a:rPr lang="en-US" altLang="en-US" sz="2400" dirty="0">
                <a:latin typeface="Times New Roman" charset="0"/>
              </a:rPr>
              <a:t> circuits.</a:t>
            </a:r>
          </a:p>
        </p:txBody>
      </p:sp>
      <p:sp>
        <p:nvSpPr>
          <p:cNvPr id="31750" name="Footer Placeholder 2">
            <a:extLst>
              <a:ext uri="{FF2B5EF4-FFF2-40B4-BE49-F238E27FC236}">
                <a16:creationId xmlns:a16="http://schemas.microsoft.com/office/drawing/2014/main" id="{99F2FBAE-ED61-459C-A108-1CB357D4E74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a:extLst>
              <a:ext uri="{FF2B5EF4-FFF2-40B4-BE49-F238E27FC236}">
                <a16:creationId xmlns:a16="http://schemas.microsoft.com/office/drawing/2014/main" id="{0EB73EDD-EC4D-4CF3-A597-C70AC46E7E1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8195" name="Slide Number Placeholder 5">
            <a:extLst>
              <a:ext uri="{FF2B5EF4-FFF2-40B4-BE49-F238E27FC236}">
                <a16:creationId xmlns:a16="http://schemas.microsoft.com/office/drawing/2014/main" id="{2B888BD2-B5DD-4DB4-90C7-3A3CD6EA8A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40BA968-C401-42B9-9054-649E61D130C6}" type="slidenum">
              <a:rPr lang="en-US" altLang="en-US" sz="1400"/>
              <a:pPr>
                <a:spcBef>
                  <a:spcPct val="0"/>
                </a:spcBef>
                <a:buFontTx/>
                <a:buNone/>
              </a:pPr>
              <a:t>2</a:t>
            </a:fld>
            <a:endParaRPr lang="en-US" altLang="en-US" sz="1400"/>
          </a:p>
        </p:txBody>
      </p:sp>
      <p:sp>
        <p:nvSpPr>
          <p:cNvPr id="8196" name="Rectangle 4">
            <a:extLst>
              <a:ext uri="{FF2B5EF4-FFF2-40B4-BE49-F238E27FC236}">
                <a16:creationId xmlns:a16="http://schemas.microsoft.com/office/drawing/2014/main" id="{6C636CE6-715E-4218-BE18-9C34693B7CC7}"/>
              </a:ext>
            </a:extLst>
          </p:cNvPr>
          <p:cNvSpPr>
            <a:spLocks noGrp="1" noChangeArrowheads="1"/>
          </p:cNvSpPr>
          <p:nvPr>
            <p:ph type="ctrTitle"/>
          </p:nvPr>
        </p:nvSpPr>
        <p:spPr>
          <a:xfrm>
            <a:off x="1219200" y="228600"/>
            <a:ext cx="7772400" cy="1012825"/>
          </a:xfrm>
        </p:spPr>
        <p:txBody>
          <a:bodyPr/>
          <a:lstStyle/>
          <a:p>
            <a:pPr eaLnBrk="1" hangingPunct="1"/>
            <a:r>
              <a:rPr lang="en-US" altLang="en-US"/>
              <a:t>Sensors and Transducers</a:t>
            </a:r>
          </a:p>
        </p:txBody>
      </p:sp>
      <p:sp>
        <p:nvSpPr>
          <p:cNvPr id="8197" name="Rectangle 5">
            <a:extLst>
              <a:ext uri="{FF2B5EF4-FFF2-40B4-BE49-F238E27FC236}">
                <a16:creationId xmlns:a16="http://schemas.microsoft.com/office/drawing/2014/main" id="{E47800EE-20A6-4054-9DAD-B27C4DF78C16}"/>
              </a:ext>
            </a:extLst>
          </p:cNvPr>
          <p:cNvSpPr>
            <a:spLocks noGrp="1" noChangeArrowheads="1"/>
          </p:cNvSpPr>
          <p:nvPr>
            <p:ph type="subTitle" idx="1"/>
          </p:nvPr>
        </p:nvSpPr>
        <p:spPr>
          <a:xfrm>
            <a:off x="663575" y="1676400"/>
            <a:ext cx="7848600" cy="4495800"/>
          </a:xfrm>
        </p:spPr>
        <p:txBody>
          <a:bodyPr/>
          <a:lstStyle/>
          <a:p>
            <a:pPr algn="l" eaLnBrk="1" hangingPunct="1">
              <a:lnSpc>
                <a:spcPct val="80000"/>
              </a:lnSpc>
            </a:pPr>
            <a:r>
              <a:rPr lang="en-US" altLang="en-US" sz="2800"/>
              <a:t>A </a:t>
            </a:r>
            <a:r>
              <a:rPr lang="en-US" altLang="en-US" sz="2800" b="1"/>
              <a:t>sensor</a:t>
            </a:r>
            <a:r>
              <a:rPr lang="en-US" altLang="en-US" sz="2800"/>
              <a:t> is a device that detects or measures a physical property and records, indicates, or otherwise responds to it.</a:t>
            </a:r>
          </a:p>
          <a:p>
            <a:pPr algn="l" eaLnBrk="1" hangingPunct="1">
              <a:lnSpc>
                <a:spcPct val="80000"/>
              </a:lnSpc>
            </a:pPr>
            <a:endParaRPr lang="en-US" altLang="en-US" sz="2800"/>
          </a:p>
          <a:p>
            <a:pPr algn="l" eaLnBrk="1" hangingPunct="1">
              <a:lnSpc>
                <a:spcPct val="80000"/>
              </a:lnSpc>
            </a:pPr>
            <a:r>
              <a:rPr lang="en-US" altLang="en-US" sz="2800"/>
              <a:t>A </a:t>
            </a:r>
            <a:r>
              <a:rPr lang="en-US" altLang="en-US" sz="2800" b="1"/>
              <a:t>transducer</a:t>
            </a:r>
            <a:r>
              <a:rPr lang="en-US" altLang="en-US" sz="2800"/>
              <a:t> is a material, substance, or device that converts the reaction from the active sensor into electrical signals </a:t>
            </a:r>
          </a:p>
          <a:p>
            <a:pPr algn="l" eaLnBrk="1" hangingPunct="1">
              <a:lnSpc>
                <a:spcPct val="80000"/>
              </a:lnSpc>
            </a:pPr>
            <a:endParaRPr lang="en-US" altLang="en-US" sz="2800"/>
          </a:p>
          <a:p>
            <a:pPr algn="l" eaLnBrk="1" hangingPunct="1">
              <a:lnSpc>
                <a:spcPct val="80000"/>
              </a:lnSpc>
            </a:pPr>
            <a:r>
              <a:rPr lang="en-US" altLang="en-US" sz="2800"/>
              <a:t>Often the sensor and transducer are integrated into a single unit – for example, a </a:t>
            </a:r>
            <a:r>
              <a:rPr lang="en-US" altLang="en-US" sz="2800" i="1"/>
              <a:t>thermistor’s</a:t>
            </a:r>
            <a:r>
              <a:rPr lang="en-US" altLang="en-US" sz="2800"/>
              <a:t> resistance changes with temperature; it converts temperature into resistance. </a:t>
            </a:r>
          </a:p>
        </p:txBody>
      </p:sp>
      <p:sp>
        <p:nvSpPr>
          <p:cNvPr id="8198" name="Footer Placeholder 1">
            <a:extLst>
              <a:ext uri="{FF2B5EF4-FFF2-40B4-BE49-F238E27FC236}">
                <a16:creationId xmlns:a16="http://schemas.microsoft.com/office/drawing/2014/main" id="{EE7CC5F6-5D18-4B5C-88FA-2A1E77B3F37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a:extLst>
              <a:ext uri="{FF2B5EF4-FFF2-40B4-BE49-F238E27FC236}">
                <a16:creationId xmlns:a16="http://schemas.microsoft.com/office/drawing/2014/main" id="{8AFDEAFE-EC8A-4841-984D-676729214CC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rev20AUG2020</a:t>
            </a:r>
          </a:p>
        </p:txBody>
      </p:sp>
      <p:sp>
        <p:nvSpPr>
          <p:cNvPr id="33795" name="Slide Number Placeholder 5">
            <a:extLst>
              <a:ext uri="{FF2B5EF4-FFF2-40B4-BE49-F238E27FC236}">
                <a16:creationId xmlns:a16="http://schemas.microsoft.com/office/drawing/2014/main" id="{45432813-4BEF-49CC-81C2-45E711380E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43D7275-449C-449F-BF1A-6757E298021B}" type="slidenum">
              <a:rPr lang="en-US" altLang="en-US" sz="1400">
                <a:solidFill>
                  <a:srgbClr val="000000"/>
                </a:solidFill>
              </a:rPr>
              <a:pPr>
                <a:spcBef>
                  <a:spcPct val="0"/>
                </a:spcBef>
                <a:buFontTx/>
                <a:buNone/>
              </a:pPr>
              <a:t>20</a:t>
            </a:fld>
            <a:endParaRPr lang="en-US" altLang="en-US" sz="1400">
              <a:solidFill>
                <a:srgbClr val="000000"/>
              </a:solidFill>
            </a:endParaRPr>
          </a:p>
        </p:txBody>
      </p:sp>
      <p:sp>
        <p:nvSpPr>
          <p:cNvPr id="33796" name="Rectangle 2">
            <a:extLst>
              <a:ext uri="{FF2B5EF4-FFF2-40B4-BE49-F238E27FC236}">
                <a16:creationId xmlns:a16="http://schemas.microsoft.com/office/drawing/2014/main" id="{B5B01F05-C8C5-40E4-9A93-7EA5CA1E24DE}"/>
              </a:ext>
            </a:extLst>
          </p:cNvPr>
          <p:cNvSpPr>
            <a:spLocks noGrp="1" noChangeArrowheads="1"/>
          </p:cNvSpPr>
          <p:nvPr>
            <p:ph type="ctrTitle"/>
          </p:nvPr>
        </p:nvSpPr>
        <p:spPr>
          <a:xfrm>
            <a:off x="2300288" y="263525"/>
            <a:ext cx="6324600" cy="762000"/>
          </a:xfrm>
        </p:spPr>
        <p:txBody>
          <a:bodyPr/>
          <a:lstStyle/>
          <a:p>
            <a:pPr eaLnBrk="1" hangingPunct="1"/>
            <a:r>
              <a:rPr lang="en-US" altLang="en-US" sz="3600">
                <a:solidFill>
                  <a:schemeClr val="tx1"/>
                </a:solidFill>
              </a:rPr>
              <a:t>Operational Amplifier</a:t>
            </a:r>
          </a:p>
        </p:txBody>
      </p:sp>
      <p:pic>
        <p:nvPicPr>
          <p:cNvPr id="33797" name="Picture 12" descr="AD820">
            <a:extLst>
              <a:ext uri="{FF2B5EF4-FFF2-40B4-BE49-F238E27FC236}">
                <a16:creationId xmlns:a16="http://schemas.microsoft.com/office/drawing/2014/main" id="{03300362-61F8-49D2-8A5C-27FD3C520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03650"/>
            <a:ext cx="1624013" cy="1554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1">
            <a:extLst>
              <a:ext uri="{FF2B5EF4-FFF2-40B4-BE49-F238E27FC236}">
                <a16:creationId xmlns:a16="http://schemas.microsoft.com/office/drawing/2014/main" id="{9E212E45-CB7A-4C1C-9303-6D60317842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733800"/>
            <a:ext cx="30559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2">
            <a:extLst>
              <a:ext uri="{FF2B5EF4-FFF2-40B4-BE49-F238E27FC236}">
                <a16:creationId xmlns:a16="http://schemas.microsoft.com/office/drawing/2014/main" id="{944F0C02-1220-4DA9-861B-88BEC7BB580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2113" y="3679825"/>
            <a:ext cx="30543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Box 3">
            <a:extLst>
              <a:ext uri="{FF2B5EF4-FFF2-40B4-BE49-F238E27FC236}">
                <a16:creationId xmlns:a16="http://schemas.microsoft.com/office/drawing/2014/main" id="{11863744-A669-4CB7-BDE0-22D0C58CC19B}"/>
              </a:ext>
            </a:extLst>
          </p:cNvPr>
          <p:cNvSpPr txBox="1">
            <a:spLocks noChangeArrowheads="1"/>
          </p:cNvSpPr>
          <p:nvPr/>
        </p:nvSpPr>
        <p:spPr bwMode="auto">
          <a:xfrm>
            <a:off x="1219200" y="1676400"/>
            <a:ext cx="7162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Available in Single, Dual and Quad Packages</a:t>
            </a:r>
          </a:p>
          <a:p>
            <a:pPr eaLnBrk="1" hangingPunct="1">
              <a:spcBef>
                <a:spcPct val="0"/>
              </a:spcBef>
              <a:buFontTx/>
              <a:buNone/>
            </a:pPr>
            <a:r>
              <a:rPr lang="en-US" altLang="en-US" sz="2800"/>
              <a:t>Bipolar power supply (typ. +/- 12V)</a:t>
            </a:r>
          </a:p>
          <a:p>
            <a:pPr eaLnBrk="1" hangingPunct="1">
              <a:spcBef>
                <a:spcPct val="0"/>
              </a:spcBef>
              <a:buFontTx/>
              <a:buNone/>
            </a:pPr>
            <a:r>
              <a:rPr lang="en-US" altLang="en-US" sz="2800"/>
              <a:t>Single supply operation (typ. +12V, GND) </a:t>
            </a:r>
          </a:p>
          <a:p>
            <a:pPr eaLnBrk="1" hangingPunct="1">
              <a:spcBef>
                <a:spcPct val="0"/>
              </a:spcBef>
              <a:buFontTx/>
              <a:buNone/>
            </a:pPr>
            <a:r>
              <a:rPr lang="en-US" altLang="en-US" sz="2800"/>
              <a:t>                          V-  &lt; Vout  &lt;  V+</a:t>
            </a:r>
          </a:p>
        </p:txBody>
      </p:sp>
      <p:sp>
        <p:nvSpPr>
          <p:cNvPr id="33801" name="Footer Placeholder 1">
            <a:extLst>
              <a:ext uri="{FF2B5EF4-FFF2-40B4-BE49-F238E27FC236}">
                <a16:creationId xmlns:a16="http://schemas.microsoft.com/office/drawing/2014/main" id="{3D21FAC9-DFF3-47C5-973F-B41ABD25C89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450A6FD3-E400-49A6-862C-77E1B10FC5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562225"/>
            <a:ext cx="61087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Date Placeholder 3">
            <a:extLst>
              <a:ext uri="{FF2B5EF4-FFF2-40B4-BE49-F238E27FC236}">
                <a16:creationId xmlns:a16="http://schemas.microsoft.com/office/drawing/2014/main" id="{0CA0DC2C-D310-4D22-9E9E-7BB0995DF2E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rev20AUG2020</a:t>
            </a:r>
          </a:p>
        </p:txBody>
      </p:sp>
      <p:sp>
        <p:nvSpPr>
          <p:cNvPr id="35844" name="Slide Number Placeholder 5">
            <a:extLst>
              <a:ext uri="{FF2B5EF4-FFF2-40B4-BE49-F238E27FC236}">
                <a16:creationId xmlns:a16="http://schemas.microsoft.com/office/drawing/2014/main" id="{791932DE-C619-4C29-B8A4-C1E978196E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65FF61F-8D2F-4D6F-996E-B22D362F2278}" type="slidenum">
              <a:rPr lang="en-US" altLang="en-US" sz="1400">
                <a:solidFill>
                  <a:srgbClr val="000000"/>
                </a:solidFill>
              </a:rPr>
              <a:pPr>
                <a:spcBef>
                  <a:spcPct val="0"/>
                </a:spcBef>
                <a:buFontTx/>
                <a:buNone/>
              </a:pPr>
              <a:t>21</a:t>
            </a:fld>
            <a:endParaRPr lang="en-US" altLang="en-US" sz="1400">
              <a:solidFill>
                <a:srgbClr val="000000"/>
              </a:solidFill>
            </a:endParaRPr>
          </a:p>
        </p:txBody>
      </p:sp>
      <p:sp>
        <p:nvSpPr>
          <p:cNvPr id="35845" name="Rectangle 2">
            <a:extLst>
              <a:ext uri="{FF2B5EF4-FFF2-40B4-BE49-F238E27FC236}">
                <a16:creationId xmlns:a16="http://schemas.microsoft.com/office/drawing/2014/main" id="{68914E0A-72B3-4821-B042-412650BE2278}"/>
              </a:ext>
            </a:extLst>
          </p:cNvPr>
          <p:cNvSpPr>
            <a:spLocks noGrp="1" noChangeArrowheads="1"/>
          </p:cNvSpPr>
          <p:nvPr>
            <p:ph type="ctrTitle"/>
          </p:nvPr>
        </p:nvSpPr>
        <p:spPr>
          <a:xfrm>
            <a:off x="2362200" y="185738"/>
            <a:ext cx="6172200" cy="977900"/>
          </a:xfrm>
        </p:spPr>
        <p:txBody>
          <a:bodyPr/>
          <a:lstStyle/>
          <a:p>
            <a:pPr eaLnBrk="1" hangingPunct="1"/>
            <a:r>
              <a:rPr lang="en-US" altLang="en-US" sz="3600">
                <a:solidFill>
                  <a:schemeClr val="tx1"/>
                </a:solidFill>
              </a:rPr>
              <a:t>Signal Conditioning Circuit</a:t>
            </a:r>
            <a:br>
              <a:rPr lang="en-US" altLang="en-US" sz="2800">
                <a:solidFill>
                  <a:schemeClr val="tx1"/>
                </a:solidFill>
              </a:rPr>
            </a:br>
            <a:r>
              <a:rPr lang="en-US" altLang="en-US" sz="2800" i="1">
                <a:solidFill>
                  <a:schemeClr val="tx1"/>
                </a:solidFill>
              </a:rPr>
              <a:t>Buffer</a:t>
            </a:r>
          </a:p>
        </p:txBody>
      </p:sp>
      <p:sp>
        <p:nvSpPr>
          <p:cNvPr id="35846" name="TextBox 3">
            <a:extLst>
              <a:ext uri="{FF2B5EF4-FFF2-40B4-BE49-F238E27FC236}">
                <a16:creationId xmlns:a16="http://schemas.microsoft.com/office/drawing/2014/main" id="{086E9FCC-B22A-47D2-9DD3-923202DB4046}"/>
              </a:ext>
            </a:extLst>
          </p:cNvPr>
          <p:cNvSpPr txBox="1">
            <a:spLocks noChangeArrowheads="1"/>
          </p:cNvSpPr>
          <p:nvPr/>
        </p:nvSpPr>
        <p:spPr bwMode="auto">
          <a:xfrm>
            <a:off x="698500" y="1622425"/>
            <a:ext cx="7378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000000"/>
                </a:solidFill>
              </a:rPr>
              <a:t>A buffer provides voltage or current impedance between to components to prevent the signal from affecting the performance of a component.</a:t>
            </a:r>
          </a:p>
        </p:txBody>
      </p:sp>
      <p:sp>
        <p:nvSpPr>
          <p:cNvPr id="35847" name="TextBox 1">
            <a:extLst>
              <a:ext uri="{FF2B5EF4-FFF2-40B4-BE49-F238E27FC236}">
                <a16:creationId xmlns:a16="http://schemas.microsoft.com/office/drawing/2014/main" id="{AD8C73C8-BA11-4BD3-8510-3A9DE6B6601E}"/>
              </a:ext>
            </a:extLst>
          </p:cNvPr>
          <p:cNvSpPr txBox="1">
            <a:spLocks noChangeArrowheads="1"/>
          </p:cNvSpPr>
          <p:nvPr/>
        </p:nvSpPr>
        <p:spPr bwMode="auto">
          <a:xfrm>
            <a:off x="457200" y="4264025"/>
            <a:ext cx="3370263"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t>Gain Buffer</a:t>
            </a:r>
          </a:p>
          <a:p>
            <a:pPr algn="ctr">
              <a:spcBef>
                <a:spcPct val="0"/>
              </a:spcBef>
              <a:buFontTx/>
              <a:buNone/>
            </a:pPr>
            <a:r>
              <a:rPr lang="en-US" altLang="en-US" sz="2000"/>
              <a:t>Vin = Vout</a:t>
            </a:r>
          </a:p>
        </p:txBody>
      </p:sp>
      <p:sp>
        <p:nvSpPr>
          <p:cNvPr id="35848" name="Footer Placeholder 1">
            <a:extLst>
              <a:ext uri="{FF2B5EF4-FFF2-40B4-BE49-F238E27FC236}">
                <a16:creationId xmlns:a16="http://schemas.microsoft.com/office/drawing/2014/main" id="{275A6A1E-28AD-4B97-9474-90DF7B50990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a:extLst>
              <a:ext uri="{FF2B5EF4-FFF2-40B4-BE49-F238E27FC236}">
                <a16:creationId xmlns:a16="http://schemas.microsoft.com/office/drawing/2014/main" id="{00EBAE84-D657-4B50-A1B6-B262D5EA2B0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rev20AUG2020</a:t>
            </a:r>
          </a:p>
        </p:txBody>
      </p:sp>
      <p:sp>
        <p:nvSpPr>
          <p:cNvPr id="37891" name="Slide Number Placeholder 5">
            <a:extLst>
              <a:ext uri="{FF2B5EF4-FFF2-40B4-BE49-F238E27FC236}">
                <a16:creationId xmlns:a16="http://schemas.microsoft.com/office/drawing/2014/main" id="{A1C10FB1-F014-49A4-8291-AACC6C3A44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47A87C9-6321-4087-A0EA-59121A2734C7}" type="slidenum">
              <a:rPr lang="en-US" altLang="en-US" sz="1400">
                <a:solidFill>
                  <a:srgbClr val="000000"/>
                </a:solidFill>
              </a:rPr>
              <a:pPr>
                <a:spcBef>
                  <a:spcPct val="0"/>
                </a:spcBef>
                <a:buFontTx/>
                <a:buNone/>
              </a:pPr>
              <a:t>22</a:t>
            </a:fld>
            <a:endParaRPr lang="en-US" altLang="en-US" sz="1400">
              <a:solidFill>
                <a:srgbClr val="000000"/>
              </a:solidFill>
            </a:endParaRPr>
          </a:p>
        </p:txBody>
      </p:sp>
      <p:sp>
        <p:nvSpPr>
          <p:cNvPr id="37892" name="Rectangle 2">
            <a:extLst>
              <a:ext uri="{FF2B5EF4-FFF2-40B4-BE49-F238E27FC236}">
                <a16:creationId xmlns:a16="http://schemas.microsoft.com/office/drawing/2014/main" id="{35BA995F-0371-4857-9A5D-25382EAC44B6}"/>
              </a:ext>
            </a:extLst>
          </p:cNvPr>
          <p:cNvSpPr>
            <a:spLocks noGrp="1" noChangeArrowheads="1"/>
          </p:cNvSpPr>
          <p:nvPr>
            <p:ph type="ctrTitle"/>
          </p:nvPr>
        </p:nvSpPr>
        <p:spPr>
          <a:xfrm>
            <a:off x="2592388" y="174625"/>
            <a:ext cx="5638800" cy="1219200"/>
          </a:xfrm>
        </p:spPr>
        <p:txBody>
          <a:bodyPr/>
          <a:lstStyle/>
          <a:p>
            <a:pPr eaLnBrk="1" hangingPunct="1"/>
            <a:r>
              <a:rPr lang="en-US" altLang="en-US" sz="3600">
                <a:solidFill>
                  <a:schemeClr val="tx1"/>
                </a:solidFill>
              </a:rPr>
              <a:t>Signal Conditioning Circuit</a:t>
            </a:r>
            <a:br>
              <a:rPr lang="en-US" altLang="en-US" sz="2800">
                <a:solidFill>
                  <a:schemeClr val="tx1"/>
                </a:solidFill>
              </a:rPr>
            </a:br>
            <a:r>
              <a:rPr lang="en-US" altLang="en-US" sz="2800">
                <a:solidFill>
                  <a:schemeClr val="tx1"/>
                </a:solidFill>
              </a:rPr>
              <a:t>I</a:t>
            </a:r>
            <a:r>
              <a:rPr lang="en-US" altLang="en-US" sz="2800" i="1">
                <a:solidFill>
                  <a:schemeClr val="tx1"/>
                </a:solidFill>
              </a:rPr>
              <a:t>nverting Amplifier</a:t>
            </a:r>
            <a:endParaRPr lang="en-US" altLang="en-US" sz="2800">
              <a:solidFill>
                <a:srgbClr val="990000"/>
              </a:solidFill>
            </a:endParaRPr>
          </a:p>
        </p:txBody>
      </p:sp>
      <p:pic>
        <p:nvPicPr>
          <p:cNvPr id="37893" name="Picture 5">
            <a:extLst>
              <a:ext uri="{FF2B5EF4-FFF2-40B4-BE49-F238E27FC236}">
                <a16:creationId xmlns:a16="http://schemas.microsoft.com/office/drawing/2014/main" id="{A9DAEF84-0A77-40DD-820F-E43BA51A43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0" y="3429000"/>
            <a:ext cx="55705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6869174-96D3-4C79-A846-A5593AA51CA3}"/>
              </a:ext>
            </a:extLst>
          </p:cNvPr>
          <p:cNvSpPr txBox="1">
            <a:spLocks noRot="1" noChangeAspect="1" noMove="1" noResize="1" noEditPoints="1" noAdjustHandles="1" noChangeArrowheads="1" noChangeShapeType="1" noTextEdit="1"/>
          </p:cNvSpPr>
          <p:nvPr/>
        </p:nvSpPr>
        <p:spPr>
          <a:xfrm>
            <a:off x="5887760" y="2264265"/>
            <a:ext cx="2667000" cy="783804"/>
          </a:xfrm>
          <a:prstGeom prst="rect">
            <a:avLst/>
          </a:prstGeom>
          <a:blipFill rotWithShape="1">
            <a:blip r:embed="rId4"/>
            <a:stretch>
              <a:fillRect b="-2326"/>
            </a:stretch>
          </a:blipFill>
        </p:spPr>
        <p:txBody>
          <a:bodyPr/>
          <a:lstStyle/>
          <a:p>
            <a:pPr eaLnBrk="1" hangingPunct="1">
              <a:defRPr/>
            </a:pPr>
            <a:r>
              <a:rPr lang="en-US" sz="2400">
                <a:noFill/>
                <a:latin typeface="Times New Roman" charset="0"/>
              </a:rPr>
              <a:t> </a:t>
            </a:r>
          </a:p>
        </p:txBody>
      </p:sp>
      <p:sp>
        <p:nvSpPr>
          <p:cNvPr id="37895" name="TextBox 1">
            <a:extLst>
              <a:ext uri="{FF2B5EF4-FFF2-40B4-BE49-F238E27FC236}">
                <a16:creationId xmlns:a16="http://schemas.microsoft.com/office/drawing/2014/main" id="{4130A27B-0FB7-4FC8-B10D-74D8EEF6E67E}"/>
              </a:ext>
            </a:extLst>
          </p:cNvPr>
          <p:cNvSpPr txBox="1">
            <a:spLocks noChangeArrowheads="1"/>
          </p:cNvSpPr>
          <p:nvPr/>
        </p:nvSpPr>
        <p:spPr bwMode="auto">
          <a:xfrm>
            <a:off x="685800" y="2005013"/>
            <a:ext cx="41148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Inverted op amps have Vin connected to the negative terminal. This is useful for converting a smaller sensor signal into a much larger voltage.</a:t>
            </a:r>
          </a:p>
        </p:txBody>
      </p:sp>
      <p:sp>
        <p:nvSpPr>
          <p:cNvPr id="37896" name="Footer Placeholder 1">
            <a:extLst>
              <a:ext uri="{FF2B5EF4-FFF2-40B4-BE49-F238E27FC236}">
                <a16:creationId xmlns:a16="http://schemas.microsoft.com/office/drawing/2014/main" id="{40640B74-4CE2-41E0-80C4-4056DA8784B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1D394329-BDCE-4E8F-AEC3-8BC9BA1A8A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333750"/>
            <a:ext cx="52673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Date Placeholder 3">
            <a:extLst>
              <a:ext uri="{FF2B5EF4-FFF2-40B4-BE49-F238E27FC236}">
                <a16:creationId xmlns:a16="http://schemas.microsoft.com/office/drawing/2014/main" id="{F423D1E8-3F03-4003-AA47-84E70AFE905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rev20AUG2020</a:t>
            </a:r>
          </a:p>
        </p:txBody>
      </p:sp>
      <p:sp>
        <p:nvSpPr>
          <p:cNvPr id="39940" name="Slide Number Placeholder 5">
            <a:extLst>
              <a:ext uri="{FF2B5EF4-FFF2-40B4-BE49-F238E27FC236}">
                <a16:creationId xmlns:a16="http://schemas.microsoft.com/office/drawing/2014/main" id="{5A76B676-89D7-4BDB-A1F7-5DC4B3E06F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D7DE4D-E585-4D02-A0FE-F14CEE8AC540}" type="slidenum">
              <a:rPr lang="en-US" altLang="en-US" sz="1400">
                <a:solidFill>
                  <a:srgbClr val="000000"/>
                </a:solidFill>
              </a:rPr>
              <a:pPr>
                <a:spcBef>
                  <a:spcPct val="0"/>
                </a:spcBef>
                <a:buFontTx/>
                <a:buNone/>
              </a:pPr>
              <a:t>23</a:t>
            </a:fld>
            <a:endParaRPr lang="en-US" altLang="en-US" sz="1400">
              <a:solidFill>
                <a:srgbClr val="000000"/>
              </a:solidFill>
            </a:endParaRPr>
          </a:p>
        </p:txBody>
      </p:sp>
      <p:sp>
        <p:nvSpPr>
          <p:cNvPr id="39941" name="Rectangle 2">
            <a:extLst>
              <a:ext uri="{FF2B5EF4-FFF2-40B4-BE49-F238E27FC236}">
                <a16:creationId xmlns:a16="http://schemas.microsoft.com/office/drawing/2014/main" id="{AB26C330-921C-45D7-9DDB-CDD6A6E2A197}"/>
              </a:ext>
            </a:extLst>
          </p:cNvPr>
          <p:cNvSpPr>
            <a:spLocks noGrp="1" noChangeArrowheads="1"/>
          </p:cNvSpPr>
          <p:nvPr>
            <p:ph type="ctrTitle"/>
          </p:nvPr>
        </p:nvSpPr>
        <p:spPr>
          <a:xfrm>
            <a:off x="2438400" y="209550"/>
            <a:ext cx="6324600" cy="1143000"/>
          </a:xfrm>
        </p:spPr>
        <p:txBody>
          <a:bodyPr/>
          <a:lstStyle/>
          <a:p>
            <a:pPr eaLnBrk="1" hangingPunct="1"/>
            <a:r>
              <a:rPr lang="en-US" altLang="en-US" sz="4000">
                <a:solidFill>
                  <a:schemeClr val="tx1"/>
                </a:solidFill>
              </a:rPr>
              <a:t>Signal Conditioning Circuit</a:t>
            </a:r>
            <a:br>
              <a:rPr lang="en-US" altLang="en-US" sz="2800">
                <a:solidFill>
                  <a:schemeClr val="tx1"/>
                </a:solidFill>
              </a:rPr>
            </a:br>
            <a:r>
              <a:rPr lang="en-US" altLang="en-US" sz="3200" i="1">
                <a:solidFill>
                  <a:schemeClr val="tx1"/>
                </a:solidFill>
              </a:rPr>
              <a:t>Non-Inverting Amplifier</a:t>
            </a:r>
          </a:p>
        </p:txBody>
      </p:sp>
      <p:sp>
        <p:nvSpPr>
          <p:cNvPr id="39942" name="TextBox 6">
            <a:extLst>
              <a:ext uri="{FF2B5EF4-FFF2-40B4-BE49-F238E27FC236}">
                <a16:creationId xmlns:a16="http://schemas.microsoft.com/office/drawing/2014/main" id="{9B45507F-F7F8-48FA-A339-0A33966CDDE3}"/>
              </a:ext>
            </a:extLst>
          </p:cNvPr>
          <p:cNvSpPr txBox="1">
            <a:spLocks noChangeArrowheads="1"/>
          </p:cNvSpPr>
          <p:nvPr/>
        </p:nvSpPr>
        <p:spPr bwMode="auto">
          <a:xfrm>
            <a:off x="685800" y="2005013"/>
            <a:ext cx="41148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Non-inverted op amps have Vin connected to the positive terminal. This is commonly used in electronics to isolated circuits from each other. </a:t>
            </a:r>
          </a:p>
        </p:txBody>
      </p:sp>
      <p:sp>
        <p:nvSpPr>
          <p:cNvPr id="8" name="TextBox 7">
            <a:extLst>
              <a:ext uri="{FF2B5EF4-FFF2-40B4-BE49-F238E27FC236}">
                <a16:creationId xmlns:a16="http://schemas.microsoft.com/office/drawing/2014/main" id="{64DB5B61-B13B-4DA4-8FA2-C566A1EA48ED}"/>
              </a:ext>
            </a:extLst>
          </p:cNvPr>
          <p:cNvSpPr txBox="1">
            <a:spLocks noRot="1" noChangeAspect="1" noMove="1" noResize="1" noEditPoints="1" noAdjustHandles="1" noChangeArrowheads="1" noChangeShapeType="1" noTextEdit="1"/>
          </p:cNvSpPr>
          <p:nvPr/>
        </p:nvSpPr>
        <p:spPr>
          <a:xfrm>
            <a:off x="5867400" y="2438400"/>
            <a:ext cx="2725683" cy="782971"/>
          </a:xfrm>
          <a:prstGeom prst="rect">
            <a:avLst/>
          </a:prstGeom>
          <a:blipFill rotWithShape="1">
            <a:blip r:embed="rId4"/>
            <a:stretch>
              <a:fillRect b="-2344"/>
            </a:stretch>
          </a:blipFill>
        </p:spPr>
        <p:txBody>
          <a:bodyPr/>
          <a:lstStyle/>
          <a:p>
            <a:pPr eaLnBrk="1" hangingPunct="1">
              <a:defRPr/>
            </a:pPr>
            <a:r>
              <a:rPr lang="en-US" sz="2400">
                <a:noFill/>
                <a:latin typeface="Times New Roman" charset="0"/>
              </a:rPr>
              <a:t> </a:t>
            </a:r>
          </a:p>
        </p:txBody>
      </p:sp>
      <p:sp>
        <p:nvSpPr>
          <p:cNvPr id="39944" name="Footer Placeholder 1">
            <a:extLst>
              <a:ext uri="{FF2B5EF4-FFF2-40B4-BE49-F238E27FC236}">
                <a16:creationId xmlns:a16="http://schemas.microsoft.com/office/drawing/2014/main" id="{0F0A3E41-B898-4583-BFF4-2F4C0F7F699A}"/>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a:extLst>
              <a:ext uri="{FF2B5EF4-FFF2-40B4-BE49-F238E27FC236}">
                <a16:creationId xmlns:a16="http://schemas.microsoft.com/office/drawing/2014/main" id="{D375D810-31B0-4B41-BB04-CB61F61F32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554037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Date Placeholder 3">
            <a:extLst>
              <a:ext uri="{FF2B5EF4-FFF2-40B4-BE49-F238E27FC236}">
                <a16:creationId xmlns:a16="http://schemas.microsoft.com/office/drawing/2014/main" id="{EFE86C62-EB75-4DA2-BAD4-A03DB4A8A0C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rev20AUG2020</a:t>
            </a:r>
          </a:p>
        </p:txBody>
      </p:sp>
      <p:sp>
        <p:nvSpPr>
          <p:cNvPr id="41988" name="Slide Number Placeholder 5">
            <a:extLst>
              <a:ext uri="{FF2B5EF4-FFF2-40B4-BE49-F238E27FC236}">
                <a16:creationId xmlns:a16="http://schemas.microsoft.com/office/drawing/2014/main" id="{65273DCC-D693-4073-84D9-F2BD62A406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DB8EE4A-05E5-4B48-BDF3-A8C5AA19ECBC}" type="slidenum">
              <a:rPr lang="en-US" altLang="en-US" sz="1400">
                <a:solidFill>
                  <a:srgbClr val="000000"/>
                </a:solidFill>
              </a:rPr>
              <a:pPr>
                <a:spcBef>
                  <a:spcPct val="0"/>
                </a:spcBef>
                <a:buFontTx/>
                <a:buNone/>
              </a:pPr>
              <a:t>24</a:t>
            </a:fld>
            <a:endParaRPr lang="en-US" altLang="en-US" sz="1400">
              <a:solidFill>
                <a:srgbClr val="000000"/>
              </a:solidFill>
            </a:endParaRPr>
          </a:p>
        </p:txBody>
      </p:sp>
      <p:sp>
        <p:nvSpPr>
          <p:cNvPr id="41989" name="Rectangle 2">
            <a:extLst>
              <a:ext uri="{FF2B5EF4-FFF2-40B4-BE49-F238E27FC236}">
                <a16:creationId xmlns:a16="http://schemas.microsoft.com/office/drawing/2014/main" id="{25F9E7FB-E4A7-4C26-A139-276645A3CB49}"/>
              </a:ext>
            </a:extLst>
          </p:cNvPr>
          <p:cNvSpPr>
            <a:spLocks noGrp="1" noChangeArrowheads="1"/>
          </p:cNvSpPr>
          <p:nvPr>
            <p:ph type="ctrTitle"/>
          </p:nvPr>
        </p:nvSpPr>
        <p:spPr>
          <a:xfrm>
            <a:off x="2362200" y="165100"/>
            <a:ext cx="6019800" cy="1219200"/>
          </a:xfrm>
        </p:spPr>
        <p:txBody>
          <a:bodyPr/>
          <a:lstStyle/>
          <a:p>
            <a:pPr eaLnBrk="1" hangingPunct="1"/>
            <a:r>
              <a:rPr lang="en-US" altLang="en-US" sz="3600">
                <a:solidFill>
                  <a:schemeClr val="tx1"/>
                </a:solidFill>
              </a:rPr>
              <a:t>Signal Conditioning Circuit</a:t>
            </a:r>
            <a:br>
              <a:rPr lang="en-US" altLang="en-US" sz="2000">
                <a:solidFill>
                  <a:schemeClr val="tx1"/>
                </a:solidFill>
              </a:rPr>
            </a:br>
            <a:r>
              <a:rPr lang="en-US" altLang="en-US" sz="2800" i="1">
                <a:solidFill>
                  <a:schemeClr val="tx1"/>
                </a:solidFill>
              </a:rPr>
              <a:t>Summing Amplifier</a:t>
            </a:r>
            <a:endParaRPr lang="en-US" altLang="en-US" sz="2800">
              <a:solidFill>
                <a:srgbClr val="990000"/>
              </a:solidFill>
            </a:endParaRPr>
          </a:p>
        </p:txBody>
      </p:sp>
      <p:sp>
        <p:nvSpPr>
          <p:cNvPr id="5" name="TextBox 4">
            <a:extLst>
              <a:ext uri="{FF2B5EF4-FFF2-40B4-BE49-F238E27FC236}">
                <a16:creationId xmlns:a16="http://schemas.microsoft.com/office/drawing/2014/main" id="{2A6BC79F-A719-48D9-A113-159E65D1F008}"/>
              </a:ext>
            </a:extLst>
          </p:cNvPr>
          <p:cNvSpPr txBox="1">
            <a:spLocks noRot="1" noChangeAspect="1" noMove="1" noResize="1" noEditPoints="1" noAdjustHandles="1" noChangeArrowheads="1" noChangeShapeType="1" noTextEdit="1"/>
          </p:cNvSpPr>
          <p:nvPr/>
        </p:nvSpPr>
        <p:spPr>
          <a:xfrm>
            <a:off x="3962400" y="1905000"/>
            <a:ext cx="4724400" cy="627929"/>
          </a:xfrm>
          <a:prstGeom prst="rect">
            <a:avLst/>
          </a:prstGeom>
          <a:blipFill rotWithShape="1">
            <a:blip r:embed="rId4"/>
            <a:stretch>
              <a:fillRect b="-5825"/>
            </a:stretch>
          </a:blipFill>
        </p:spPr>
        <p:txBody>
          <a:bodyPr/>
          <a:lstStyle/>
          <a:p>
            <a:pPr eaLnBrk="1" hangingPunct="1">
              <a:defRPr/>
            </a:pPr>
            <a:r>
              <a:rPr lang="en-US" sz="2400">
                <a:noFill/>
                <a:latin typeface="Times New Roman" charset="0"/>
              </a:rPr>
              <a:t> </a:t>
            </a:r>
          </a:p>
        </p:txBody>
      </p:sp>
      <p:sp>
        <p:nvSpPr>
          <p:cNvPr id="41991" name="TextBox 1">
            <a:extLst>
              <a:ext uri="{FF2B5EF4-FFF2-40B4-BE49-F238E27FC236}">
                <a16:creationId xmlns:a16="http://schemas.microsoft.com/office/drawing/2014/main" id="{97848273-BA09-4E5E-B418-14DD9AB862D3}"/>
              </a:ext>
            </a:extLst>
          </p:cNvPr>
          <p:cNvSpPr txBox="1">
            <a:spLocks noChangeArrowheads="1"/>
          </p:cNvSpPr>
          <p:nvPr/>
        </p:nvSpPr>
        <p:spPr bwMode="auto">
          <a:xfrm>
            <a:off x="5181600" y="446405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Summing op amps have multiple inputs are connected into the negative terminal</a:t>
            </a:r>
          </a:p>
        </p:txBody>
      </p:sp>
      <p:sp>
        <p:nvSpPr>
          <p:cNvPr id="41992" name="Footer Placeholder 1">
            <a:extLst>
              <a:ext uri="{FF2B5EF4-FFF2-40B4-BE49-F238E27FC236}">
                <a16:creationId xmlns:a16="http://schemas.microsoft.com/office/drawing/2014/main" id="{A74A5CD9-2749-4FA1-B294-78FA9EAEFCB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a:extLst>
              <a:ext uri="{FF2B5EF4-FFF2-40B4-BE49-F238E27FC236}">
                <a16:creationId xmlns:a16="http://schemas.microsoft.com/office/drawing/2014/main" id="{27B25C09-5838-4854-A492-04A4F3890DD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rev20AUG2020</a:t>
            </a:r>
          </a:p>
        </p:txBody>
      </p:sp>
      <p:sp>
        <p:nvSpPr>
          <p:cNvPr id="44035" name="Slide Number Placeholder 5">
            <a:extLst>
              <a:ext uri="{FF2B5EF4-FFF2-40B4-BE49-F238E27FC236}">
                <a16:creationId xmlns:a16="http://schemas.microsoft.com/office/drawing/2014/main" id="{A24E1B76-9D4C-4B23-9CB9-05C3A653B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A5A0CED-0877-46E1-81A3-5E63EC7E66D0}" type="slidenum">
              <a:rPr lang="en-US" altLang="en-US" sz="1400">
                <a:solidFill>
                  <a:srgbClr val="000000"/>
                </a:solidFill>
              </a:rPr>
              <a:pPr>
                <a:spcBef>
                  <a:spcPct val="0"/>
                </a:spcBef>
                <a:buFontTx/>
                <a:buNone/>
              </a:pPr>
              <a:t>25</a:t>
            </a:fld>
            <a:endParaRPr lang="en-US" altLang="en-US" sz="1400">
              <a:solidFill>
                <a:srgbClr val="000000"/>
              </a:solidFill>
            </a:endParaRPr>
          </a:p>
        </p:txBody>
      </p:sp>
      <p:pic>
        <p:nvPicPr>
          <p:cNvPr id="44036" name="Picture 1">
            <a:extLst>
              <a:ext uri="{FF2B5EF4-FFF2-40B4-BE49-F238E27FC236}">
                <a16:creationId xmlns:a16="http://schemas.microsoft.com/office/drawing/2014/main" id="{F219B69A-AE8D-4EA1-84E0-90C2DF42E7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52419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2">
            <a:extLst>
              <a:ext uri="{FF2B5EF4-FFF2-40B4-BE49-F238E27FC236}">
                <a16:creationId xmlns:a16="http://schemas.microsoft.com/office/drawing/2014/main" id="{4FCA5119-831F-4531-98D5-340C26C58FAB}"/>
              </a:ext>
            </a:extLst>
          </p:cNvPr>
          <p:cNvSpPr>
            <a:spLocks noGrp="1" noChangeArrowheads="1"/>
          </p:cNvSpPr>
          <p:nvPr>
            <p:ph type="ctrTitle"/>
          </p:nvPr>
        </p:nvSpPr>
        <p:spPr>
          <a:xfrm>
            <a:off x="2514600" y="192088"/>
            <a:ext cx="6019800" cy="1065212"/>
          </a:xfrm>
        </p:spPr>
        <p:txBody>
          <a:bodyPr/>
          <a:lstStyle/>
          <a:p>
            <a:pPr eaLnBrk="1" hangingPunct="1"/>
            <a:r>
              <a:rPr lang="en-US" altLang="en-US" sz="3600">
                <a:solidFill>
                  <a:schemeClr val="tx1"/>
                </a:solidFill>
              </a:rPr>
              <a:t>Signal Conditioning Circuit</a:t>
            </a:r>
            <a:br>
              <a:rPr lang="en-US" altLang="en-US" sz="1600">
                <a:solidFill>
                  <a:schemeClr val="tx1"/>
                </a:solidFill>
              </a:rPr>
            </a:br>
            <a:r>
              <a:rPr lang="en-US" altLang="en-US" sz="2800" i="1">
                <a:solidFill>
                  <a:schemeClr val="tx1"/>
                </a:solidFill>
              </a:rPr>
              <a:t>Difference Amplifier</a:t>
            </a:r>
            <a:endParaRPr lang="en-US" altLang="en-US" sz="2800">
              <a:solidFill>
                <a:srgbClr val="990000"/>
              </a:solidFill>
            </a:endParaRPr>
          </a:p>
        </p:txBody>
      </p:sp>
      <p:sp>
        <p:nvSpPr>
          <p:cNvPr id="2" name="TextBox 1">
            <a:extLst>
              <a:ext uri="{FF2B5EF4-FFF2-40B4-BE49-F238E27FC236}">
                <a16:creationId xmlns:a16="http://schemas.microsoft.com/office/drawing/2014/main" id="{0D0FDB31-76AE-4D16-A696-410939A05E70}"/>
              </a:ext>
            </a:extLst>
          </p:cNvPr>
          <p:cNvSpPr txBox="1">
            <a:spLocks noRot="1" noChangeAspect="1" noMove="1" noResize="1" noEditPoints="1" noAdjustHandles="1" noChangeArrowheads="1" noChangeShapeType="1" noTextEdit="1"/>
          </p:cNvSpPr>
          <p:nvPr/>
        </p:nvSpPr>
        <p:spPr>
          <a:xfrm>
            <a:off x="2514600" y="1752600"/>
            <a:ext cx="5495223" cy="625941"/>
          </a:xfrm>
          <a:prstGeom prst="rect">
            <a:avLst/>
          </a:prstGeom>
          <a:blipFill rotWithShape="1">
            <a:blip r:embed="rId4"/>
            <a:stretch>
              <a:fillRect b="-8824"/>
            </a:stretch>
          </a:blipFill>
        </p:spPr>
        <p:txBody>
          <a:bodyPr/>
          <a:lstStyle/>
          <a:p>
            <a:pPr eaLnBrk="1" hangingPunct="1">
              <a:defRPr/>
            </a:pPr>
            <a:r>
              <a:rPr lang="en-US">
                <a:noFill/>
                <a:latin typeface="Times New Roman" charset="0"/>
              </a:rPr>
              <a:t> </a:t>
            </a:r>
          </a:p>
        </p:txBody>
      </p:sp>
      <p:sp>
        <p:nvSpPr>
          <p:cNvPr id="44039" name="TextBox 2">
            <a:extLst>
              <a:ext uri="{FF2B5EF4-FFF2-40B4-BE49-F238E27FC236}">
                <a16:creationId xmlns:a16="http://schemas.microsoft.com/office/drawing/2014/main" id="{19FB24FE-B9B8-4FD0-A357-85E3E2E91D75}"/>
              </a:ext>
            </a:extLst>
          </p:cNvPr>
          <p:cNvSpPr txBox="1">
            <a:spLocks noChangeArrowheads="1"/>
          </p:cNvSpPr>
          <p:nvPr/>
        </p:nvSpPr>
        <p:spPr bwMode="auto">
          <a:xfrm>
            <a:off x="5622925" y="3132138"/>
            <a:ext cx="30638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A difference op amp has an input into both the negative and positive terminals.</a:t>
            </a:r>
          </a:p>
        </p:txBody>
      </p:sp>
      <p:sp>
        <p:nvSpPr>
          <p:cNvPr id="44040" name="Footer Placeholder 2">
            <a:extLst>
              <a:ext uri="{FF2B5EF4-FFF2-40B4-BE49-F238E27FC236}">
                <a16:creationId xmlns:a16="http://schemas.microsoft.com/office/drawing/2014/main" id="{696F2B49-3AE0-47F5-ACF2-FA1A57DB609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2">
            <a:extLst>
              <a:ext uri="{FF2B5EF4-FFF2-40B4-BE49-F238E27FC236}">
                <a16:creationId xmlns:a16="http://schemas.microsoft.com/office/drawing/2014/main" id="{DFC03899-8C09-49EC-99BD-803131651E1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46083" name="Slide Number Placeholder 4">
            <a:extLst>
              <a:ext uri="{FF2B5EF4-FFF2-40B4-BE49-F238E27FC236}">
                <a16:creationId xmlns:a16="http://schemas.microsoft.com/office/drawing/2014/main" id="{D8F1D776-6E40-4746-9F3D-9288D89158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403E8C6-C85C-47D2-9626-5DD95268E241}" type="slidenum">
              <a:rPr lang="en-US" altLang="en-US" sz="1400"/>
              <a:pPr>
                <a:spcBef>
                  <a:spcPct val="0"/>
                </a:spcBef>
                <a:buFontTx/>
                <a:buNone/>
              </a:pPr>
              <a:t>26</a:t>
            </a:fld>
            <a:endParaRPr lang="en-US" altLang="en-US" sz="1400"/>
          </a:p>
        </p:txBody>
      </p:sp>
      <p:sp>
        <p:nvSpPr>
          <p:cNvPr id="46084" name="Rectangle 4">
            <a:extLst>
              <a:ext uri="{FF2B5EF4-FFF2-40B4-BE49-F238E27FC236}">
                <a16:creationId xmlns:a16="http://schemas.microsoft.com/office/drawing/2014/main" id="{FC1448F5-32EC-4211-9CE3-C3DB5D9E4A33}"/>
              </a:ext>
            </a:extLst>
          </p:cNvPr>
          <p:cNvSpPr>
            <a:spLocks noGrp="1" noChangeArrowheads="1"/>
          </p:cNvSpPr>
          <p:nvPr>
            <p:ph type="title"/>
          </p:nvPr>
        </p:nvSpPr>
        <p:spPr>
          <a:xfrm>
            <a:off x="704850" y="533400"/>
            <a:ext cx="7772400" cy="838200"/>
          </a:xfrm>
        </p:spPr>
        <p:txBody>
          <a:bodyPr/>
          <a:lstStyle/>
          <a:p>
            <a:pPr eaLnBrk="1" hangingPunct="1"/>
            <a:r>
              <a:rPr lang="en-US" altLang="en-US" sz="4000"/>
              <a:t>Data Acquisition Flow</a:t>
            </a:r>
          </a:p>
        </p:txBody>
      </p:sp>
      <p:sp>
        <p:nvSpPr>
          <p:cNvPr id="46085" name="Rectangle 5">
            <a:extLst>
              <a:ext uri="{FF2B5EF4-FFF2-40B4-BE49-F238E27FC236}">
                <a16:creationId xmlns:a16="http://schemas.microsoft.com/office/drawing/2014/main" id="{BF01E642-CF69-4688-8E30-99D48BF1B369}"/>
              </a:ext>
            </a:extLst>
          </p:cNvPr>
          <p:cNvSpPr>
            <a:spLocks noChangeArrowheads="1"/>
          </p:cNvSpPr>
          <p:nvPr/>
        </p:nvSpPr>
        <p:spPr bwMode="auto">
          <a:xfrm>
            <a:off x="762000" y="1905000"/>
            <a:ext cx="13716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SENSOR</a:t>
            </a:r>
          </a:p>
        </p:txBody>
      </p:sp>
      <p:sp>
        <p:nvSpPr>
          <p:cNvPr id="46086" name="Rectangle 7">
            <a:extLst>
              <a:ext uri="{FF2B5EF4-FFF2-40B4-BE49-F238E27FC236}">
                <a16:creationId xmlns:a16="http://schemas.microsoft.com/office/drawing/2014/main" id="{3287631D-CF46-4824-A68D-869DFCF656D2}"/>
              </a:ext>
            </a:extLst>
          </p:cNvPr>
          <p:cNvSpPr>
            <a:spLocks noChangeArrowheads="1"/>
          </p:cNvSpPr>
          <p:nvPr/>
        </p:nvSpPr>
        <p:spPr bwMode="auto">
          <a:xfrm>
            <a:off x="2895600" y="1905000"/>
            <a:ext cx="21336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TRANSDUCER</a:t>
            </a:r>
          </a:p>
        </p:txBody>
      </p:sp>
      <p:sp>
        <p:nvSpPr>
          <p:cNvPr id="46087" name="Rectangle 8">
            <a:extLst>
              <a:ext uri="{FF2B5EF4-FFF2-40B4-BE49-F238E27FC236}">
                <a16:creationId xmlns:a16="http://schemas.microsoft.com/office/drawing/2014/main" id="{FCDA7A39-814F-48AD-A5BF-DEC9697B0E4E}"/>
              </a:ext>
            </a:extLst>
          </p:cNvPr>
          <p:cNvSpPr>
            <a:spLocks noChangeArrowheads="1"/>
          </p:cNvSpPr>
          <p:nvPr/>
        </p:nvSpPr>
        <p:spPr bwMode="auto">
          <a:xfrm>
            <a:off x="5638800" y="1905000"/>
            <a:ext cx="24384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SIGNAL</a:t>
            </a:r>
          </a:p>
          <a:p>
            <a:pPr algn="ctr" eaLnBrk="1" hangingPunct="1">
              <a:spcBef>
                <a:spcPct val="0"/>
              </a:spcBef>
              <a:buFontTx/>
              <a:buNone/>
            </a:pPr>
            <a:r>
              <a:rPr lang="en-US" altLang="en-US" sz="2400"/>
              <a:t>CONDITIONING</a:t>
            </a:r>
          </a:p>
        </p:txBody>
      </p:sp>
      <p:sp>
        <p:nvSpPr>
          <p:cNvPr id="46088" name="Rectangle 9">
            <a:extLst>
              <a:ext uri="{FF2B5EF4-FFF2-40B4-BE49-F238E27FC236}">
                <a16:creationId xmlns:a16="http://schemas.microsoft.com/office/drawing/2014/main" id="{EB99D8BA-DD7F-4ACD-8D0C-C710A296BACD}"/>
              </a:ext>
            </a:extLst>
          </p:cNvPr>
          <p:cNvSpPr>
            <a:spLocks noChangeArrowheads="1"/>
          </p:cNvSpPr>
          <p:nvPr/>
        </p:nvSpPr>
        <p:spPr bwMode="auto">
          <a:xfrm>
            <a:off x="4572000" y="3581400"/>
            <a:ext cx="35052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ANALOG-TO-DIGITAL</a:t>
            </a:r>
          </a:p>
          <a:p>
            <a:pPr algn="ctr" eaLnBrk="1" hangingPunct="1">
              <a:spcBef>
                <a:spcPct val="0"/>
              </a:spcBef>
              <a:buFontTx/>
              <a:buNone/>
            </a:pPr>
            <a:r>
              <a:rPr lang="en-US" altLang="en-US" sz="2400"/>
              <a:t>CONVERSION</a:t>
            </a:r>
          </a:p>
        </p:txBody>
      </p:sp>
      <p:sp>
        <p:nvSpPr>
          <p:cNvPr id="46089" name="Rectangle 10">
            <a:extLst>
              <a:ext uri="{FF2B5EF4-FFF2-40B4-BE49-F238E27FC236}">
                <a16:creationId xmlns:a16="http://schemas.microsoft.com/office/drawing/2014/main" id="{6B90BB4E-C43D-4DBA-ADA6-A943F2908BE7}"/>
              </a:ext>
            </a:extLst>
          </p:cNvPr>
          <p:cNvSpPr>
            <a:spLocks noChangeArrowheads="1"/>
          </p:cNvSpPr>
          <p:nvPr/>
        </p:nvSpPr>
        <p:spPr bwMode="auto">
          <a:xfrm>
            <a:off x="762000" y="3581400"/>
            <a:ext cx="29718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DATA COLLECTION</a:t>
            </a:r>
          </a:p>
          <a:p>
            <a:pPr algn="ctr" eaLnBrk="1" hangingPunct="1">
              <a:spcBef>
                <a:spcPct val="0"/>
              </a:spcBef>
              <a:buFontTx/>
              <a:buNone/>
            </a:pPr>
            <a:r>
              <a:rPr lang="en-US" altLang="en-US" sz="2400"/>
              <a:t>AND STORAGE</a:t>
            </a:r>
          </a:p>
        </p:txBody>
      </p:sp>
      <p:sp>
        <p:nvSpPr>
          <p:cNvPr id="46090" name="Line 11">
            <a:extLst>
              <a:ext uri="{FF2B5EF4-FFF2-40B4-BE49-F238E27FC236}">
                <a16:creationId xmlns:a16="http://schemas.microsoft.com/office/drawing/2014/main" id="{7D43C3E6-D271-44F3-A19B-E46A813A695D}"/>
              </a:ext>
            </a:extLst>
          </p:cNvPr>
          <p:cNvSpPr>
            <a:spLocks noChangeShapeType="1"/>
          </p:cNvSpPr>
          <p:nvPr/>
        </p:nvSpPr>
        <p:spPr bwMode="auto">
          <a:xfrm>
            <a:off x="2133600" y="2438400"/>
            <a:ext cx="7620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1" name="Line 12">
            <a:extLst>
              <a:ext uri="{FF2B5EF4-FFF2-40B4-BE49-F238E27FC236}">
                <a16:creationId xmlns:a16="http://schemas.microsoft.com/office/drawing/2014/main" id="{4A1F0F9E-C2D9-444C-96E2-4263522C8416}"/>
              </a:ext>
            </a:extLst>
          </p:cNvPr>
          <p:cNvSpPr>
            <a:spLocks noChangeShapeType="1"/>
          </p:cNvSpPr>
          <p:nvPr/>
        </p:nvSpPr>
        <p:spPr bwMode="auto">
          <a:xfrm>
            <a:off x="5029200" y="2362200"/>
            <a:ext cx="6096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2" name="Line 13">
            <a:extLst>
              <a:ext uri="{FF2B5EF4-FFF2-40B4-BE49-F238E27FC236}">
                <a16:creationId xmlns:a16="http://schemas.microsoft.com/office/drawing/2014/main" id="{F7CB82B4-548C-4160-AE57-06A45F3B6BEE}"/>
              </a:ext>
            </a:extLst>
          </p:cNvPr>
          <p:cNvSpPr>
            <a:spLocks noChangeShapeType="1"/>
          </p:cNvSpPr>
          <p:nvPr/>
        </p:nvSpPr>
        <p:spPr bwMode="auto">
          <a:xfrm>
            <a:off x="6781800" y="2895600"/>
            <a:ext cx="0" cy="68580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Line 14">
            <a:extLst>
              <a:ext uri="{FF2B5EF4-FFF2-40B4-BE49-F238E27FC236}">
                <a16:creationId xmlns:a16="http://schemas.microsoft.com/office/drawing/2014/main" id="{A67923AB-91F4-4435-A3AF-3BB644B1943B}"/>
              </a:ext>
            </a:extLst>
          </p:cNvPr>
          <p:cNvSpPr>
            <a:spLocks noChangeShapeType="1"/>
          </p:cNvSpPr>
          <p:nvPr/>
        </p:nvSpPr>
        <p:spPr bwMode="auto">
          <a:xfrm flipH="1">
            <a:off x="3733800" y="4038600"/>
            <a:ext cx="838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Rectangle 15">
            <a:extLst>
              <a:ext uri="{FF2B5EF4-FFF2-40B4-BE49-F238E27FC236}">
                <a16:creationId xmlns:a16="http://schemas.microsoft.com/office/drawing/2014/main" id="{21A9CDE0-F0A3-4785-AEB4-68DF78D4B3F5}"/>
              </a:ext>
            </a:extLst>
          </p:cNvPr>
          <p:cNvSpPr>
            <a:spLocks noChangeArrowheads="1"/>
          </p:cNvSpPr>
          <p:nvPr/>
        </p:nvSpPr>
        <p:spPr bwMode="auto">
          <a:xfrm>
            <a:off x="685800" y="1828800"/>
            <a:ext cx="4419600" cy="1143000"/>
          </a:xfrm>
          <a:prstGeom prst="rect">
            <a:avLst/>
          </a:prstGeom>
          <a:noFill/>
          <a:ln w="19050">
            <a:solidFill>
              <a:schemeClr val="accent2"/>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46095" name="Rectangle 16">
            <a:extLst>
              <a:ext uri="{FF2B5EF4-FFF2-40B4-BE49-F238E27FC236}">
                <a16:creationId xmlns:a16="http://schemas.microsoft.com/office/drawing/2014/main" id="{8DA6B15B-FA1C-4915-806A-70C05127EE14}"/>
              </a:ext>
            </a:extLst>
          </p:cNvPr>
          <p:cNvSpPr>
            <a:spLocks noChangeArrowheads="1"/>
          </p:cNvSpPr>
          <p:nvPr/>
        </p:nvSpPr>
        <p:spPr bwMode="auto">
          <a:xfrm>
            <a:off x="3048000" y="5181600"/>
            <a:ext cx="2971800" cy="990600"/>
          </a:xfrm>
          <a:prstGeom prst="rect">
            <a:avLst/>
          </a:prstGeom>
          <a:solidFill>
            <a:srgbClr val="00B0F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READOUT</a:t>
            </a:r>
          </a:p>
          <a:p>
            <a:pPr algn="ctr" eaLnBrk="1" hangingPunct="1">
              <a:spcBef>
                <a:spcPct val="0"/>
              </a:spcBef>
              <a:buFontTx/>
              <a:buNone/>
            </a:pPr>
            <a:r>
              <a:rPr lang="en-US" altLang="en-US" sz="2400"/>
              <a:t>AND/OR DISPLAY</a:t>
            </a:r>
          </a:p>
        </p:txBody>
      </p:sp>
      <p:sp>
        <p:nvSpPr>
          <p:cNvPr id="46096" name="Line 17">
            <a:extLst>
              <a:ext uri="{FF2B5EF4-FFF2-40B4-BE49-F238E27FC236}">
                <a16:creationId xmlns:a16="http://schemas.microsoft.com/office/drawing/2014/main" id="{7F444CBB-7884-4180-BC04-347BB43BDCEB}"/>
              </a:ext>
            </a:extLst>
          </p:cNvPr>
          <p:cNvSpPr>
            <a:spLocks noChangeShapeType="1"/>
          </p:cNvSpPr>
          <p:nvPr/>
        </p:nvSpPr>
        <p:spPr bwMode="auto">
          <a:xfrm flipH="1">
            <a:off x="2133600" y="4572000"/>
            <a:ext cx="0" cy="114300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7" name="Line 18">
            <a:extLst>
              <a:ext uri="{FF2B5EF4-FFF2-40B4-BE49-F238E27FC236}">
                <a16:creationId xmlns:a16="http://schemas.microsoft.com/office/drawing/2014/main" id="{9ECF0C35-6C4B-4BC4-8AEC-08AB55AEB24C}"/>
              </a:ext>
            </a:extLst>
          </p:cNvPr>
          <p:cNvSpPr>
            <a:spLocks noChangeShapeType="1"/>
          </p:cNvSpPr>
          <p:nvPr/>
        </p:nvSpPr>
        <p:spPr bwMode="auto">
          <a:xfrm>
            <a:off x="2133600" y="5715000"/>
            <a:ext cx="9144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8" name="Footer Placeholder 1">
            <a:extLst>
              <a:ext uri="{FF2B5EF4-FFF2-40B4-BE49-F238E27FC236}">
                <a16:creationId xmlns:a16="http://schemas.microsoft.com/office/drawing/2014/main" id="{1AB6F822-CB17-4FFD-A2B9-CB0F80C4F86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900FF594-4B68-4E3C-A331-5EB58BED5FA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9219" name="Slide Number Placeholder 5">
            <a:extLst>
              <a:ext uri="{FF2B5EF4-FFF2-40B4-BE49-F238E27FC236}">
                <a16:creationId xmlns:a16="http://schemas.microsoft.com/office/drawing/2014/main" id="{7A5E6F18-270C-40DC-BC64-372121745C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1C29CF5-F1FF-4815-AAA0-AD0E009DF4AB}" type="slidenum">
              <a:rPr lang="en-US" altLang="en-US" sz="1400"/>
              <a:pPr>
                <a:spcBef>
                  <a:spcPct val="0"/>
                </a:spcBef>
                <a:buFontTx/>
                <a:buNone/>
              </a:pPr>
              <a:t>3</a:t>
            </a:fld>
            <a:endParaRPr lang="en-US" altLang="en-US" sz="1400"/>
          </a:p>
        </p:txBody>
      </p:sp>
      <p:sp>
        <p:nvSpPr>
          <p:cNvPr id="9220" name="Rectangle 4">
            <a:extLst>
              <a:ext uri="{FF2B5EF4-FFF2-40B4-BE49-F238E27FC236}">
                <a16:creationId xmlns:a16="http://schemas.microsoft.com/office/drawing/2014/main" id="{6741A3ED-237F-4F76-9C7F-4AEFF3F9D372}"/>
              </a:ext>
            </a:extLst>
          </p:cNvPr>
          <p:cNvSpPr>
            <a:spLocks noGrp="1" noChangeArrowheads="1"/>
          </p:cNvSpPr>
          <p:nvPr>
            <p:ph type="ctrTitle"/>
          </p:nvPr>
        </p:nvSpPr>
        <p:spPr>
          <a:xfrm>
            <a:off x="1143000" y="258763"/>
            <a:ext cx="7772400" cy="1371600"/>
          </a:xfrm>
        </p:spPr>
        <p:txBody>
          <a:bodyPr/>
          <a:lstStyle/>
          <a:p>
            <a:pPr eaLnBrk="1" hangingPunct="1"/>
            <a:r>
              <a:rPr lang="en-US" altLang="en-US" sz="4000"/>
              <a:t>Sensor Inputs: </a:t>
            </a:r>
            <a:br>
              <a:rPr lang="en-US" altLang="en-US" sz="4000"/>
            </a:br>
            <a:r>
              <a:rPr lang="en-US" altLang="en-US" sz="4000"/>
              <a:t>Physical Variables</a:t>
            </a:r>
            <a:endParaRPr lang="en-US" altLang="en-US" sz="2400" i="1"/>
          </a:p>
        </p:txBody>
      </p:sp>
      <p:pic>
        <p:nvPicPr>
          <p:cNvPr id="9221" name="Picture 2">
            <a:extLst>
              <a:ext uri="{FF2B5EF4-FFF2-40B4-BE49-F238E27FC236}">
                <a16:creationId xmlns:a16="http://schemas.microsoft.com/office/drawing/2014/main" id="{99F2C2D3-01D7-47F1-9545-659C0CFEF0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3600" y="3733800"/>
            <a:ext cx="1612900" cy="1612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3">
            <a:extLst>
              <a:ext uri="{FF2B5EF4-FFF2-40B4-BE49-F238E27FC236}">
                <a16:creationId xmlns:a16="http://schemas.microsoft.com/office/drawing/2014/main" id="{D6DC3DF2-3050-438C-94E4-E139AD310D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733800"/>
            <a:ext cx="2255838" cy="1612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3" name="TextBox 4">
            <a:extLst>
              <a:ext uri="{FF2B5EF4-FFF2-40B4-BE49-F238E27FC236}">
                <a16:creationId xmlns:a16="http://schemas.microsoft.com/office/drawing/2014/main" id="{FFCA55F4-B6A5-4BDE-A755-C417FBBDCDCA}"/>
              </a:ext>
            </a:extLst>
          </p:cNvPr>
          <p:cNvSpPr txBox="1">
            <a:spLocks noChangeArrowheads="1"/>
          </p:cNvSpPr>
          <p:nvPr/>
        </p:nvSpPr>
        <p:spPr bwMode="auto">
          <a:xfrm>
            <a:off x="1003300" y="5462588"/>
            <a:ext cx="1652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Pressure Sensor</a:t>
            </a:r>
          </a:p>
        </p:txBody>
      </p:sp>
      <p:sp>
        <p:nvSpPr>
          <p:cNvPr id="9224" name="TextBox 5">
            <a:extLst>
              <a:ext uri="{FF2B5EF4-FFF2-40B4-BE49-F238E27FC236}">
                <a16:creationId xmlns:a16="http://schemas.microsoft.com/office/drawing/2014/main" id="{0AC961C4-5757-493B-BBF1-FC8DA455F111}"/>
              </a:ext>
            </a:extLst>
          </p:cNvPr>
          <p:cNvSpPr txBox="1">
            <a:spLocks noChangeArrowheads="1"/>
          </p:cNvSpPr>
          <p:nvPr/>
        </p:nvSpPr>
        <p:spPr bwMode="auto">
          <a:xfrm>
            <a:off x="3484563" y="5462588"/>
            <a:ext cx="154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Accelerometer</a:t>
            </a:r>
          </a:p>
        </p:txBody>
      </p:sp>
      <p:sp>
        <p:nvSpPr>
          <p:cNvPr id="9225" name="TextBox 6">
            <a:extLst>
              <a:ext uri="{FF2B5EF4-FFF2-40B4-BE49-F238E27FC236}">
                <a16:creationId xmlns:a16="http://schemas.microsoft.com/office/drawing/2014/main" id="{AB458A3C-107C-4A80-93A7-F59232AABD6B}"/>
              </a:ext>
            </a:extLst>
          </p:cNvPr>
          <p:cNvSpPr txBox="1">
            <a:spLocks noChangeArrowheads="1"/>
          </p:cNvSpPr>
          <p:nvPr/>
        </p:nvSpPr>
        <p:spPr bwMode="auto">
          <a:xfrm>
            <a:off x="6096000" y="5462588"/>
            <a:ext cx="1614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Geiger Counter</a:t>
            </a:r>
          </a:p>
        </p:txBody>
      </p:sp>
      <p:sp>
        <p:nvSpPr>
          <p:cNvPr id="9226" name="Footer Placeholder 1">
            <a:extLst>
              <a:ext uri="{FF2B5EF4-FFF2-40B4-BE49-F238E27FC236}">
                <a16:creationId xmlns:a16="http://schemas.microsoft.com/office/drawing/2014/main" id="{652DCB6C-F812-4D01-B66C-0BE02D932BA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pic>
        <p:nvPicPr>
          <p:cNvPr id="9227" name="Picture 10">
            <a:extLst>
              <a:ext uri="{FF2B5EF4-FFF2-40B4-BE49-F238E27FC236}">
                <a16:creationId xmlns:a16="http://schemas.microsoft.com/office/drawing/2014/main" id="{A87948E2-4325-4EB7-8E0D-7CB0CB76E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3732213"/>
            <a:ext cx="1614488" cy="1614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5">
            <a:extLst>
              <a:ext uri="{FF2B5EF4-FFF2-40B4-BE49-F238E27FC236}">
                <a16:creationId xmlns:a16="http://schemas.microsoft.com/office/drawing/2014/main" id="{B90ED3B0-982D-47B7-9963-0ECB45E09A0A}"/>
              </a:ext>
            </a:extLst>
          </p:cNvPr>
          <p:cNvSpPr txBox="1">
            <a:spLocks noChangeArrowheads="1"/>
          </p:cNvSpPr>
          <p:nvPr/>
        </p:nvSpPr>
        <p:spPr bwMode="auto">
          <a:xfrm>
            <a:off x="663575" y="1676400"/>
            <a:ext cx="3679825" cy="1612900"/>
          </a:xfrm>
          <a:prstGeom prst="rect">
            <a:avLst/>
          </a:prstGeom>
          <a:noFill/>
          <a:ln>
            <a:no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80000"/>
              </a:lnSpc>
              <a:buFont typeface="Courier New" panose="02070309020205020404" pitchFamily="49" charset="0"/>
              <a:buChar char="o"/>
              <a:defRPr/>
            </a:pPr>
            <a:r>
              <a:rPr lang="en-US" altLang="en-US" sz="2400" kern="0" dirty="0"/>
              <a:t>Temperature</a:t>
            </a:r>
          </a:p>
          <a:p>
            <a:pPr marL="457200" indent="-457200" algn="l" eaLnBrk="1" hangingPunct="1">
              <a:lnSpc>
                <a:spcPct val="80000"/>
              </a:lnSpc>
              <a:buFont typeface="Courier New" panose="02070309020205020404" pitchFamily="49" charset="0"/>
              <a:buChar char="o"/>
              <a:defRPr/>
            </a:pPr>
            <a:r>
              <a:rPr lang="en-US" altLang="en-US" sz="2400" kern="0" dirty="0"/>
              <a:t>Pressure</a:t>
            </a:r>
          </a:p>
          <a:p>
            <a:pPr marL="457200" indent="-457200" algn="l" eaLnBrk="1" hangingPunct="1">
              <a:lnSpc>
                <a:spcPct val="80000"/>
              </a:lnSpc>
              <a:buFont typeface="Courier New" panose="02070309020205020404" pitchFamily="49" charset="0"/>
              <a:buChar char="o"/>
              <a:defRPr/>
            </a:pPr>
            <a:r>
              <a:rPr lang="en-US" altLang="en-US" sz="2400" kern="0" dirty="0"/>
              <a:t>Humidity</a:t>
            </a:r>
          </a:p>
          <a:p>
            <a:pPr marL="457200" indent="-457200" algn="l" eaLnBrk="1" hangingPunct="1">
              <a:lnSpc>
                <a:spcPct val="80000"/>
              </a:lnSpc>
              <a:buFont typeface="Courier New" panose="02070309020205020404" pitchFamily="49" charset="0"/>
              <a:buChar char="o"/>
              <a:defRPr/>
            </a:pPr>
            <a:r>
              <a:rPr lang="en-US" altLang="en-US" sz="2400" kern="0" dirty="0"/>
              <a:t>Light Intensity</a:t>
            </a:r>
          </a:p>
          <a:p>
            <a:pPr algn="l" eaLnBrk="1" hangingPunct="1">
              <a:lnSpc>
                <a:spcPct val="80000"/>
              </a:lnSpc>
              <a:defRPr/>
            </a:pPr>
            <a:endParaRPr lang="en-US" altLang="en-US" sz="2800" kern="0" dirty="0"/>
          </a:p>
        </p:txBody>
      </p:sp>
      <p:sp>
        <p:nvSpPr>
          <p:cNvPr id="15" name="Rectangle 5">
            <a:extLst>
              <a:ext uri="{FF2B5EF4-FFF2-40B4-BE49-F238E27FC236}">
                <a16:creationId xmlns:a16="http://schemas.microsoft.com/office/drawing/2014/main" id="{A4042B79-4855-4E01-88F5-788FDCE1E921}"/>
              </a:ext>
            </a:extLst>
          </p:cNvPr>
          <p:cNvSpPr txBox="1">
            <a:spLocks noChangeArrowheads="1"/>
          </p:cNvSpPr>
          <p:nvPr/>
        </p:nvSpPr>
        <p:spPr bwMode="auto">
          <a:xfrm>
            <a:off x="4570413" y="1697038"/>
            <a:ext cx="3679825" cy="1752600"/>
          </a:xfrm>
          <a:prstGeom prst="rect">
            <a:avLst/>
          </a:prstGeom>
          <a:noFill/>
          <a:ln>
            <a:no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80000"/>
              </a:lnSpc>
              <a:buFont typeface="Courier New" panose="02070309020205020404" pitchFamily="49" charset="0"/>
              <a:buChar char="o"/>
              <a:defRPr/>
            </a:pPr>
            <a:r>
              <a:rPr lang="en-US" altLang="en-US" sz="2400" kern="0" dirty="0"/>
              <a:t>Radioactivity</a:t>
            </a:r>
          </a:p>
          <a:p>
            <a:pPr marL="457200" indent="-457200" algn="l" eaLnBrk="1" hangingPunct="1">
              <a:lnSpc>
                <a:spcPct val="80000"/>
              </a:lnSpc>
              <a:buFont typeface="Courier New" panose="02070309020205020404" pitchFamily="49" charset="0"/>
              <a:buChar char="o"/>
              <a:defRPr/>
            </a:pPr>
            <a:r>
              <a:rPr lang="en-US" altLang="en-US" sz="2400" kern="0" dirty="0"/>
              <a:t>Acceleration</a:t>
            </a:r>
          </a:p>
          <a:p>
            <a:pPr marL="457200" indent="-457200" algn="l" eaLnBrk="1" hangingPunct="1">
              <a:lnSpc>
                <a:spcPct val="80000"/>
              </a:lnSpc>
              <a:buFont typeface="Courier New" panose="02070309020205020404" pitchFamily="49" charset="0"/>
              <a:buChar char="o"/>
              <a:defRPr/>
            </a:pPr>
            <a:r>
              <a:rPr lang="en-US" altLang="en-US" sz="2400" kern="0" dirty="0"/>
              <a:t>Altitude</a:t>
            </a:r>
          </a:p>
          <a:p>
            <a:pPr marL="457200" indent="-457200" algn="l" eaLnBrk="1" hangingPunct="1">
              <a:lnSpc>
                <a:spcPct val="80000"/>
              </a:lnSpc>
              <a:buFont typeface="Courier New" panose="02070309020205020404" pitchFamily="49" charset="0"/>
              <a:buChar char="o"/>
              <a:defRPr/>
            </a:pPr>
            <a:r>
              <a:rPr lang="en-US" altLang="en-US" sz="2400" kern="0" dirty="0"/>
              <a:t>EMF strength</a:t>
            </a:r>
          </a:p>
          <a:p>
            <a:pPr marL="914400" lvl="1" indent="-457200" algn="l" eaLnBrk="1" hangingPunct="1">
              <a:lnSpc>
                <a:spcPct val="80000"/>
              </a:lnSpc>
              <a:buFont typeface="Courier New" panose="02070309020205020404" pitchFamily="49" charset="0"/>
              <a:buChar char="o"/>
              <a:defRPr/>
            </a:pPr>
            <a:r>
              <a:rPr lang="en-US" altLang="en-US" sz="2000" kern="0" dirty="0"/>
              <a:t>(Electromagnetic fields)</a:t>
            </a:r>
          </a:p>
          <a:p>
            <a:pPr algn="l" eaLnBrk="1" hangingPunct="1">
              <a:lnSpc>
                <a:spcPct val="80000"/>
              </a:lnSpc>
              <a:defRPr/>
            </a:pPr>
            <a:endParaRPr lang="en-US" altLang="en-US" sz="2800"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D3730AA0-22B8-49C1-B5B7-54487FA9F824}"/>
              </a:ext>
            </a:extLst>
          </p:cNvPr>
          <p:cNvSpPr>
            <a:spLocks noGrp="1" noChangeArrowheads="1"/>
          </p:cNvSpPr>
          <p:nvPr>
            <p:ph type="title"/>
          </p:nvPr>
        </p:nvSpPr>
        <p:spPr>
          <a:xfrm>
            <a:off x="1050925" y="687388"/>
            <a:ext cx="7772400" cy="1143000"/>
          </a:xfrm>
        </p:spPr>
        <p:txBody>
          <a:bodyPr/>
          <a:lstStyle/>
          <a:p>
            <a:pPr eaLnBrk="1" hangingPunct="1"/>
            <a:r>
              <a:rPr lang="en-US" altLang="en-US" sz="4000"/>
              <a:t>Sensor Classification</a:t>
            </a:r>
            <a:br>
              <a:rPr lang="en-US" altLang="en-US" sz="4000"/>
            </a:br>
            <a:br>
              <a:rPr lang="en-US" altLang="en-US" sz="4000"/>
            </a:br>
            <a:endParaRPr lang="en-US" altLang="en-US" sz="2800" i="1"/>
          </a:p>
        </p:txBody>
      </p:sp>
      <p:pic>
        <p:nvPicPr>
          <p:cNvPr id="10243" name="Content Placeholder 2">
            <a:extLst>
              <a:ext uri="{FF2B5EF4-FFF2-40B4-BE49-F238E27FC236}">
                <a16:creationId xmlns:a16="http://schemas.microsoft.com/office/drawing/2014/main" id="{AB8D0630-4432-4A48-A47B-F0B3E3E6D22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486400" y="1600200"/>
            <a:ext cx="2657475" cy="4114800"/>
          </a:xfrm>
        </p:spPr>
      </p:pic>
      <p:sp>
        <p:nvSpPr>
          <p:cNvPr id="10244" name="Content Placeholder 1">
            <a:extLst>
              <a:ext uri="{FF2B5EF4-FFF2-40B4-BE49-F238E27FC236}">
                <a16:creationId xmlns:a16="http://schemas.microsoft.com/office/drawing/2014/main" id="{90598D7A-DF9B-4060-999C-416CDFC2E323}"/>
              </a:ext>
            </a:extLst>
          </p:cNvPr>
          <p:cNvSpPr>
            <a:spLocks noGrp="1" noChangeArrowheads="1"/>
          </p:cNvSpPr>
          <p:nvPr>
            <p:ph sz="half" idx="2"/>
          </p:nvPr>
        </p:nvSpPr>
        <p:spPr>
          <a:xfrm>
            <a:off x="457200" y="1830388"/>
            <a:ext cx="3886200" cy="4114800"/>
          </a:xfrm>
        </p:spPr>
        <p:txBody>
          <a:bodyPr/>
          <a:lstStyle/>
          <a:p>
            <a:pPr marL="0" indent="0">
              <a:buFontTx/>
              <a:buNone/>
            </a:pPr>
            <a:r>
              <a:rPr lang="en-US" altLang="en-US" sz="2400"/>
              <a:t>A </a:t>
            </a:r>
            <a:r>
              <a:rPr lang="en-US" altLang="en-US" sz="2400" b="1"/>
              <a:t>passive sensor </a:t>
            </a:r>
            <a:r>
              <a:rPr lang="en-US" altLang="en-US" sz="2400"/>
              <a:t>detects or responds to external stimuli from the environment</a:t>
            </a:r>
            <a:endParaRPr lang="en-US" altLang="en-US" sz="2400" b="1"/>
          </a:p>
          <a:p>
            <a:pPr marL="0" indent="0">
              <a:buFontTx/>
              <a:buNone/>
            </a:pPr>
            <a:endParaRPr lang="en-US" altLang="en-US" sz="2400" b="1"/>
          </a:p>
          <a:p>
            <a:pPr marL="0" indent="0">
              <a:buFontTx/>
              <a:buNone/>
            </a:pPr>
            <a:r>
              <a:rPr lang="en-US" altLang="en-US" sz="2400" b="1"/>
              <a:t>An active sensor </a:t>
            </a:r>
            <a:r>
              <a:rPr lang="en-US" altLang="en-US" sz="2400"/>
              <a:t>emits a signal (light, sound, radio wave) and detects reflections or the environments reaction to the emitted signal</a:t>
            </a:r>
            <a:endParaRPr lang="en-US" altLang="en-US" sz="1800"/>
          </a:p>
        </p:txBody>
      </p:sp>
      <p:sp>
        <p:nvSpPr>
          <p:cNvPr id="10245" name="Date Placeholder 3">
            <a:extLst>
              <a:ext uri="{FF2B5EF4-FFF2-40B4-BE49-F238E27FC236}">
                <a16:creationId xmlns:a16="http://schemas.microsoft.com/office/drawing/2014/main" id="{12078235-1067-4FAC-A82F-E9F227A7C88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10246" name="Slide Number Placeholder 5">
            <a:extLst>
              <a:ext uri="{FF2B5EF4-FFF2-40B4-BE49-F238E27FC236}">
                <a16:creationId xmlns:a16="http://schemas.microsoft.com/office/drawing/2014/main" id="{69CF7CC7-A69C-411E-98BB-BFF911E47F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48EF1BC-7308-4108-8C62-48780B3C95B0}" type="slidenum">
              <a:rPr lang="en-US" altLang="en-US" sz="1400"/>
              <a:pPr>
                <a:spcBef>
                  <a:spcPct val="0"/>
                </a:spcBef>
                <a:buFontTx/>
                <a:buNone/>
              </a:pPr>
              <a:t>4</a:t>
            </a:fld>
            <a:endParaRPr lang="en-US" altLang="en-US" sz="1400"/>
          </a:p>
        </p:txBody>
      </p:sp>
      <p:sp>
        <p:nvSpPr>
          <p:cNvPr id="10247" name="TextBox 3">
            <a:extLst>
              <a:ext uri="{FF2B5EF4-FFF2-40B4-BE49-F238E27FC236}">
                <a16:creationId xmlns:a16="http://schemas.microsoft.com/office/drawing/2014/main" id="{F2EF21E4-2F11-4514-9E6E-F2714712852E}"/>
              </a:ext>
            </a:extLst>
          </p:cNvPr>
          <p:cNvSpPr txBox="1">
            <a:spLocks noChangeArrowheads="1"/>
          </p:cNvSpPr>
          <p:nvPr/>
        </p:nvSpPr>
        <p:spPr bwMode="auto">
          <a:xfrm>
            <a:off x="6553200" y="3352800"/>
            <a:ext cx="1590675"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000"/>
          </a:p>
        </p:txBody>
      </p:sp>
      <p:sp>
        <p:nvSpPr>
          <p:cNvPr id="10248" name="TextBox 5">
            <a:extLst>
              <a:ext uri="{FF2B5EF4-FFF2-40B4-BE49-F238E27FC236}">
                <a16:creationId xmlns:a16="http://schemas.microsoft.com/office/drawing/2014/main" id="{504C6E95-23BB-42FA-A0B1-8FF92477DD46}"/>
              </a:ext>
            </a:extLst>
          </p:cNvPr>
          <p:cNvSpPr txBox="1">
            <a:spLocks noChangeArrowheads="1"/>
          </p:cNvSpPr>
          <p:nvPr/>
        </p:nvSpPr>
        <p:spPr bwMode="auto">
          <a:xfrm>
            <a:off x="4589463" y="2222500"/>
            <a:ext cx="156368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Passive Sensor</a:t>
            </a:r>
          </a:p>
        </p:txBody>
      </p:sp>
      <p:sp>
        <p:nvSpPr>
          <p:cNvPr id="10249" name="TextBox 6">
            <a:extLst>
              <a:ext uri="{FF2B5EF4-FFF2-40B4-BE49-F238E27FC236}">
                <a16:creationId xmlns:a16="http://schemas.microsoft.com/office/drawing/2014/main" id="{4228E008-E81A-4F4E-A736-603D5BE4B70F}"/>
              </a:ext>
            </a:extLst>
          </p:cNvPr>
          <p:cNvSpPr txBox="1">
            <a:spLocks noChangeArrowheads="1"/>
          </p:cNvSpPr>
          <p:nvPr/>
        </p:nvSpPr>
        <p:spPr bwMode="auto">
          <a:xfrm>
            <a:off x="4705350" y="4191000"/>
            <a:ext cx="1447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Active sensor</a:t>
            </a:r>
          </a:p>
        </p:txBody>
      </p:sp>
      <p:sp>
        <p:nvSpPr>
          <p:cNvPr id="10250" name="TextBox 8">
            <a:extLst>
              <a:ext uri="{FF2B5EF4-FFF2-40B4-BE49-F238E27FC236}">
                <a16:creationId xmlns:a16="http://schemas.microsoft.com/office/drawing/2014/main" id="{B4624063-FECC-4FDD-B4CC-482AF7C0F9E8}"/>
              </a:ext>
            </a:extLst>
          </p:cNvPr>
          <p:cNvSpPr txBox="1">
            <a:spLocks noChangeArrowheads="1"/>
          </p:cNvSpPr>
          <p:nvPr/>
        </p:nvSpPr>
        <p:spPr bwMode="auto">
          <a:xfrm>
            <a:off x="7959725" y="3514725"/>
            <a:ext cx="184150" cy="24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000"/>
          </a:p>
        </p:txBody>
      </p:sp>
      <p:sp>
        <p:nvSpPr>
          <p:cNvPr id="10251" name="Footer Placeholder 2">
            <a:extLst>
              <a:ext uri="{FF2B5EF4-FFF2-40B4-BE49-F238E27FC236}">
                <a16:creationId xmlns:a16="http://schemas.microsoft.com/office/drawing/2014/main" id="{D1401A3B-F89B-4EF7-AF5A-8EB287845D0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L09.01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B392917-6D03-4CA1-A4C0-5BA27F84C414}"/>
              </a:ext>
            </a:extLst>
          </p:cNvPr>
          <p:cNvSpPr>
            <a:spLocks noGrp="1" noChangeArrowheads="1"/>
          </p:cNvSpPr>
          <p:nvPr>
            <p:ph type="title"/>
          </p:nvPr>
        </p:nvSpPr>
        <p:spPr>
          <a:xfrm>
            <a:off x="1066800" y="120650"/>
            <a:ext cx="7772400" cy="1143000"/>
          </a:xfrm>
        </p:spPr>
        <p:txBody>
          <a:bodyPr/>
          <a:lstStyle/>
          <a:p>
            <a:pPr eaLnBrk="1" hangingPunct="1"/>
            <a:r>
              <a:rPr lang="en-US" altLang="en-US" sz="3600"/>
              <a:t>Electrical Signal Outputs</a:t>
            </a:r>
          </a:p>
        </p:txBody>
      </p:sp>
      <p:sp>
        <p:nvSpPr>
          <p:cNvPr id="3" name="Content Placeholder 2">
            <a:extLst>
              <a:ext uri="{FF2B5EF4-FFF2-40B4-BE49-F238E27FC236}">
                <a16:creationId xmlns:a16="http://schemas.microsoft.com/office/drawing/2014/main" id="{28E243B1-0E69-40AD-A4BA-5EC556F35D09}"/>
              </a:ext>
            </a:extLst>
          </p:cNvPr>
          <p:cNvSpPr>
            <a:spLocks noGrp="1"/>
          </p:cNvSpPr>
          <p:nvPr>
            <p:ph sz="half" idx="1"/>
          </p:nvPr>
        </p:nvSpPr>
        <p:spPr>
          <a:xfrm>
            <a:off x="685800" y="1406525"/>
            <a:ext cx="3810000" cy="4689475"/>
          </a:xfrm>
        </p:spPr>
        <p:txBody>
          <a:bodyPr/>
          <a:lstStyle/>
          <a:p>
            <a:pPr marL="0" indent="0" eaLnBrk="1" hangingPunct="1">
              <a:buFontTx/>
              <a:buNone/>
              <a:defRPr/>
            </a:pPr>
            <a:r>
              <a:rPr lang="en-US" altLang="en-US" sz="1800" dirty="0"/>
              <a:t>The output of a sensor will vary depending on the sensor in use. Most sensors will output electrical signals. </a:t>
            </a:r>
          </a:p>
          <a:p>
            <a:pPr marL="0" indent="0" eaLnBrk="1" hangingPunct="1">
              <a:buFontTx/>
              <a:buNone/>
              <a:defRPr/>
            </a:pPr>
            <a:endParaRPr lang="en-US" altLang="en-US" sz="1800" dirty="0"/>
          </a:p>
          <a:p>
            <a:pPr marL="0" indent="0" eaLnBrk="1" hangingPunct="1">
              <a:buFontTx/>
              <a:buNone/>
              <a:defRPr/>
            </a:pPr>
            <a:r>
              <a:rPr lang="en-US" altLang="en-US" sz="1800" dirty="0"/>
              <a:t>These signals can vary in:</a:t>
            </a:r>
          </a:p>
          <a:p>
            <a:pPr eaLnBrk="1" hangingPunct="1">
              <a:defRPr/>
            </a:pPr>
            <a:r>
              <a:rPr lang="en-US" altLang="en-US" sz="1800" dirty="0"/>
              <a:t>Voltage</a:t>
            </a:r>
          </a:p>
          <a:p>
            <a:pPr eaLnBrk="1" hangingPunct="1">
              <a:defRPr/>
            </a:pPr>
            <a:r>
              <a:rPr lang="en-US" altLang="en-US" sz="1800" dirty="0"/>
              <a:t>Current</a:t>
            </a:r>
          </a:p>
          <a:p>
            <a:pPr eaLnBrk="1" hangingPunct="1">
              <a:defRPr/>
            </a:pPr>
            <a:r>
              <a:rPr lang="en-US" altLang="en-US" sz="1800" dirty="0"/>
              <a:t>Pulse Amplitude &amp; Width</a:t>
            </a:r>
          </a:p>
          <a:p>
            <a:pPr eaLnBrk="1" hangingPunct="1">
              <a:defRPr/>
            </a:pPr>
            <a:r>
              <a:rPr lang="en-US" altLang="en-US" sz="1800" dirty="0"/>
              <a:t>Frequency</a:t>
            </a:r>
          </a:p>
          <a:p>
            <a:pPr eaLnBrk="1" hangingPunct="1">
              <a:defRPr/>
            </a:pPr>
            <a:r>
              <a:rPr lang="en-US" altLang="en-US" sz="1800" dirty="0"/>
              <a:t>Signal Duration</a:t>
            </a:r>
          </a:p>
          <a:p>
            <a:pPr eaLnBrk="1" hangingPunct="1">
              <a:defRPr/>
            </a:pPr>
            <a:endParaRPr lang="en-US" altLang="en-US" sz="1800" dirty="0"/>
          </a:p>
          <a:p>
            <a:pPr marL="0" indent="0" eaLnBrk="1" hangingPunct="1">
              <a:buFontTx/>
              <a:buNone/>
              <a:defRPr/>
            </a:pPr>
            <a:r>
              <a:rPr lang="en-US" altLang="en-US" sz="1800" dirty="0"/>
              <a:t>Some sensors will output a digital signal that must be interpreted by another device such as a microcontroller or computer.</a:t>
            </a:r>
          </a:p>
        </p:txBody>
      </p:sp>
      <p:pic>
        <p:nvPicPr>
          <p:cNvPr id="11268" name="Content Placeholder 7">
            <a:extLst>
              <a:ext uri="{FF2B5EF4-FFF2-40B4-BE49-F238E27FC236}">
                <a16:creationId xmlns:a16="http://schemas.microsoft.com/office/drawing/2014/main" id="{B5ED51F3-B90E-4505-BF9C-2B8AC5BC06F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517650"/>
            <a:ext cx="3810000" cy="2146300"/>
          </a:xfrm>
        </p:spPr>
      </p:pic>
      <p:sp>
        <p:nvSpPr>
          <p:cNvPr id="11269" name="Date Placeholder 4">
            <a:extLst>
              <a:ext uri="{FF2B5EF4-FFF2-40B4-BE49-F238E27FC236}">
                <a16:creationId xmlns:a16="http://schemas.microsoft.com/office/drawing/2014/main" id="{C519F23F-9E0D-4FE2-90AF-F01E85D9209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11270" name="Slide Number Placeholder 5">
            <a:extLst>
              <a:ext uri="{FF2B5EF4-FFF2-40B4-BE49-F238E27FC236}">
                <a16:creationId xmlns:a16="http://schemas.microsoft.com/office/drawing/2014/main" id="{1F8DEBE7-4E47-439D-94CF-01B4E9C28A0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333474-D693-43BD-A60E-D86FA9304B76}" type="slidenum">
              <a:rPr lang="en-US" altLang="en-US" sz="1400"/>
              <a:pPr>
                <a:spcBef>
                  <a:spcPct val="0"/>
                </a:spcBef>
                <a:buFontTx/>
                <a:buNone/>
              </a:pPr>
              <a:t>5</a:t>
            </a:fld>
            <a:endParaRPr lang="en-US" altLang="en-US" sz="1400"/>
          </a:p>
        </p:txBody>
      </p:sp>
      <p:sp>
        <p:nvSpPr>
          <p:cNvPr id="11271" name="TextBox 8">
            <a:extLst>
              <a:ext uri="{FF2B5EF4-FFF2-40B4-BE49-F238E27FC236}">
                <a16:creationId xmlns:a16="http://schemas.microsoft.com/office/drawing/2014/main" id="{B3B33A9C-08B8-452E-A165-A37625F34E85}"/>
              </a:ext>
            </a:extLst>
          </p:cNvPr>
          <p:cNvSpPr txBox="1">
            <a:spLocks noChangeArrowheads="1"/>
          </p:cNvSpPr>
          <p:nvPr/>
        </p:nvSpPr>
        <p:spPr bwMode="auto">
          <a:xfrm>
            <a:off x="5330825" y="3478213"/>
            <a:ext cx="2295525" cy="369887"/>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Ultrasound Transducer</a:t>
            </a:r>
          </a:p>
        </p:txBody>
      </p:sp>
      <p:pic>
        <p:nvPicPr>
          <p:cNvPr id="11272" name="Picture 10">
            <a:extLst>
              <a:ext uri="{FF2B5EF4-FFF2-40B4-BE49-F238E27FC236}">
                <a16:creationId xmlns:a16="http://schemas.microsoft.com/office/drawing/2014/main" id="{B91F7D25-4545-4A22-B4CB-4863FC0F7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3917950"/>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Footer Placeholder 1">
            <a:extLst>
              <a:ext uri="{FF2B5EF4-FFF2-40B4-BE49-F238E27FC236}">
                <a16:creationId xmlns:a16="http://schemas.microsoft.com/office/drawing/2014/main" id="{47D97E65-43EF-4423-9C3E-9D272F1B87D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L09.01</a:t>
            </a:r>
          </a:p>
        </p:txBody>
      </p:sp>
      <p:sp>
        <p:nvSpPr>
          <p:cNvPr id="11274" name="TextBox 9">
            <a:extLst>
              <a:ext uri="{FF2B5EF4-FFF2-40B4-BE49-F238E27FC236}">
                <a16:creationId xmlns:a16="http://schemas.microsoft.com/office/drawing/2014/main" id="{E4E90AF4-3070-43E3-ADD6-A1AF30433F69}"/>
              </a:ext>
            </a:extLst>
          </p:cNvPr>
          <p:cNvSpPr txBox="1">
            <a:spLocks noChangeArrowheads="1"/>
          </p:cNvSpPr>
          <p:nvPr/>
        </p:nvSpPr>
        <p:spPr bwMode="auto">
          <a:xfrm>
            <a:off x="5300663" y="5664200"/>
            <a:ext cx="20510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Pressure Transducer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a:extLst>
              <a:ext uri="{FF2B5EF4-FFF2-40B4-BE49-F238E27FC236}">
                <a16:creationId xmlns:a16="http://schemas.microsoft.com/office/drawing/2014/main" id="{8F2660CE-AB1E-4F5C-8E7E-510A27391D1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12291" name="Slide Number Placeholder 5">
            <a:extLst>
              <a:ext uri="{FF2B5EF4-FFF2-40B4-BE49-F238E27FC236}">
                <a16:creationId xmlns:a16="http://schemas.microsoft.com/office/drawing/2014/main" id="{DA24BE23-F3E3-4CC1-BF29-FA361D4BE9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9A37945-F0EE-4C1A-AF9C-A7A0AA6E1ABD}" type="slidenum">
              <a:rPr lang="en-US" altLang="en-US" sz="1400"/>
              <a:pPr>
                <a:spcBef>
                  <a:spcPct val="0"/>
                </a:spcBef>
                <a:buFontTx/>
                <a:buNone/>
              </a:pPr>
              <a:t>6</a:t>
            </a:fld>
            <a:endParaRPr lang="en-US" altLang="en-US" sz="1400"/>
          </a:p>
        </p:txBody>
      </p:sp>
      <p:sp>
        <p:nvSpPr>
          <p:cNvPr id="12292" name="Rectangle 4">
            <a:extLst>
              <a:ext uri="{FF2B5EF4-FFF2-40B4-BE49-F238E27FC236}">
                <a16:creationId xmlns:a16="http://schemas.microsoft.com/office/drawing/2014/main" id="{1CB4919D-C89B-4A69-909E-A4A7D825161D}"/>
              </a:ext>
            </a:extLst>
          </p:cNvPr>
          <p:cNvSpPr>
            <a:spLocks noGrp="1" noChangeArrowheads="1"/>
          </p:cNvSpPr>
          <p:nvPr>
            <p:ph type="ctrTitle"/>
          </p:nvPr>
        </p:nvSpPr>
        <p:spPr>
          <a:xfrm>
            <a:off x="1368425" y="446088"/>
            <a:ext cx="7772400" cy="765175"/>
          </a:xfrm>
        </p:spPr>
        <p:txBody>
          <a:bodyPr/>
          <a:lstStyle/>
          <a:p>
            <a:pPr eaLnBrk="1" hangingPunct="1"/>
            <a:r>
              <a:rPr lang="en-US" altLang="en-US" sz="4000"/>
              <a:t>Temperature Sensors</a:t>
            </a:r>
          </a:p>
        </p:txBody>
      </p:sp>
      <p:sp>
        <p:nvSpPr>
          <p:cNvPr id="12293" name="Rectangle 5">
            <a:extLst>
              <a:ext uri="{FF2B5EF4-FFF2-40B4-BE49-F238E27FC236}">
                <a16:creationId xmlns:a16="http://schemas.microsoft.com/office/drawing/2014/main" id="{64E05791-4D68-4971-ACE1-1E5653510396}"/>
              </a:ext>
            </a:extLst>
          </p:cNvPr>
          <p:cNvSpPr>
            <a:spLocks noGrp="1" noChangeArrowheads="1"/>
          </p:cNvSpPr>
          <p:nvPr>
            <p:ph type="subTitle" idx="1"/>
          </p:nvPr>
        </p:nvSpPr>
        <p:spPr>
          <a:xfrm>
            <a:off x="3962400" y="1349375"/>
            <a:ext cx="4800600" cy="4899025"/>
          </a:xfrm>
        </p:spPr>
        <p:txBody>
          <a:bodyPr/>
          <a:lstStyle/>
          <a:p>
            <a:pPr algn="l" eaLnBrk="1" hangingPunct="1"/>
            <a:r>
              <a:rPr lang="en-US" altLang="en-US" sz="2200"/>
              <a:t>There are a multitude of methods to measure temperature. It can be measured by thermistors (resistance varies with temperature), thermocouples (voltage varies with temperature), or semiconductor junction devices (current varies with temperature). </a:t>
            </a:r>
          </a:p>
          <a:p>
            <a:pPr algn="l" eaLnBrk="1" hangingPunct="1"/>
            <a:endParaRPr lang="en-US" altLang="en-US" sz="2200"/>
          </a:p>
          <a:p>
            <a:pPr algn="l" eaLnBrk="1" hangingPunct="1"/>
            <a:r>
              <a:rPr lang="en-US" altLang="en-US" sz="2200"/>
              <a:t>PN-junction diodes can be used to measure temperatures in the range of 20 – 500K. In this range, the forward voltage of the diode varies linearly with temperature. The forward voltage drops approximately -2.1 mV / K. </a:t>
            </a:r>
          </a:p>
        </p:txBody>
      </p:sp>
      <p:pic>
        <p:nvPicPr>
          <p:cNvPr id="12294" name="Picture 7">
            <a:extLst>
              <a:ext uri="{FF2B5EF4-FFF2-40B4-BE49-F238E27FC236}">
                <a16:creationId xmlns:a16="http://schemas.microsoft.com/office/drawing/2014/main" id="{E34F8805-087A-479B-9ABA-304763FF4D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49375"/>
            <a:ext cx="2405063" cy="1377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5" name="TextBox 8">
            <a:extLst>
              <a:ext uri="{FF2B5EF4-FFF2-40B4-BE49-F238E27FC236}">
                <a16:creationId xmlns:a16="http://schemas.microsoft.com/office/drawing/2014/main" id="{6A5B064E-C863-4FC3-B76A-3830C2981FF2}"/>
              </a:ext>
            </a:extLst>
          </p:cNvPr>
          <p:cNvSpPr txBox="1">
            <a:spLocks noChangeArrowheads="1"/>
          </p:cNvSpPr>
          <p:nvPr/>
        </p:nvSpPr>
        <p:spPr bwMode="auto">
          <a:xfrm>
            <a:off x="1176338" y="2598738"/>
            <a:ext cx="1728787" cy="369887"/>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1"/>
              <a:t>1N457 </a:t>
            </a:r>
            <a:r>
              <a:rPr lang="en-US" altLang="en-US" sz="1800"/>
              <a:t> Si Diode</a:t>
            </a:r>
          </a:p>
        </p:txBody>
      </p:sp>
      <p:pic>
        <p:nvPicPr>
          <p:cNvPr id="12296" name="Picture 10">
            <a:extLst>
              <a:ext uri="{FF2B5EF4-FFF2-40B4-BE49-F238E27FC236}">
                <a16:creationId xmlns:a16="http://schemas.microsoft.com/office/drawing/2014/main" id="{A75F6442-D6AE-4BC5-A0A7-03469CC959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21013"/>
            <a:ext cx="350996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3B5EA60-3CAD-4BCC-AA5B-478FEF413635}"/>
              </a:ext>
            </a:extLst>
          </p:cNvPr>
          <p:cNvSpPr>
            <a:spLocks noGrp="1"/>
          </p:cNvSpPr>
          <p:nvPr>
            <p:ph type="ftr" sz="quarter" idx="11"/>
          </p:nvPr>
        </p:nvSpPr>
        <p:spPr/>
        <p:txBody>
          <a:bodyPr/>
          <a:lstStyle/>
          <a:p>
            <a:pPr>
              <a:defRPr/>
            </a:pPr>
            <a:r>
              <a:rPr lang="en-US"/>
              <a:t>L09.01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C057F655-FB77-4EE2-91A9-93C43BEECFD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13315" name="Slide Number Placeholder 5">
            <a:extLst>
              <a:ext uri="{FF2B5EF4-FFF2-40B4-BE49-F238E27FC236}">
                <a16:creationId xmlns:a16="http://schemas.microsoft.com/office/drawing/2014/main" id="{5434A692-572D-41A0-98D0-AF09EA6AF3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CE30517-5557-45DC-8AB2-60FEE7493B38}" type="slidenum">
              <a:rPr lang="en-US" altLang="en-US" sz="1400"/>
              <a:pPr>
                <a:spcBef>
                  <a:spcPct val="0"/>
                </a:spcBef>
                <a:buFontTx/>
                <a:buNone/>
              </a:pPr>
              <a:t>7</a:t>
            </a:fld>
            <a:endParaRPr lang="en-US" altLang="en-US" sz="1400"/>
          </a:p>
        </p:txBody>
      </p:sp>
      <p:sp>
        <p:nvSpPr>
          <p:cNvPr id="13316" name="Rectangle 4">
            <a:extLst>
              <a:ext uri="{FF2B5EF4-FFF2-40B4-BE49-F238E27FC236}">
                <a16:creationId xmlns:a16="http://schemas.microsoft.com/office/drawing/2014/main" id="{F04A05F1-AF21-4C79-A54A-B80A02FCB3E5}"/>
              </a:ext>
            </a:extLst>
          </p:cNvPr>
          <p:cNvSpPr>
            <a:spLocks noGrp="1" noChangeArrowheads="1"/>
          </p:cNvSpPr>
          <p:nvPr>
            <p:ph type="ctrTitle"/>
          </p:nvPr>
        </p:nvSpPr>
        <p:spPr>
          <a:xfrm>
            <a:off x="1981200" y="304800"/>
            <a:ext cx="6781800" cy="841375"/>
          </a:xfrm>
        </p:spPr>
        <p:txBody>
          <a:bodyPr/>
          <a:lstStyle/>
          <a:p>
            <a:pPr eaLnBrk="1" hangingPunct="1"/>
            <a:r>
              <a:rPr lang="en-US" altLang="en-US"/>
              <a:t>Pressure Sensors</a:t>
            </a:r>
          </a:p>
        </p:txBody>
      </p:sp>
      <p:sp>
        <p:nvSpPr>
          <p:cNvPr id="13317" name="Rectangle 5">
            <a:extLst>
              <a:ext uri="{FF2B5EF4-FFF2-40B4-BE49-F238E27FC236}">
                <a16:creationId xmlns:a16="http://schemas.microsoft.com/office/drawing/2014/main" id="{B3CC6E45-822D-4262-96CA-36D3C5E42CF6}"/>
              </a:ext>
            </a:extLst>
          </p:cNvPr>
          <p:cNvSpPr>
            <a:spLocks noGrp="1" noChangeArrowheads="1"/>
          </p:cNvSpPr>
          <p:nvPr>
            <p:ph type="subTitle" idx="1"/>
          </p:nvPr>
        </p:nvSpPr>
        <p:spPr>
          <a:xfrm>
            <a:off x="881063" y="1465263"/>
            <a:ext cx="7467600" cy="2286000"/>
          </a:xfrm>
        </p:spPr>
        <p:txBody>
          <a:bodyPr/>
          <a:lstStyle/>
          <a:p>
            <a:pPr algn="l" eaLnBrk="1" hangingPunct="1"/>
            <a:r>
              <a:rPr lang="en-US" altLang="en-US" sz="2400"/>
              <a:t>A conductive material called the </a:t>
            </a:r>
            <a:r>
              <a:rPr lang="en-US" altLang="en-US" sz="2400" i="1"/>
              <a:t>diaphragm</a:t>
            </a:r>
            <a:r>
              <a:rPr lang="en-US" altLang="en-US" sz="2400"/>
              <a:t> bows in or out depending on the atmospheric pressure being applied to it. This changes the distance and conductivity between it and a metal plate beneath it. A transducer reads this change in conductance as pressure. Note, temperature compensation is essential for proper pressure readings.</a:t>
            </a:r>
          </a:p>
          <a:p>
            <a:pPr algn="l" eaLnBrk="1" hangingPunct="1"/>
            <a:r>
              <a:rPr lang="en-US" altLang="en-US" sz="2400"/>
              <a:t> </a:t>
            </a:r>
          </a:p>
        </p:txBody>
      </p:sp>
      <p:sp>
        <p:nvSpPr>
          <p:cNvPr id="13318" name="TextBox 1">
            <a:extLst>
              <a:ext uri="{FF2B5EF4-FFF2-40B4-BE49-F238E27FC236}">
                <a16:creationId xmlns:a16="http://schemas.microsoft.com/office/drawing/2014/main" id="{5CED62B4-9AF8-4B57-B229-DE61C25295F6}"/>
              </a:ext>
            </a:extLst>
          </p:cNvPr>
          <p:cNvSpPr txBox="1">
            <a:spLocks noChangeArrowheads="1"/>
          </p:cNvSpPr>
          <p:nvPr/>
        </p:nvSpPr>
        <p:spPr bwMode="auto">
          <a:xfrm>
            <a:off x="304800" y="4367213"/>
            <a:ext cx="5883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The MegaSat uses a pressure transducer that gauges </a:t>
            </a:r>
            <a:r>
              <a:rPr lang="en-US" altLang="en-US" sz="2000" i="1"/>
              <a:t>absolute</a:t>
            </a:r>
            <a:r>
              <a:rPr lang="en-US" altLang="en-US" sz="2000"/>
              <a:t> pressure (zero reading = perfect vacuum). It also has temperature compensation built in. </a:t>
            </a:r>
          </a:p>
          <a:p>
            <a:pPr eaLnBrk="1" hangingPunct="1">
              <a:spcBef>
                <a:spcPct val="0"/>
              </a:spcBef>
              <a:buFontTx/>
              <a:buNone/>
            </a:pPr>
            <a:endParaRPr lang="en-US" altLang="en-US" sz="2000"/>
          </a:p>
        </p:txBody>
      </p:sp>
      <p:pic>
        <p:nvPicPr>
          <p:cNvPr id="13319" name="Picture 8">
            <a:extLst>
              <a:ext uri="{FF2B5EF4-FFF2-40B4-BE49-F238E27FC236}">
                <a16:creationId xmlns:a16="http://schemas.microsoft.com/office/drawing/2014/main" id="{9737787D-5B95-4B8E-8579-88D86D3FA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944938"/>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10">
            <a:extLst>
              <a:ext uri="{FF2B5EF4-FFF2-40B4-BE49-F238E27FC236}">
                <a16:creationId xmlns:a16="http://schemas.microsoft.com/office/drawing/2014/main" id="{692FDF53-BE66-4419-87C7-D5E605526022}"/>
              </a:ext>
            </a:extLst>
          </p:cNvPr>
          <p:cNvSpPr txBox="1">
            <a:spLocks noChangeArrowheads="1"/>
          </p:cNvSpPr>
          <p:nvPr/>
        </p:nvSpPr>
        <p:spPr bwMode="auto">
          <a:xfrm>
            <a:off x="5722938" y="5408613"/>
            <a:ext cx="26257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i="1"/>
              <a:t>1230-015A-3L</a:t>
            </a:r>
            <a:r>
              <a:rPr lang="en-US" altLang="en-US" sz="1800"/>
              <a:t> Pressure Transducer</a:t>
            </a:r>
          </a:p>
        </p:txBody>
      </p:sp>
      <p:sp>
        <p:nvSpPr>
          <p:cNvPr id="2" name="Footer Placeholder 1">
            <a:extLst>
              <a:ext uri="{FF2B5EF4-FFF2-40B4-BE49-F238E27FC236}">
                <a16:creationId xmlns:a16="http://schemas.microsoft.com/office/drawing/2014/main" id="{1B1DCCA0-0A85-460C-8371-3E94A8995CC8}"/>
              </a:ext>
            </a:extLst>
          </p:cNvPr>
          <p:cNvSpPr>
            <a:spLocks noGrp="1"/>
          </p:cNvSpPr>
          <p:nvPr>
            <p:ph type="ftr" sz="quarter" idx="11"/>
          </p:nvPr>
        </p:nvSpPr>
        <p:spPr/>
        <p:txBody>
          <a:bodyPr/>
          <a:lstStyle/>
          <a:p>
            <a:pPr>
              <a:defRPr/>
            </a:pPr>
            <a:r>
              <a:rPr lang="en-US"/>
              <a:t>L09.01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B4397E2-580D-415D-A3F6-08A3373678AA}"/>
              </a:ext>
            </a:extLst>
          </p:cNvPr>
          <p:cNvSpPr>
            <a:spLocks noGrp="1" noChangeArrowheads="1"/>
          </p:cNvSpPr>
          <p:nvPr>
            <p:ph type="title"/>
          </p:nvPr>
        </p:nvSpPr>
        <p:spPr>
          <a:xfrm>
            <a:off x="1352550" y="190500"/>
            <a:ext cx="7772400" cy="1143000"/>
          </a:xfrm>
        </p:spPr>
        <p:txBody>
          <a:bodyPr/>
          <a:lstStyle/>
          <a:p>
            <a:r>
              <a:rPr lang="en-US" altLang="en-US"/>
              <a:t>Humidity Sensors</a:t>
            </a:r>
          </a:p>
        </p:txBody>
      </p:sp>
      <p:sp>
        <p:nvSpPr>
          <p:cNvPr id="14339" name="Content Placeholder 2">
            <a:extLst>
              <a:ext uri="{FF2B5EF4-FFF2-40B4-BE49-F238E27FC236}">
                <a16:creationId xmlns:a16="http://schemas.microsoft.com/office/drawing/2014/main" id="{AC06D163-E4EA-458E-983A-71B58396BDF0}"/>
              </a:ext>
            </a:extLst>
          </p:cNvPr>
          <p:cNvSpPr>
            <a:spLocks noGrp="1" noChangeArrowheads="1"/>
          </p:cNvSpPr>
          <p:nvPr>
            <p:ph sz="half" idx="1"/>
          </p:nvPr>
        </p:nvSpPr>
        <p:spPr/>
        <p:txBody>
          <a:bodyPr/>
          <a:lstStyle/>
          <a:p>
            <a:pPr marL="0" indent="0" algn="ctr">
              <a:buFontTx/>
              <a:buNone/>
            </a:pPr>
            <a:r>
              <a:rPr lang="en-US" altLang="en-US" sz="2400" u="sng"/>
              <a:t>How they work</a:t>
            </a:r>
          </a:p>
          <a:p>
            <a:pPr marL="0" indent="0">
              <a:buFontTx/>
              <a:buNone/>
            </a:pPr>
            <a:r>
              <a:rPr lang="en-US" altLang="en-US" sz="2000"/>
              <a:t>The most common way humidity sensors work is by gauging how electricity jumps the air gap in a capacitor. All substances conduct electricity differently, and this includes dry vs humid air. The change in conductivity is  interpreted as humidity.</a:t>
            </a:r>
          </a:p>
        </p:txBody>
      </p:sp>
      <p:sp>
        <p:nvSpPr>
          <p:cNvPr id="14340" name="Content Placeholder 3">
            <a:extLst>
              <a:ext uri="{FF2B5EF4-FFF2-40B4-BE49-F238E27FC236}">
                <a16:creationId xmlns:a16="http://schemas.microsoft.com/office/drawing/2014/main" id="{6CA48414-2D9D-4AAE-9376-829431F794B6}"/>
              </a:ext>
            </a:extLst>
          </p:cNvPr>
          <p:cNvSpPr>
            <a:spLocks noGrp="1" noChangeArrowheads="1"/>
          </p:cNvSpPr>
          <p:nvPr>
            <p:ph sz="half" idx="2"/>
          </p:nvPr>
        </p:nvSpPr>
        <p:spPr>
          <a:xfrm>
            <a:off x="4648200" y="1981200"/>
            <a:ext cx="3810000" cy="1828800"/>
          </a:xfrm>
        </p:spPr>
        <p:txBody>
          <a:bodyPr/>
          <a:lstStyle/>
          <a:p>
            <a:pPr marL="0" indent="0" algn="ctr">
              <a:buFontTx/>
              <a:buNone/>
            </a:pPr>
            <a:r>
              <a:rPr lang="en-US" altLang="en-US" sz="2400" u="sng"/>
              <a:t>MegaSat</a:t>
            </a:r>
          </a:p>
          <a:p>
            <a:pPr marL="0" indent="0">
              <a:buFontTx/>
              <a:buNone/>
            </a:pPr>
            <a:r>
              <a:rPr lang="en-US" altLang="en-US" sz="2000"/>
              <a:t>The board uses a capacitive sensing element that is light sensitive so care must be taking to keep it out of the light.</a:t>
            </a:r>
          </a:p>
          <a:p>
            <a:pPr marL="0" indent="0">
              <a:buFontTx/>
              <a:buNone/>
            </a:pPr>
            <a:endParaRPr lang="en-US" altLang="en-US" sz="2000"/>
          </a:p>
        </p:txBody>
      </p:sp>
      <p:sp>
        <p:nvSpPr>
          <p:cNvPr id="14341" name="Date Placeholder 4">
            <a:extLst>
              <a:ext uri="{FF2B5EF4-FFF2-40B4-BE49-F238E27FC236}">
                <a16:creationId xmlns:a16="http://schemas.microsoft.com/office/drawing/2014/main" id="{0389AB86-BEA7-45A7-BB3E-9D1CBD66D1B7}"/>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rPr>
              <a:t>LSU rev20AUG2020</a:t>
            </a:r>
          </a:p>
        </p:txBody>
      </p:sp>
      <p:sp>
        <p:nvSpPr>
          <p:cNvPr id="14342" name="Slide Number Placeholder 5">
            <a:extLst>
              <a:ext uri="{FF2B5EF4-FFF2-40B4-BE49-F238E27FC236}">
                <a16:creationId xmlns:a16="http://schemas.microsoft.com/office/drawing/2014/main" id="{D741CC8C-59C0-434B-9484-B8FB9FF725D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482A20-299D-4F1C-8845-78D801D6AEB7}" type="slidenum">
              <a:rPr lang="en-US" altLang="en-US" sz="1400">
                <a:solidFill>
                  <a:srgbClr val="000000"/>
                </a:solidFill>
              </a:rPr>
              <a:pPr>
                <a:spcBef>
                  <a:spcPct val="0"/>
                </a:spcBef>
                <a:buFontTx/>
                <a:buNone/>
              </a:pPr>
              <a:t>8</a:t>
            </a:fld>
            <a:endParaRPr lang="en-US" altLang="en-US" sz="1400">
              <a:solidFill>
                <a:srgbClr val="000000"/>
              </a:solidFill>
            </a:endParaRPr>
          </a:p>
        </p:txBody>
      </p:sp>
      <p:pic>
        <p:nvPicPr>
          <p:cNvPr id="14343" name="Picture 6">
            <a:extLst>
              <a:ext uri="{FF2B5EF4-FFF2-40B4-BE49-F238E27FC236}">
                <a16:creationId xmlns:a16="http://schemas.microsoft.com/office/drawing/2014/main" id="{846ADB5D-2A71-441C-9A34-F0B67EF54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0"/>
            <a:ext cx="1905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7">
            <a:extLst>
              <a:ext uri="{FF2B5EF4-FFF2-40B4-BE49-F238E27FC236}">
                <a16:creationId xmlns:a16="http://schemas.microsoft.com/office/drawing/2014/main" id="{2FB2D9F1-BD32-4DE2-9E87-890489575AD8}"/>
              </a:ext>
            </a:extLst>
          </p:cNvPr>
          <p:cNvSpPr txBox="1">
            <a:spLocks noChangeArrowheads="1"/>
          </p:cNvSpPr>
          <p:nvPr/>
        </p:nvSpPr>
        <p:spPr bwMode="auto">
          <a:xfrm>
            <a:off x="5486400" y="5314950"/>
            <a:ext cx="1930400" cy="6477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HIH-4000-003 Humidity Sensor</a:t>
            </a:r>
          </a:p>
        </p:txBody>
      </p:sp>
      <p:sp>
        <p:nvSpPr>
          <p:cNvPr id="2" name="Footer Placeholder 1">
            <a:extLst>
              <a:ext uri="{FF2B5EF4-FFF2-40B4-BE49-F238E27FC236}">
                <a16:creationId xmlns:a16="http://schemas.microsoft.com/office/drawing/2014/main" id="{8C94D5D7-2A65-4646-A6AC-2274C61FCBBF}"/>
              </a:ext>
            </a:extLst>
          </p:cNvPr>
          <p:cNvSpPr>
            <a:spLocks noGrp="1"/>
          </p:cNvSpPr>
          <p:nvPr>
            <p:ph type="ftr" sz="quarter" idx="11"/>
          </p:nvPr>
        </p:nvSpPr>
        <p:spPr/>
        <p:txBody>
          <a:bodyPr/>
          <a:lstStyle/>
          <a:p>
            <a:pPr>
              <a:defRPr/>
            </a:pPr>
            <a:r>
              <a:rPr lang="en-US"/>
              <a:t>L09.01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F0D77AA-D28D-4160-AE1D-ED137359F0B8}"/>
              </a:ext>
            </a:extLst>
          </p:cNvPr>
          <p:cNvSpPr>
            <a:spLocks noGrp="1" noChangeArrowheads="1"/>
          </p:cNvSpPr>
          <p:nvPr>
            <p:ph type="title"/>
          </p:nvPr>
        </p:nvSpPr>
        <p:spPr>
          <a:xfrm>
            <a:off x="1600200" y="180975"/>
            <a:ext cx="7543800" cy="1143000"/>
          </a:xfrm>
        </p:spPr>
        <p:txBody>
          <a:bodyPr/>
          <a:lstStyle/>
          <a:p>
            <a:r>
              <a:rPr lang="en-US" altLang="en-US" sz="3200"/>
              <a:t>Acceleration and Orientation Sensors</a:t>
            </a:r>
          </a:p>
        </p:txBody>
      </p:sp>
      <p:pic>
        <p:nvPicPr>
          <p:cNvPr id="15363" name="Content Placeholder 5">
            <a:extLst>
              <a:ext uri="{FF2B5EF4-FFF2-40B4-BE49-F238E27FC236}">
                <a16:creationId xmlns:a16="http://schemas.microsoft.com/office/drawing/2014/main" id="{E6FB0AED-F5A3-4AD6-A1EF-F6FD3D6C95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23000" y="3159125"/>
            <a:ext cx="2235200" cy="2235200"/>
          </a:xfrm>
        </p:spPr>
      </p:pic>
      <p:sp>
        <p:nvSpPr>
          <p:cNvPr id="15364" name="Date Placeholder 3">
            <a:extLst>
              <a:ext uri="{FF2B5EF4-FFF2-40B4-BE49-F238E27FC236}">
                <a16:creationId xmlns:a16="http://schemas.microsoft.com/office/drawing/2014/main" id="{E64F7EB1-D6D7-457D-B070-93E8DCCEFF59}"/>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rev20AUG2020</a:t>
            </a:r>
          </a:p>
        </p:txBody>
      </p:sp>
      <p:sp>
        <p:nvSpPr>
          <p:cNvPr id="15365" name="Slide Number Placeholder 4">
            <a:extLst>
              <a:ext uri="{FF2B5EF4-FFF2-40B4-BE49-F238E27FC236}">
                <a16:creationId xmlns:a16="http://schemas.microsoft.com/office/drawing/2014/main" id="{7520DD00-5CC1-4F6B-9CBB-7A54F60A1E4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B6B1985-BB42-45FB-8F22-CE591514BCDF}" type="slidenum">
              <a:rPr lang="en-US" altLang="en-US" sz="1400"/>
              <a:pPr>
                <a:spcBef>
                  <a:spcPct val="0"/>
                </a:spcBef>
                <a:buFontTx/>
                <a:buNone/>
              </a:pPr>
              <a:t>9</a:t>
            </a:fld>
            <a:endParaRPr lang="en-US" altLang="en-US" sz="1400"/>
          </a:p>
        </p:txBody>
      </p:sp>
      <p:sp>
        <p:nvSpPr>
          <p:cNvPr id="15366" name="TextBox 6">
            <a:extLst>
              <a:ext uri="{FF2B5EF4-FFF2-40B4-BE49-F238E27FC236}">
                <a16:creationId xmlns:a16="http://schemas.microsoft.com/office/drawing/2014/main" id="{826BA0E9-4B26-4507-98BA-B5FD2D5797D7}"/>
              </a:ext>
            </a:extLst>
          </p:cNvPr>
          <p:cNvSpPr txBox="1">
            <a:spLocks noChangeArrowheads="1"/>
          </p:cNvSpPr>
          <p:nvPr/>
        </p:nvSpPr>
        <p:spPr bwMode="auto">
          <a:xfrm>
            <a:off x="228600" y="1425575"/>
            <a:ext cx="8763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There are multiple ways to make an accelerometer. The MegaSat has the simplest type. A semiflexible conductive mass spans a gap between two beams like a bridge. Underneath it lies a conductive plate. If an accelerative force causes the bridge to bend, then the capacitance between it and the plate will change. Circuitry converts this change to voltage for an acceleration reading. </a:t>
            </a:r>
          </a:p>
        </p:txBody>
      </p:sp>
      <p:sp>
        <p:nvSpPr>
          <p:cNvPr id="15367" name="TextBox 7">
            <a:extLst>
              <a:ext uri="{FF2B5EF4-FFF2-40B4-BE49-F238E27FC236}">
                <a16:creationId xmlns:a16="http://schemas.microsoft.com/office/drawing/2014/main" id="{4C7C5CCC-E743-4210-89C8-00FC13F56849}"/>
              </a:ext>
            </a:extLst>
          </p:cNvPr>
          <p:cNvSpPr txBox="1">
            <a:spLocks noChangeArrowheads="1"/>
          </p:cNvSpPr>
          <p:nvPr/>
        </p:nvSpPr>
        <p:spPr bwMode="auto">
          <a:xfrm>
            <a:off x="228600" y="3376613"/>
            <a:ext cx="54864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A gyroscope is more complicated. The physics involved includes the conservation of angular momentum and the </a:t>
            </a:r>
            <a:r>
              <a:rPr lang="en-US" altLang="en-US" sz="2000" i="1"/>
              <a:t>Coriolis Effect. </a:t>
            </a:r>
            <a:r>
              <a:rPr lang="en-US" altLang="en-US" sz="2000"/>
              <a:t>The gyro used by the MegaSat gets it readings from the change in capacitance caused by the Coriolis Effect.</a:t>
            </a:r>
          </a:p>
          <a:p>
            <a:pPr eaLnBrk="1" hangingPunct="1">
              <a:spcBef>
                <a:spcPct val="0"/>
              </a:spcBef>
              <a:buFontTx/>
              <a:buNone/>
            </a:pPr>
            <a:r>
              <a:rPr lang="en-US" altLang="en-US" sz="2000"/>
              <a:t>Curious students may research </a:t>
            </a:r>
            <a:r>
              <a:rPr lang="en-US" altLang="en-US" sz="2000" i="1"/>
              <a:t>“vibratory MEMS rate gyroscope”</a:t>
            </a:r>
            <a:r>
              <a:rPr lang="en-US" altLang="en-US" sz="2000"/>
              <a:t> if they would like to know more.</a:t>
            </a:r>
          </a:p>
          <a:p>
            <a:pPr eaLnBrk="1" hangingPunct="1">
              <a:spcBef>
                <a:spcPct val="0"/>
              </a:spcBef>
              <a:buFontTx/>
              <a:buNone/>
            </a:pPr>
            <a:endParaRPr lang="en-US" altLang="en-US" sz="2000" i="1"/>
          </a:p>
        </p:txBody>
      </p:sp>
      <p:sp>
        <p:nvSpPr>
          <p:cNvPr id="15368" name="TextBox 8">
            <a:extLst>
              <a:ext uri="{FF2B5EF4-FFF2-40B4-BE49-F238E27FC236}">
                <a16:creationId xmlns:a16="http://schemas.microsoft.com/office/drawing/2014/main" id="{1615DE76-CCF2-4D19-B8C6-73CAA89D56C5}"/>
              </a:ext>
            </a:extLst>
          </p:cNvPr>
          <p:cNvSpPr txBox="1">
            <a:spLocks noChangeArrowheads="1"/>
          </p:cNvSpPr>
          <p:nvPr/>
        </p:nvSpPr>
        <p:spPr bwMode="auto">
          <a:xfrm>
            <a:off x="6273800" y="5092700"/>
            <a:ext cx="2184400" cy="9239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SEN-11028 ROHS </a:t>
            </a:r>
          </a:p>
          <a:p>
            <a:pPr algn="ctr" eaLnBrk="1" hangingPunct="1">
              <a:spcBef>
                <a:spcPct val="0"/>
              </a:spcBef>
              <a:buFontTx/>
              <a:buNone/>
            </a:pPr>
            <a:r>
              <a:rPr lang="en-US" altLang="en-US" sz="1800"/>
              <a:t>Accelerometer-Gyro combo</a:t>
            </a:r>
          </a:p>
        </p:txBody>
      </p:sp>
      <p:sp>
        <p:nvSpPr>
          <p:cNvPr id="2" name="Footer Placeholder 1">
            <a:extLst>
              <a:ext uri="{FF2B5EF4-FFF2-40B4-BE49-F238E27FC236}">
                <a16:creationId xmlns:a16="http://schemas.microsoft.com/office/drawing/2014/main" id="{BCAC9BE1-E4B5-4ECB-8D73-623C3E6ED7ED}"/>
              </a:ext>
            </a:extLst>
          </p:cNvPr>
          <p:cNvSpPr>
            <a:spLocks noGrp="1"/>
          </p:cNvSpPr>
          <p:nvPr>
            <p:ph type="ftr" sz="quarter" idx="11"/>
          </p:nvPr>
        </p:nvSpPr>
        <p:spPr/>
        <p:txBody>
          <a:bodyPr/>
          <a:lstStyle/>
          <a:p>
            <a:pPr>
              <a:defRPr/>
            </a:pPr>
            <a:r>
              <a:rPr lang="en-US"/>
              <a:t>L09.01</a:t>
            </a:r>
          </a:p>
        </p:txBody>
      </p:sp>
    </p:spTree>
  </p:cSld>
  <p:clrMapOvr>
    <a:masterClrMapping/>
  </p:clrMapOvr>
</p:sld>
</file>

<file path=ppt/theme/theme1.xml><?xml version="1.0" encoding="utf-8"?>
<a:theme xmlns:a="http://schemas.openxmlformats.org/drawingml/2006/main" name="LaACES">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F0066"/>
      </a:hlink>
      <a:folHlink>
        <a:srgbClr val="00FF00"/>
      </a:folHlink>
    </a:clrScheme>
    <a:fontScheme name="LaAC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A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A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A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A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A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A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A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ACES">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F0066"/>
      </a:hlink>
      <a:folHlink>
        <a:srgbClr val="00FF00"/>
      </a:folHlink>
    </a:clrScheme>
    <a:fontScheme name="LaAC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A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A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A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A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A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A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A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aACES">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F0066"/>
      </a:hlink>
      <a:folHlink>
        <a:srgbClr val="00FF00"/>
      </a:folHlink>
    </a:clrScheme>
    <a:fontScheme name="LaAC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A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A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A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A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A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A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A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LaACES</Template>
  <TotalTime>9851</TotalTime>
  <Words>1701</Words>
  <Application>Microsoft Office PowerPoint</Application>
  <PresentationFormat>On-screen Show (4:3)</PresentationFormat>
  <Paragraphs>248</Paragraphs>
  <Slides>26</Slides>
  <Notes>17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Calibri</vt:lpstr>
      <vt:lpstr>Courier New</vt:lpstr>
      <vt:lpstr>Times New Roman</vt:lpstr>
      <vt:lpstr>LaACES</vt:lpstr>
      <vt:lpstr>1_LaACES</vt:lpstr>
      <vt:lpstr>2_LaACES</vt:lpstr>
      <vt:lpstr>Data Acquisition  </vt:lpstr>
      <vt:lpstr>Sensors and Transducers</vt:lpstr>
      <vt:lpstr>Sensor Inputs:  Physical Variables</vt:lpstr>
      <vt:lpstr>Sensor Classification  </vt:lpstr>
      <vt:lpstr>Electrical Signal Outputs</vt:lpstr>
      <vt:lpstr>Temperature Sensors</vt:lpstr>
      <vt:lpstr>Pressure Sensors</vt:lpstr>
      <vt:lpstr>Humidity Sensors</vt:lpstr>
      <vt:lpstr>Acceleration and Orientation Sensors</vt:lpstr>
      <vt:lpstr>Signal Conditioning</vt:lpstr>
      <vt:lpstr>Amplification and Attenuation</vt:lpstr>
      <vt:lpstr>Electronic Filters</vt:lpstr>
      <vt:lpstr>Input and Output Impedance</vt:lpstr>
      <vt:lpstr>Impedance Matching</vt:lpstr>
      <vt:lpstr>Level Shifting</vt:lpstr>
      <vt:lpstr>Span and Base Adjustment  </vt:lpstr>
      <vt:lpstr>Span and Base </vt:lpstr>
      <vt:lpstr>Signal Conditioning Circuit Operational Amplifier or “Op amp”</vt:lpstr>
      <vt:lpstr>Op Amp Golden Rules</vt:lpstr>
      <vt:lpstr>Operational Amplifier</vt:lpstr>
      <vt:lpstr>Signal Conditioning Circuit Buffer</vt:lpstr>
      <vt:lpstr>Signal Conditioning Circuit Inverting Amplifier</vt:lpstr>
      <vt:lpstr>Signal Conditioning Circuit Non-Inverting Amplifier</vt:lpstr>
      <vt:lpstr>Signal Conditioning Circuit Summing Amplifier</vt:lpstr>
      <vt:lpstr>Signal Conditioning Circuit Difference Amplifier</vt:lpstr>
      <vt:lpstr>Data Acquisition Flow</vt:lpstr>
    </vt:vector>
  </TitlesOfParts>
  <Company>LSU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Acquisition  Electronics Unit – Lecture 6</dc:title>
  <dc:creator>jim</dc:creator>
  <cp:lastModifiedBy>Aaron Ryan</cp:lastModifiedBy>
  <cp:revision>170</cp:revision>
  <cp:lastPrinted>2013-09-23T14:12:03Z</cp:lastPrinted>
  <dcterms:created xsi:type="dcterms:W3CDTF">2004-08-11T18:54:21Z</dcterms:created>
  <dcterms:modified xsi:type="dcterms:W3CDTF">2020-08-20T22:03:56Z</dcterms:modified>
</cp:coreProperties>
</file>