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algn="l" rtl="0" eaLnBrk="0" fontAlgn="base" hangingPunct="0">
      <a:spcBef>
        <a:spcPct val="0"/>
      </a:spcBef>
      <a:spcAft>
        <a:spcPct val="0"/>
      </a:spcAft>
      <a:defRPr sz="2700" b="1" kern="1200" baseline="-25000">
        <a:solidFill>
          <a:schemeClr val="tx1"/>
        </a:solidFill>
        <a:latin typeface="Arial" charset="0"/>
        <a:ea typeface="ＭＳ Ｐゴシック" pitchFamily="34" charset="-128"/>
        <a:cs typeface="+mn-cs"/>
      </a:defRPr>
    </a:lvl1pPr>
    <a:lvl2pPr marL="380985" algn="l" rtl="0" eaLnBrk="0" fontAlgn="base" hangingPunct="0">
      <a:spcBef>
        <a:spcPct val="0"/>
      </a:spcBef>
      <a:spcAft>
        <a:spcPct val="0"/>
      </a:spcAft>
      <a:defRPr sz="2700" b="1" kern="1200" baseline="-25000">
        <a:solidFill>
          <a:schemeClr val="tx1"/>
        </a:solidFill>
        <a:latin typeface="Arial" charset="0"/>
        <a:ea typeface="ＭＳ Ｐゴシック" pitchFamily="34" charset="-128"/>
        <a:cs typeface="+mn-cs"/>
      </a:defRPr>
    </a:lvl2pPr>
    <a:lvl3pPr marL="761970" algn="l" rtl="0" eaLnBrk="0" fontAlgn="base" hangingPunct="0">
      <a:spcBef>
        <a:spcPct val="0"/>
      </a:spcBef>
      <a:spcAft>
        <a:spcPct val="0"/>
      </a:spcAft>
      <a:defRPr sz="2700" b="1" kern="1200" baseline="-25000">
        <a:solidFill>
          <a:schemeClr val="tx1"/>
        </a:solidFill>
        <a:latin typeface="Arial" charset="0"/>
        <a:ea typeface="ＭＳ Ｐゴシック" pitchFamily="34" charset="-128"/>
        <a:cs typeface="+mn-cs"/>
      </a:defRPr>
    </a:lvl3pPr>
    <a:lvl4pPr marL="1142954" algn="l" rtl="0" eaLnBrk="0" fontAlgn="base" hangingPunct="0">
      <a:spcBef>
        <a:spcPct val="0"/>
      </a:spcBef>
      <a:spcAft>
        <a:spcPct val="0"/>
      </a:spcAft>
      <a:defRPr sz="2700" b="1" kern="1200" baseline="-25000">
        <a:solidFill>
          <a:schemeClr val="tx1"/>
        </a:solidFill>
        <a:latin typeface="Arial" charset="0"/>
        <a:ea typeface="ＭＳ Ｐゴシック" pitchFamily="34" charset="-128"/>
        <a:cs typeface="+mn-cs"/>
      </a:defRPr>
    </a:lvl4pPr>
    <a:lvl5pPr marL="1523939" algn="l" rtl="0" eaLnBrk="0" fontAlgn="base" hangingPunct="0">
      <a:spcBef>
        <a:spcPct val="0"/>
      </a:spcBef>
      <a:spcAft>
        <a:spcPct val="0"/>
      </a:spcAft>
      <a:defRPr sz="2700" b="1" kern="1200" baseline="-25000">
        <a:solidFill>
          <a:schemeClr val="tx1"/>
        </a:solidFill>
        <a:latin typeface="Arial" charset="0"/>
        <a:ea typeface="ＭＳ Ｐゴシック" pitchFamily="34" charset="-128"/>
        <a:cs typeface="+mn-cs"/>
      </a:defRPr>
    </a:lvl5pPr>
    <a:lvl6pPr marL="1904924" algn="l" defTabSz="761970" rtl="0" eaLnBrk="1" latinLnBrk="0" hangingPunct="1">
      <a:defRPr sz="2700" b="1" kern="1200" baseline="-25000">
        <a:solidFill>
          <a:schemeClr val="tx1"/>
        </a:solidFill>
        <a:latin typeface="Arial" charset="0"/>
        <a:ea typeface="ＭＳ Ｐゴシック" pitchFamily="34" charset="-128"/>
        <a:cs typeface="+mn-cs"/>
      </a:defRPr>
    </a:lvl6pPr>
    <a:lvl7pPr marL="2285909" algn="l" defTabSz="761970" rtl="0" eaLnBrk="1" latinLnBrk="0" hangingPunct="1">
      <a:defRPr sz="2700" b="1" kern="1200" baseline="-25000">
        <a:solidFill>
          <a:schemeClr val="tx1"/>
        </a:solidFill>
        <a:latin typeface="Arial" charset="0"/>
        <a:ea typeface="ＭＳ Ｐゴシック" pitchFamily="34" charset="-128"/>
        <a:cs typeface="+mn-cs"/>
      </a:defRPr>
    </a:lvl7pPr>
    <a:lvl8pPr marL="2666893" algn="l" defTabSz="761970" rtl="0" eaLnBrk="1" latinLnBrk="0" hangingPunct="1">
      <a:defRPr sz="2700" b="1" kern="1200" baseline="-25000">
        <a:solidFill>
          <a:schemeClr val="tx1"/>
        </a:solidFill>
        <a:latin typeface="Arial" charset="0"/>
        <a:ea typeface="ＭＳ Ｐゴシック" pitchFamily="34" charset="-128"/>
        <a:cs typeface="+mn-cs"/>
      </a:defRPr>
    </a:lvl8pPr>
    <a:lvl9pPr marL="3047878" algn="l" defTabSz="761970" rtl="0" eaLnBrk="1" latinLnBrk="0" hangingPunct="1">
      <a:defRPr sz="2700" b="1" kern="1200" baseline="-250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4980">
          <p15:clr>
            <a:srgbClr val="A4A3A4"/>
          </p15:clr>
        </p15:guide>
        <p15:guide id="2" pos="106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8B4"/>
    <a:srgbClr val="884040"/>
    <a:srgbClr val="874166"/>
    <a:srgbClr val="B14E17"/>
    <a:srgbClr val="2D4D29"/>
    <a:srgbClr val="284424"/>
    <a:srgbClr val="A04C3E"/>
    <a:srgbClr val="B36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autoAdjust="0"/>
    <p:restoredTop sz="95728" autoAdjust="0"/>
  </p:normalViewPr>
  <p:slideViewPr>
    <p:cSldViewPr>
      <p:cViewPr varScale="1">
        <p:scale>
          <a:sx n="32" d="100"/>
          <a:sy n="32" d="100"/>
        </p:scale>
        <p:origin x="1014" y="144"/>
      </p:cViewPr>
      <p:guideLst>
        <p:guide orient="horz" pos="4980"/>
        <p:guide pos="1066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21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baseline="0">
                <a:ea typeface="ＭＳ Ｐゴシック" pitchFamily="1"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baseline="0">
                <a:ea typeface="ＭＳ Ｐゴシック" pitchFamily="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baseline="0">
                <a:ea typeface="ＭＳ Ｐゴシック" pitchFamily="1"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baseline="0">
                <a:ea typeface="ＭＳ Ｐゴシック" pitchFamily="1" charset="-128"/>
              </a:defRPr>
            </a:lvl1pPr>
          </a:lstStyle>
          <a:p>
            <a:pPr>
              <a:defRPr/>
            </a:pPr>
            <a:fld id="{ECBF3A4E-1FED-4D8F-9697-E6263790E63F}" type="slidenum">
              <a:rPr lang="en-US"/>
              <a:pPr>
                <a:defRPr/>
              </a:pPr>
              <a:t>‹#›</a:t>
            </a:fld>
            <a:endParaRPr lang="en-US"/>
          </a:p>
        </p:txBody>
      </p:sp>
    </p:spTree>
    <p:extLst>
      <p:ext uri="{BB962C8B-B14F-4D97-AF65-F5344CB8AC3E}">
        <p14:creationId xmlns:p14="http://schemas.microsoft.com/office/powerpoint/2010/main" val="3906779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pitchFamily="1" charset="-128"/>
        <a:cs typeface="+mn-cs"/>
      </a:defRPr>
    </a:lvl1pPr>
    <a:lvl2pPr marL="380985" algn="l" rtl="0" eaLnBrk="0" fontAlgn="base" hangingPunct="0">
      <a:spcBef>
        <a:spcPct val="30000"/>
      </a:spcBef>
      <a:spcAft>
        <a:spcPct val="0"/>
      </a:spcAft>
      <a:defRPr sz="1000" kern="1200">
        <a:solidFill>
          <a:schemeClr val="tx1"/>
        </a:solidFill>
        <a:latin typeface="Arial" charset="0"/>
        <a:ea typeface="ＭＳ Ｐゴシック" pitchFamily="1" charset="-128"/>
        <a:cs typeface="+mn-cs"/>
      </a:defRPr>
    </a:lvl2pPr>
    <a:lvl3pPr marL="761970" algn="l" rtl="0" eaLnBrk="0" fontAlgn="base" hangingPunct="0">
      <a:spcBef>
        <a:spcPct val="30000"/>
      </a:spcBef>
      <a:spcAft>
        <a:spcPct val="0"/>
      </a:spcAft>
      <a:defRPr sz="1000" kern="1200">
        <a:solidFill>
          <a:schemeClr val="tx1"/>
        </a:solidFill>
        <a:latin typeface="Arial" charset="0"/>
        <a:ea typeface="ＭＳ Ｐゴシック" pitchFamily="1" charset="-128"/>
        <a:cs typeface="+mn-cs"/>
      </a:defRPr>
    </a:lvl3pPr>
    <a:lvl4pPr marL="1142954" algn="l" rtl="0" eaLnBrk="0" fontAlgn="base" hangingPunct="0">
      <a:spcBef>
        <a:spcPct val="30000"/>
      </a:spcBef>
      <a:spcAft>
        <a:spcPct val="0"/>
      </a:spcAft>
      <a:defRPr sz="1000" kern="1200">
        <a:solidFill>
          <a:schemeClr val="tx1"/>
        </a:solidFill>
        <a:latin typeface="Arial" charset="0"/>
        <a:ea typeface="ＭＳ Ｐゴシック" pitchFamily="1" charset="-128"/>
        <a:cs typeface="+mn-cs"/>
      </a:defRPr>
    </a:lvl4pPr>
    <a:lvl5pPr marL="1523939" algn="l" rtl="0" eaLnBrk="0" fontAlgn="base" hangingPunct="0">
      <a:spcBef>
        <a:spcPct val="30000"/>
      </a:spcBef>
      <a:spcAft>
        <a:spcPct val="0"/>
      </a:spcAft>
      <a:defRPr sz="1000" kern="1200">
        <a:solidFill>
          <a:schemeClr val="tx1"/>
        </a:solidFill>
        <a:latin typeface="Arial" charset="0"/>
        <a:ea typeface="ＭＳ Ｐゴシック" pitchFamily="1" charset="-128"/>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7BDE6BAA-E858-4EAB-9BD2-1F4A58600422}" type="slidenum">
              <a:rPr lang="en-US" smtClean="0">
                <a:ea typeface="ＭＳ Ｐゴシック" pitchFamily="34" charset="-128"/>
              </a:rPr>
              <a:pPr/>
              <a:t>1</a:t>
            </a:fld>
            <a:endParaRPr lang="en-US">
              <a:ea typeface="ＭＳ Ｐゴシック" pitchFamily="34"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US" dirty="0">
                <a:ea typeface="ＭＳ Ｐゴシック" pitchFamily="34" charset="-128"/>
              </a:rPr>
              <a:t>Template ID: h103_4x6</a:t>
            </a:r>
          </a:p>
        </p:txBody>
      </p:sp>
    </p:spTree>
    <p:extLst>
      <p:ext uri="{BB962C8B-B14F-4D97-AF65-F5344CB8AC3E}">
        <p14:creationId xmlns:p14="http://schemas.microsoft.com/office/powerpoint/2010/main" val="228571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136" y="5680604"/>
            <a:ext cx="23317729" cy="3921125"/>
          </a:xfrm>
        </p:spPr>
        <p:txBody>
          <a:bodyPr/>
          <a:lstStyle/>
          <a:p>
            <a:r>
              <a:rPr lang="en-US"/>
              <a:t>Click to edit Master title style</a:t>
            </a:r>
          </a:p>
        </p:txBody>
      </p:sp>
      <p:sp>
        <p:nvSpPr>
          <p:cNvPr id="3" name="Subtitle 2"/>
          <p:cNvSpPr>
            <a:spLocks noGrp="1"/>
          </p:cNvSpPr>
          <p:nvPr>
            <p:ph type="subTitle" idx="1"/>
          </p:nvPr>
        </p:nvSpPr>
        <p:spPr>
          <a:xfrm>
            <a:off x="4114271" y="10363729"/>
            <a:ext cx="19203458" cy="4672542"/>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B0FEB-AC80-408E-9F9F-76CF1590F7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C5150-564F-4690-90BA-884602CEC6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46095" y="1625865"/>
            <a:ext cx="5828771" cy="14630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8459" y="1625865"/>
            <a:ext cx="17360636" cy="14630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4A4E2E-8E57-428F-A6A6-DB24735FAC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0E3011-2E9C-46C2-B990-D3717C2B6D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1751470"/>
            <a:ext cx="23317729" cy="3632729"/>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166938" y="7750969"/>
            <a:ext cx="23317729" cy="400050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34A08-73A3-4DCD-B8B1-31DBAD43D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8458" y="5283730"/>
            <a:ext cx="11594042" cy="10972271"/>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79500" y="5283730"/>
            <a:ext cx="11595365" cy="10972271"/>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2ACEE4-C194-4177-9E6D-5C67A471A8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865" y="732896"/>
            <a:ext cx="24688271" cy="3048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865" y="4093104"/>
            <a:ext cx="12120563" cy="1706563"/>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371865" y="5799667"/>
            <a:ext cx="12120563" cy="10537032"/>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604" y="4093104"/>
            <a:ext cx="12124532" cy="1706563"/>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3935604" y="5799667"/>
            <a:ext cx="12124532" cy="10537032"/>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8CD2B-1960-43EA-9446-0E72C2410D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75AC6B-2FEF-4DA6-BD43-D224CCF438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F7BE5-63A6-4761-9975-68294E05FC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865" y="727605"/>
            <a:ext cx="9024938" cy="3099594"/>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0724886" y="727605"/>
            <a:ext cx="15335250" cy="15609094"/>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865" y="3827198"/>
            <a:ext cx="9024938" cy="1250950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E46AB0-D7B1-429B-AF73-56948B27F9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334" y="12801865"/>
            <a:ext cx="16459729" cy="1510771"/>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5376334" y="1633803"/>
            <a:ext cx="16459729" cy="10973593"/>
          </a:xfrm>
        </p:spPr>
        <p:txBody>
          <a:bodyPr lIns="313489" tIns="156745" rIns="313489" bIns="156745"/>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5376334" y="14312636"/>
            <a:ext cx="16459729" cy="2147093"/>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9092F9-3419-4BED-8996-284B419BF4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4E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5052" y="2438136"/>
            <a:ext cx="31088542" cy="4572000"/>
          </a:xfrm>
          <a:prstGeom prst="rect">
            <a:avLst/>
          </a:prstGeom>
          <a:noFill/>
          <a:ln w="9525">
            <a:noFill/>
            <a:miter lim="800000"/>
            <a:headEnd/>
            <a:tailEnd/>
          </a:ln>
        </p:spPr>
        <p:txBody>
          <a:bodyPr vert="horz" wrap="square" lIns="438802" tIns="219401" rIns="438802" bIns="21940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5052" y="7925595"/>
            <a:ext cx="31088542" cy="16458406"/>
          </a:xfrm>
          <a:prstGeom prst="rect">
            <a:avLst/>
          </a:prstGeom>
          <a:noFill/>
          <a:ln w="9525">
            <a:noFill/>
            <a:miter lim="800000"/>
            <a:headEnd/>
            <a:tailEnd/>
          </a:ln>
        </p:spPr>
        <p:txBody>
          <a:bodyPr vert="horz" wrap="square" lIns="438802" tIns="219401" rIns="438802" bIns="2194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745053" y="24993865"/>
            <a:ext cx="7620000" cy="1828271"/>
          </a:xfrm>
          <a:prstGeom prst="rect">
            <a:avLst/>
          </a:prstGeom>
          <a:noFill/>
          <a:ln w="9525">
            <a:noFill/>
            <a:miter lim="800000"/>
            <a:headEnd/>
            <a:tailEnd/>
          </a:ln>
        </p:spPr>
        <p:txBody>
          <a:bodyPr vert="horz" wrap="square" lIns="438802" tIns="219401" rIns="438802" bIns="219401" numCol="1" anchor="t" anchorCtr="0" compatLnSpc="1">
            <a:prstTxWarp prst="textNoShape">
              <a:avLst/>
            </a:prstTxWarp>
          </a:bodyPr>
          <a:lstStyle>
            <a:lvl1pPr>
              <a:defRPr sz="6700" b="0" baseline="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12497594" y="24993865"/>
            <a:ext cx="11583458" cy="1828271"/>
          </a:xfrm>
          <a:prstGeom prst="rect">
            <a:avLst/>
          </a:prstGeom>
          <a:noFill/>
          <a:ln w="9525">
            <a:noFill/>
            <a:miter lim="800000"/>
            <a:headEnd/>
            <a:tailEnd/>
          </a:ln>
        </p:spPr>
        <p:txBody>
          <a:bodyPr vert="horz" wrap="square" lIns="438802" tIns="219401" rIns="438802" bIns="219401" numCol="1" anchor="t" anchorCtr="0" compatLnSpc="1">
            <a:prstTxWarp prst="textNoShape">
              <a:avLst/>
            </a:prstTxWarp>
          </a:bodyPr>
          <a:lstStyle>
            <a:lvl1pPr algn="ctr">
              <a:defRPr sz="6700" b="0" baseline="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26213594" y="24993865"/>
            <a:ext cx="7620000" cy="1828271"/>
          </a:xfrm>
          <a:prstGeom prst="rect">
            <a:avLst/>
          </a:prstGeom>
          <a:noFill/>
          <a:ln w="9525">
            <a:noFill/>
            <a:miter lim="800000"/>
            <a:headEnd/>
            <a:tailEnd/>
          </a:ln>
        </p:spPr>
        <p:txBody>
          <a:bodyPr vert="horz" wrap="square" lIns="438802" tIns="219401" rIns="438802" bIns="219401" numCol="1" anchor="t" anchorCtr="0" compatLnSpc="1">
            <a:prstTxWarp prst="textNoShape">
              <a:avLst/>
            </a:prstTxWarp>
          </a:bodyPr>
          <a:lstStyle>
            <a:lvl1pPr algn="r">
              <a:defRPr sz="6700" b="0" baseline="0">
                <a:ea typeface="ＭＳ Ｐゴシック" pitchFamily="1" charset="-128"/>
              </a:defRPr>
            </a:lvl1pPr>
          </a:lstStyle>
          <a:p>
            <a:pPr>
              <a:defRPr/>
            </a:pPr>
            <a:fld id="{180CE608-B030-4BC7-9CA7-EBAD4DC196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939" rtl="0" eaLnBrk="0" fontAlgn="base" hangingPunct="0">
        <a:spcBef>
          <a:spcPct val="0"/>
        </a:spcBef>
        <a:spcAft>
          <a:spcPct val="0"/>
        </a:spcAft>
        <a:defRPr sz="21200">
          <a:solidFill>
            <a:schemeClr val="tx2"/>
          </a:solidFill>
          <a:latin typeface="+mj-lt"/>
          <a:ea typeface="+mj-ea"/>
          <a:cs typeface="+mj-cs"/>
        </a:defRPr>
      </a:lvl1pPr>
      <a:lvl2pPr algn="ctr" defTabSz="4387939" rtl="0" eaLnBrk="0" fontAlgn="base" hangingPunct="0">
        <a:spcBef>
          <a:spcPct val="0"/>
        </a:spcBef>
        <a:spcAft>
          <a:spcPct val="0"/>
        </a:spcAft>
        <a:defRPr sz="21200">
          <a:solidFill>
            <a:schemeClr val="tx2"/>
          </a:solidFill>
          <a:latin typeface="Arial" charset="0"/>
          <a:ea typeface="ＭＳ Ｐゴシック" pitchFamily="1" charset="-128"/>
        </a:defRPr>
      </a:lvl2pPr>
      <a:lvl3pPr algn="ctr" defTabSz="4387939" rtl="0" eaLnBrk="0" fontAlgn="base" hangingPunct="0">
        <a:spcBef>
          <a:spcPct val="0"/>
        </a:spcBef>
        <a:spcAft>
          <a:spcPct val="0"/>
        </a:spcAft>
        <a:defRPr sz="21200">
          <a:solidFill>
            <a:schemeClr val="tx2"/>
          </a:solidFill>
          <a:latin typeface="Arial" charset="0"/>
          <a:ea typeface="ＭＳ Ｐゴシック" pitchFamily="1" charset="-128"/>
        </a:defRPr>
      </a:lvl3pPr>
      <a:lvl4pPr algn="ctr" defTabSz="4387939" rtl="0" eaLnBrk="0" fontAlgn="base" hangingPunct="0">
        <a:spcBef>
          <a:spcPct val="0"/>
        </a:spcBef>
        <a:spcAft>
          <a:spcPct val="0"/>
        </a:spcAft>
        <a:defRPr sz="21200">
          <a:solidFill>
            <a:schemeClr val="tx2"/>
          </a:solidFill>
          <a:latin typeface="Arial" charset="0"/>
          <a:ea typeface="ＭＳ Ｐゴシック" pitchFamily="1" charset="-128"/>
        </a:defRPr>
      </a:lvl4pPr>
      <a:lvl5pPr algn="ctr" defTabSz="4387939" rtl="0" eaLnBrk="0" fontAlgn="base" hangingPunct="0">
        <a:spcBef>
          <a:spcPct val="0"/>
        </a:spcBef>
        <a:spcAft>
          <a:spcPct val="0"/>
        </a:spcAft>
        <a:defRPr sz="21200">
          <a:solidFill>
            <a:schemeClr val="tx2"/>
          </a:solidFill>
          <a:latin typeface="Arial" charset="0"/>
          <a:ea typeface="ＭＳ Ｐゴシック" pitchFamily="1" charset="-128"/>
        </a:defRPr>
      </a:lvl5pPr>
      <a:lvl6pPr marL="380985" algn="ctr" defTabSz="3135187" rtl="0" fontAlgn="base">
        <a:spcBef>
          <a:spcPct val="0"/>
        </a:spcBef>
        <a:spcAft>
          <a:spcPct val="0"/>
        </a:spcAft>
        <a:defRPr sz="15100">
          <a:solidFill>
            <a:schemeClr val="tx2"/>
          </a:solidFill>
          <a:latin typeface="Arial" charset="0"/>
          <a:ea typeface="ＭＳ Ｐゴシック" pitchFamily="1" charset="-128"/>
        </a:defRPr>
      </a:lvl6pPr>
      <a:lvl7pPr marL="761970" algn="ctr" defTabSz="3135187" rtl="0" fontAlgn="base">
        <a:spcBef>
          <a:spcPct val="0"/>
        </a:spcBef>
        <a:spcAft>
          <a:spcPct val="0"/>
        </a:spcAft>
        <a:defRPr sz="15100">
          <a:solidFill>
            <a:schemeClr val="tx2"/>
          </a:solidFill>
          <a:latin typeface="Arial" charset="0"/>
          <a:ea typeface="ＭＳ Ｐゴシック" pitchFamily="1" charset="-128"/>
        </a:defRPr>
      </a:lvl7pPr>
      <a:lvl8pPr marL="1142954" algn="ctr" defTabSz="3135187" rtl="0" fontAlgn="base">
        <a:spcBef>
          <a:spcPct val="0"/>
        </a:spcBef>
        <a:spcAft>
          <a:spcPct val="0"/>
        </a:spcAft>
        <a:defRPr sz="15100">
          <a:solidFill>
            <a:schemeClr val="tx2"/>
          </a:solidFill>
          <a:latin typeface="Arial" charset="0"/>
          <a:ea typeface="ＭＳ Ｐゴシック" pitchFamily="1" charset="-128"/>
        </a:defRPr>
      </a:lvl8pPr>
      <a:lvl9pPr marL="1523939" algn="ctr" defTabSz="3135187" rtl="0" fontAlgn="base">
        <a:spcBef>
          <a:spcPct val="0"/>
        </a:spcBef>
        <a:spcAft>
          <a:spcPct val="0"/>
        </a:spcAft>
        <a:defRPr sz="15100">
          <a:solidFill>
            <a:schemeClr val="tx2"/>
          </a:solidFill>
          <a:latin typeface="Arial" charset="0"/>
          <a:ea typeface="ＭＳ Ｐゴシック" pitchFamily="1" charset="-128"/>
        </a:defRPr>
      </a:lvl9pPr>
    </p:titleStyle>
    <p:bodyStyle>
      <a:lvl1pPr marL="1645643" indent="-1645643" algn="l" defTabSz="4387939" rtl="0" eaLnBrk="0" fontAlgn="base" hangingPunct="0">
        <a:spcBef>
          <a:spcPct val="20000"/>
        </a:spcBef>
        <a:spcAft>
          <a:spcPct val="0"/>
        </a:spcAft>
        <a:buChar char="•"/>
        <a:defRPr sz="15300">
          <a:solidFill>
            <a:schemeClr val="tx1"/>
          </a:solidFill>
          <a:latin typeface="+mn-lt"/>
          <a:ea typeface="+mn-ea"/>
          <a:cs typeface="+mn-cs"/>
        </a:defRPr>
      </a:lvl1pPr>
      <a:lvl2pPr marL="3565118" indent="-1371810" algn="l" defTabSz="4387939" rtl="0" eaLnBrk="0" fontAlgn="base" hangingPunct="0">
        <a:spcBef>
          <a:spcPct val="20000"/>
        </a:spcBef>
        <a:spcAft>
          <a:spcPct val="0"/>
        </a:spcAft>
        <a:buChar char="–"/>
        <a:defRPr sz="13400">
          <a:solidFill>
            <a:schemeClr val="tx1"/>
          </a:solidFill>
          <a:latin typeface="+mn-lt"/>
          <a:ea typeface="+mn-ea"/>
        </a:defRPr>
      </a:lvl2pPr>
      <a:lvl3pPr marL="5483271" indent="-1095331" algn="l" defTabSz="4387939" rtl="0" eaLnBrk="0" fontAlgn="base" hangingPunct="0">
        <a:spcBef>
          <a:spcPct val="20000"/>
        </a:spcBef>
        <a:spcAft>
          <a:spcPct val="0"/>
        </a:spcAft>
        <a:buChar char="•"/>
        <a:defRPr sz="11600">
          <a:solidFill>
            <a:schemeClr val="tx1"/>
          </a:solidFill>
          <a:latin typeface="+mn-lt"/>
          <a:ea typeface="+mn-ea"/>
        </a:defRPr>
      </a:lvl3pPr>
      <a:lvl4pPr marL="7679224" indent="-1097977" algn="l" defTabSz="4387939" rtl="0" eaLnBrk="0" fontAlgn="base" hangingPunct="0">
        <a:spcBef>
          <a:spcPct val="20000"/>
        </a:spcBef>
        <a:spcAft>
          <a:spcPct val="0"/>
        </a:spcAft>
        <a:buChar char="–"/>
        <a:defRPr sz="9600">
          <a:solidFill>
            <a:schemeClr val="tx1"/>
          </a:solidFill>
          <a:latin typeface="+mn-lt"/>
          <a:ea typeface="+mn-ea"/>
        </a:defRPr>
      </a:lvl4pPr>
      <a:lvl5pPr marL="9873855" indent="-1095331" algn="l" defTabSz="4387939" rtl="0" eaLnBrk="0" fontAlgn="base" hangingPunct="0">
        <a:spcBef>
          <a:spcPct val="20000"/>
        </a:spcBef>
        <a:spcAft>
          <a:spcPct val="0"/>
        </a:spcAft>
        <a:buChar char="»"/>
        <a:defRPr sz="9600">
          <a:solidFill>
            <a:schemeClr val="tx1"/>
          </a:solidFill>
          <a:latin typeface="+mn-lt"/>
          <a:ea typeface="+mn-ea"/>
        </a:defRPr>
      </a:lvl5pPr>
      <a:lvl6pPr marL="7434494" indent="-783135" algn="l" defTabSz="3135187" rtl="0" fontAlgn="base">
        <a:spcBef>
          <a:spcPct val="20000"/>
        </a:spcBef>
        <a:spcAft>
          <a:spcPct val="0"/>
        </a:spcAft>
        <a:buChar char="»"/>
        <a:defRPr sz="6800">
          <a:solidFill>
            <a:schemeClr val="tx1"/>
          </a:solidFill>
          <a:latin typeface="+mn-lt"/>
          <a:ea typeface="+mn-ea"/>
        </a:defRPr>
      </a:lvl6pPr>
      <a:lvl7pPr marL="7815479" indent="-783135" algn="l" defTabSz="3135187" rtl="0" fontAlgn="base">
        <a:spcBef>
          <a:spcPct val="20000"/>
        </a:spcBef>
        <a:spcAft>
          <a:spcPct val="0"/>
        </a:spcAft>
        <a:buChar char="»"/>
        <a:defRPr sz="6800">
          <a:solidFill>
            <a:schemeClr val="tx1"/>
          </a:solidFill>
          <a:latin typeface="+mn-lt"/>
          <a:ea typeface="+mn-ea"/>
        </a:defRPr>
      </a:lvl7pPr>
      <a:lvl8pPr marL="8196464" indent="-783135" algn="l" defTabSz="3135187" rtl="0" fontAlgn="base">
        <a:spcBef>
          <a:spcPct val="20000"/>
        </a:spcBef>
        <a:spcAft>
          <a:spcPct val="0"/>
        </a:spcAft>
        <a:buChar char="»"/>
        <a:defRPr sz="6800">
          <a:solidFill>
            <a:schemeClr val="tx1"/>
          </a:solidFill>
          <a:latin typeface="+mn-lt"/>
          <a:ea typeface="+mn-ea"/>
        </a:defRPr>
      </a:lvl8pPr>
      <a:lvl9pPr marL="8577449" indent="-783135" algn="l" defTabSz="3135187" rtl="0" fontAlgn="base">
        <a:spcBef>
          <a:spcPct val="20000"/>
        </a:spcBef>
        <a:spcAft>
          <a:spcPct val="0"/>
        </a:spcAft>
        <a:buChar char="»"/>
        <a:defRPr sz="6800">
          <a:solidFill>
            <a:schemeClr val="tx1"/>
          </a:solidFill>
          <a:latin typeface="+mn-lt"/>
          <a:ea typeface="+mn-ea"/>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hyperlink" Target="http://www.atmosphere.mpg.de/enid/1yy.html" TargetMode="Externa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93"/>
          <p:cNvSpPr>
            <a:spLocks noChangeArrowheads="1"/>
          </p:cNvSpPr>
          <p:nvPr/>
        </p:nvSpPr>
        <p:spPr bwMode="auto">
          <a:xfrm>
            <a:off x="1783726" y="149196"/>
            <a:ext cx="7732973" cy="27260394"/>
          </a:xfrm>
          <a:prstGeom prst="rect">
            <a:avLst/>
          </a:prstGeom>
          <a:gradFill rotWithShape="1">
            <a:gsLst>
              <a:gs pos="0">
                <a:srgbClr val="000000">
                  <a:alpha val="0"/>
                </a:srgbClr>
              </a:gs>
              <a:gs pos="100000">
                <a:schemeClr val="folHlink">
                  <a:alpha val="50000"/>
                </a:schemeClr>
              </a:gs>
            </a:gsLst>
            <a:lin ang="5400000" scaled="1"/>
          </a:gradFill>
          <a:ln w="9525">
            <a:noFill/>
            <a:miter lim="800000"/>
            <a:headEnd/>
            <a:tailEnd/>
          </a:ln>
        </p:spPr>
        <p:txBody>
          <a:bodyPr wrap="none" lIns="106656" tIns="53328" rIns="106656" bIns="53328" anchor="ctr"/>
          <a:lstStyle/>
          <a:p>
            <a:pPr defTabSz="1067551"/>
            <a:endParaRPr lang="en-US" dirty="0"/>
          </a:p>
        </p:txBody>
      </p:sp>
      <p:sp>
        <p:nvSpPr>
          <p:cNvPr id="2052" name="Rectangle 592"/>
          <p:cNvSpPr>
            <a:spLocks noChangeArrowheads="1"/>
          </p:cNvSpPr>
          <p:nvPr/>
        </p:nvSpPr>
        <p:spPr bwMode="auto">
          <a:xfrm>
            <a:off x="9818839" y="2518423"/>
            <a:ext cx="9067926" cy="24891167"/>
          </a:xfrm>
          <a:prstGeom prst="rect">
            <a:avLst/>
          </a:prstGeom>
          <a:gradFill rotWithShape="1">
            <a:gsLst>
              <a:gs pos="0">
                <a:srgbClr val="000000">
                  <a:alpha val="0"/>
                </a:srgbClr>
              </a:gs>
              <a:gs pos="100000">
                <a:schemeClr val="folHlink">
                  <a:alpha val="50000"/>
                </a:schemeClr>
              </a:gs>
            </a:gsLst>
            <a:lin ang="5400000" scaled="1"/>
          </a:gradFill>
          <a:ln w="9525">
            <a:noFill/>
            <a:miter lim="800000"/>
            <a:headEnd/>
            <a:tailEnd/>
          </a:ln>
        </p:spPr>
        <p:txBody>
          <a:bodyPr wrap="none" lIns="106656" tIns="53328" rIns="106656" bIns="53328" anchor="ctr"/>
          <a:lstStyle/>
          <a:p>
            <a:pPr defTabSz="1067551"/>
            <a:endParaRPr lang="en-US" dirty="0"/>
          </a:p>
        </p:txBody>
      </p:sp>
      <p:sp>
        <p:nvSpPr>
          <p:cNvPr id="2054" name="Text Box 65"/>
          <p:cNvSpPr txBox="1">
            <a:spLocks noChangeArrowheads="1"/>
          </p:cNvSpPr>
          <p:nvPr/>
        </p:nvSpPr>
        <p:spPr bwMode="auto">
          <a:xfrm>
            <a:off x="16890839" y="505264"/>
            <a:ext cx="18757900" cy="1831246"/>
          </a:xfrm>
          <a:prstGeom prst="rect">
            <a:avLst/>
          </a:prstGeom>
          <a:noFill/>
          <a:ln w="9525">
            <a:noFill/>
            <a:miter lim="800000"/>
            <a:headEnd/>
            <a:tailEnd/>
          </a:ln>
        </p:spPr>
        <p:txBody>
          <a:bodyPr wrap="square" lIns="106656" tIns="53328" rIns="106656" bIns="53328" numCol="1">
            <a:spAutoFit/>
          </a:bodyPr>
          <a:lstStyle/>
          <a:p>
            <a:pPr algn="r" defTabSz="1067551">
              <a:defRPr/>
            </a:pPr>
            <a:r>
              <a:rPr lang="en-US" sz="6000" dirty="0"/>
              <a:t>Jesse Lard, Christopher Farkas*, Kenneth Emanuel * and Nirmal Patel</a:t>
            </a:r>
          </a:p>
          <a:p>
            <a:pPr algn="r" defTabSz="1067551">
              <a:defRPr/>
            </a:pPr>
            <a:endParaRPr lang="en-US" sz="5400" dirty="0"/>
          </a:p>
          <a:p>
            <a:pPr algn="r" defTabSz="1067551">
              <a:defRPr/>
            </a:pPr>
            <a:r>
              <a:rPr lang="en-US" sz="3600" baseline="0" dirty="0">
                <a:solidFill>
                  <a:schemeClr val="accent3">
                    <a:lumMod val="10000"/>
                  </a:schemeClr>
                </a:solidFill>
                <a:latin typeface="Myriad Pro Light" pitchFamily="34" charset="0"/>
              </a:rPr>
              <a:t>Department of Physics, *Dept. of Engineering, University of North Florida, Jacksonville, FL </a:t>
            </a:r>
            <a:endParaRPr lang="en-US" sz="3600" baseline="0" dirty="0">
              <a:solidFill>
                <a:schemeClr val="accent2">
                  <a:lumMod val="50000"/>
                </a:schemeClr>
              </a:solidFill>
              <a:latin typeface="Myriad Pro Light" pitchFamily="34" charset="0"/>
            </a:endParaRPr>
          </a:p>
        </p:txBody>
      </p:sp>
      <p:sp>
        <p:nvSpPr>
          <p:cNvPr id="2055" name="Text Box 66"/>
          <p:cNvSpPr txBox="1">
            <a:spLocks noChangeArrowheads="1"/>
          </p:cNvSpPr>
          <p:nvPr/>
        </p:nvSpPr>
        <p:spPr bwMode="auto">
          <a:xfrm>
            <a:off x="1856678" y="465787"/>
            <a:ext cx="15815372" cy="3302418"/>
          </a:xfrm>
          <a:prstGeom prst="rect">
            <a:avLst/>
          </a:prstGeom>
          <a:noFill/>
          <a:ln w="9525">
            <a:noFill/>
            <a:miter lim="800000"/>
            <a:headEnd/>
            <a:tailEnd/>
          </a:ln>
        </p:spPr>
        <p:txBody>
          <a:bodyPr wrap="square" lIns="106656" tIns="53328" rIns="106656" bIns="53328">
            <a:spAutoFit/>
          </a:bodyPr>
          <a:lstStyle/>
          <a:p>
            <a:pPr defTabSz="1067551">
              <a:lnSpc>
                <a:spcPct val="90000"/>
              </a:lnSpc>
            </a:pPr>
            <a:r>
              <a:rPr lang="en-US" sz="8000" dirty="0">
                <a:solidFill>
                  <a:srgbClr val="C00000"/>
                </a:solidFill>
              </a:rPr>
              <a:t>Ozone Sensors Payload and its Applications on </a:t>
            </a:r>
            <a:endParaRPr lang="en-US" sz="8000" dirty="0" smtClean="0">
              <a:solidFill>
                <a:srgbClr val="C00000"/>
              </a:solidFill>
            </a:endParaRPr>
          </a:p>
          <a:p>
            <a:pPr defTabSz="1067551">
              <a:lnSpc>
                <a:spcPct val="90000"/>
              </a:lnSpc>
            </a:pPr>
            <a:r>
              <a:rPr lang="en-US" sz="8000" dirty="0" smtClean="0">
                <a:solidFill>
                  <a:srgbClr val="C00000"/>
                </a:solidFill>
              </a:rPr>
              <a:t>NASA </a:t>
            </a:r>
            <a:r>
              <a:rPr lang="en-US" sz="8000" dirty="0">
                <a:solidFill>
                  <a:srgbClr val="C00000"/>
                </a:solidFill>
              </a:rPr>
              <a:t>high altitude balloon 2016 flight</a:t>
            </a:r>
          </a:p>
          <a:p>
            <a:pPr defTabSz="1067551">
              <a:lnSpc>
                <a:spcPct val="90000"/>
              </a:lnSpc>
            </a:pPr>
            <a:endParaRPr lang="en-US" sz="8000" baseline="0" dirty="0">
              <a:solidFill>
                <a:srgbClr val="C00000"/>
              </a:solidFill>
            </a:endParaRPr>
          </a:p>
          <a:p>
            <a:pPr defTabSz="1067551">
              <a:lnSpc>
                <a:spcPct val="90000"/>
              </a:lnSpc>
            </a:pPr>
            <a:r>
              <a:rPr lang="en-US" sz="4400" baseline="0" dirty="0" smtClean="0">
                <a:solidFill>
                  <a:srgbClr val="2D44A2"/>
                </a:solidFill>
                <a:latin typeface="Trebuchet MS" pitchFamily="34" charset="0"/>
              </a:rPr>
              <a:t>F</a:t>
            </a:r>
            <a:endParaRPr lang="en-US" sz="4400" baseline="0" dirty="0">
              <a:solidFill>
                <a:srgbClr val="2D44A2"/>
              </a:solidFill>
              <a:latin typeface="Trebuchet MS" pitchFamily="34" charset="0"/>
            </a:endParaRPr>
          </a:p>
        </p:txBody>
      </p:sp>
      <p:sp>
        <p:nvSpPr>
          <p:cNvPr id="2056" name="Text Box 242"/>
          <p:cNvSpPr txBox="1">
            <a:spLocks noChangeArrowheads="1"/>
          </p:cNvSpPr>
          <p:nvPr/>
        </p:nvSpPr>
        <p:spPr bwMode="auto">
          <a:xfrm>
            <a:off x="1915913" y="14108588"/>
            <a:ext cx="7530014" cy="3082158"/>
          </a:xfrm>
          <a:prstGeom prst="rect">
            <a:avLst/>
          </a:prstGeom>
          <a:noFill/>
          <a:ln w="9525">
            <a:noFill/>
            <a:miter lim="800000"/>
            <a:headEnd/>
            <a:tailEnd/>
          </a:ln>
        </p:spPr>
        <p:txBody>
          <a:bodyPr wrap="square" lIns="65308" tIns="32655" rIns="65308" bIns="32655">
            <a:spAutoFit/>
          </a:bodyPr>
          <a:lstStyle/>
          <a:p>
            <a:pPr defTabSz="1067551"/>
            <a:r>
              <a:rPr lang="en-US" sz="2800" baseline="0" dirty="0">
                <a:solidFill>
                  <a:srgbClr val="1848B4"/>
                </a:solidFill>
              </a:rPr>
              <a:t>Experimental</a:t>
            </a:r>
          </a:p>
          <a:p>
            <a:pPr defTabSz="1067551"/>
            <a:r>
              <a:rPr lang="en-US" sz="2800" baseline="0" dirty="0">
                <a:solidFill>
                  <a:srgbClr val="884040"/>
                </a:solidFill>
              </a:rPr>
              <a:t>Nanocrystalline Thin Film Ozone Sensor</a:t>
            </a:r>
            <a:r>
              <a:rPr lang="en-US" sz="2800" b="0" baseline="0" dirty="0">
                <a:solidFill>
                  <a:srgbClr val="884040"/>
                </a:solidFill>
              </a:rPr>
              <a:t> </a:t>
            </a:r>
          </a:p>
          <a:p>
            <a:pPr algn="just" defTabSz="1067551"/>
            <a:r>
              <a:rPr lang="en-US" sz="2000" b="0" baseline="0" dirty="0"/>
              <a:t>The electrical resistance of  ITO increases in the presence of oxidizing gases such as ozone. Upon adsorption of the charge accepting molecules at the vacancy sites, for oxidizing gases such as ozone, electrons are effectively depleted from the conduction band, leading to an increase in the electrical resistance of n-type ITO. </a:t>
            </a:r>
          </a:p>
          <a:p>
            <a:pPr defTabSz="1067551"/>
            <a:endParaRPr lang="en-US" sz="2000" b="0" baseline="0" dirty="0"/>
          </a:p>
        </p:txBody>
      </p:sp>
      <p:sp>
        <p:nvSpPr>
          <p:cNvPr id="2057" name="Text Box 254"/>
          <p:cNvSpPr txBox="1">
            <a:spLocks noChangeArrowheads="1"/>
          </p:cNvSpPr>
          <p:nvPr/>
        </p:nvSpPr>
        <p:spPr bwMode="auto">
          <a:xfrm>
            <a:off x="18440399" y="13436446"/>
            <a:ext cx="7112000" cy="342947"/>
          </a:xfrm>
          <a:prstGeom prst="rect">
            <a:avLst/>
          </a:prstGeom>
          <a:noFill/>
          <a:ln w="9525">
            <a:noFill/>
            <a:miter lim="800000"/>
            <a:headEnd/>
            <a:tailEnd/>
          </a:ln>
        </p:spPr>
        <p:txBody>
          <a:bodyPr lIns="65308" tIns="32655" rIns="65308" bIns="32655">
            <a:spAutoFit/>
          </a:bodyPr>
          <a:lstStyle/>
          <a:p>
            <a:pPr defTabSz="1067551" eaLnBrk="1" hangingPunct="1">
              <a:spcBef>
                <a:spcPct val="50000"/>
              </a:spcBef>
            </a:pPr>
            <a:endParaRPr lang="en-US" dirty="0"/>
          </a:p>
        </p:txBody>
      </p:sp>
      <p:pic>
        <p:nvPicPr>
          <p:cNvPr id="2060" name="Picture 9"/>
          <p:cNvPicPr>
            <a:picLocks noChangeAspect="1" noChangeArrowheads="1"/>
          </p:cNvPicPr>
          <p:nvPr/>
        </p:nvPicPr>
        <p:blipFill>
          <a:blip r:embed="rId3" cstate="print"/>
          <a:srcRect/>
          <a:stretch>
            <a:fillRect/>
          </a:stretch>
        </p:blipFill>
        <p:spPr bwMode="auto">
          <a:xfrm>
            <a:off x="31405963" y="26140853"/>
            <a:ext cx="1110116" cy="1097280"/>
          </a:xfrm>
          <a:prstGeom prst="rect">
            <a:avLst/>
          </a:prstGeom>
          <a:noFill/>
          <a:ln w="3175">
            <a:solidFill>
              <a:srgbClr val="000000"/>
            </a:solidFill>
            <a:miter lim="800000"/>
            <a:headEnd/>
            <a:tailEnd/>
          </a:ln>
        </p:spPr>
      </p:pic>
      <p:pic>
        <p:nvPicPr>
          <p:cNvPr id="2061" name="Picture 9"/>
          <p:cNvPicPr>
            <a:picLocks noChangeAspect="1" noChangeArrowheads="1"/>
          </p:cNvPicPr>
          <p:nvPr/>
        </p:nvPicPr>
        <p:blipFill>
          <a:blip r:embed="rId4" cstate="print"/>
          <a:srcRect/>
          <a:stretch>
            <a:fillRect/>
          </a:stretch>
        </p:blipFill>
        <p:spPr bwMode="auto">
          <a:xfrm>
            <a:off x="30015417" y="26168287"/>
            <a:ext cx="1197428" cy="1097280"/>
          </a:xfrm>
          <a:prstGeom prst="rect">
            <a:avLst/>
          </a:prstGeom>
          <a:noFill/>
          <a:ln w="3175">
            <a:solidFill>
              <a:srgbClr val="000000"/>
            </a:solidFill>
            <a:miter lim="800000"/>
            <a:headEnd/>
            <a:tailEnd/>
          </a:ln>
        </p:spPr>
      </p:pic>
      <p:pic>
        <p:nvPicPr>
          <p:cNvPr id="2062" name="Picture 318" descr="The NASA Florida Space Grant ... "/>
          <p:cNvPicPr>
            <a:picLocks noChangeAspect="1" noChangeArrowheads="1"/>
          </p:cNvPicPr>
          <p:nvPr/>
        </p:nvPicPr>
        <p:blipFill>
          <a:blip r:embed="rId5" cstate="print"/>
          <a:srcRect/>
          <a:stretch>
            <a:fillRect/>
          </a:stretch>
        </p:blipFill>
        <p:spPr bwMode="auto">
          <a:xfrm>
            <a:off x="28667748" y="26140853"/>
            <a:ext cx="1120322" cy="1097280"/>
          </a:xfrm>
          <a:prstGeom prst="rect">
            <a:avLst/>
          </a:prstGeom>
          <a:noFill/>
          <a:ln w="3175">
            <a:solidFill>
              <a:srgbClr val="000000"/>
            </a:solidFill>
            <a:miter lim="800000"/>
            <a:headEnd/>
            <a:tailEnd/>
          </a:ln>
        </p:spPr>
      </p:pic>
      <p:pic>
        <p:nvPicPr>
          <p:cNvPr id="2063" name="Picture 319" descr="columbia scientific balloon ... "/>
          <p:cNvPicPr>
            <a:picLocks noChangeAspect="1" noChangeArrowheads="1"/>
          </p:cNvPicPr>
          <p:nvPr/>
        </p:nvPicPr>
        <p:blipFill>
          <a:blip r:embed="rId6" cstate="print"/>
          <a:srcRect/>
          <a:stretch>
            <a:fillRect/>
          </a:stretch>
        </p:blipFill>
        <p:spPr bwMode="auto">
          <a:xfrm>
            <a:off x="32638935" y="26125774"/>
            <a:ext cx="1119187" cy="1097280"/>
          </a:xfrm>
          <a:prstGeom prst="rect">
            <a:avLst/>
          </a:prstGeom>
          <a:noFill/>
          <a:ln w="3175">
            <a:solidFill>
              <a:srgbClr val="000000"/>
            </a:solidFill>
            <a:miter lim="800000"/>
            <a:headEnd/>
            <a:tailEnd/>
          </a:ln>
        </p:spPr>
      </p:pic>
      <p:sp>
        <p:nvSpPr>
          <p:cNvPr id="2066" name="Text Box 325"/>
          <p:cNvSpPr txBox="1">
            <a:spLocks noChangeArrowheads="1"/>
          </p:cNvSpPr>
          <p:nvPr/>
        </p:nvSpPr>
        <p:spPr bwMode="auto">
          <a:xfrm>
            <a:off x="1778000" y="16891000"/>
            <a:ext cx="6667500" cy="355865"/>
          </a:xfrm>
          <a:prstGeom prst="rect">
            <a:avLst/>
          </a:prstGeom>
          <a:noFill/>
          <a:ln w="9525">
            <a:noFill/>
            <a:miter lim="800000"/>
            <a:headEnd/>
            <a:tailEnd/>
          </a:ln>
        </p:spPr>
        <p:txBody>
          <a:bodyPr lIns="76197" tIns="38098" rIns="76197" bIns="38098">
            <a:spAutoFit/>
          </a:bodyPr>
          <a:lstStyle/>
          <a:p>
            <a:pPr defTabSz="1067551">
              <a:spcBef>
                <a:spcPct val="50000"/>
              </a:spcBef>
            </a:pPr>
            <a:endParaRPr lang="en-US" dirty="0"/>
          </a:p>
        </p:txBody>
      </p:sp>
      <p:sp>
        <p:nvSpPr>
          <p:cNvPr id="2070" name="Text Box 334"/>
          <p:cNvSpPr txBox="1">
            <a:spLocks noChangeArrowheads="1"/>
          </p:cNvSpPr>
          <p:nvPr/>
        </p:nvSpPr>
        <p:spPr bwMode="auto">
          <a:xfrm>
            <a:off x="10795000" y="3619500"/>
            <a:ext cx="6858000" cy="355865"/>
          </a:xfrm>
          <a:prstGeom prst="rect">
            <a:avLst/>
          </a:prstGeom>
          <a:noFill/>
          <a:ln w="9525">
            <a:noFill/>
            <a:miter lim="800000"/>
            <a:headEnd/>
            <a:tailEnd/>
          </a:ln>
        </p:spPr>
        <p:txBody>
          <a:bodyPr lIns="76197" tIns="38098" rIns="76197" bIns="38098">
            <a:spAutoFit/>
          </a:bodyPr>
          <a:lstStyle/>
          <a:p>
            <a:pPr defTabSz="1067551">
              <a:spcBef>
                <a:spcPct val="50000"/>
              </a:spcBef>
            </a:pPr>
            <a:endParaRPr lang="en-US" dirty="0"/>
          </a:p>
        </p:txBody>
      </p:sp>
      <p:sp>
        <p:nvSpPr>
          <p:cNvPr id="2071" name="Text Box 337"/>
          <p:cNvSpPr txBox="1">
            <a:spLocks noChangeArrowheads="1"/>
          </p:cNvSpPr>
          <p:nvPr/>
        </p:nvSpPr>
        <p:spPr bwMode="auto">
          <a:xfrm>
            <a:off x="10731500" y="3810000"/>
            <a:ext cx="6858000" cy="355865"/>
          </a:xfrm>
          <a:prstGeom prst="rect">
            <a:avLst/>
          </a:prstGeom>
          <a:noFill/>
          <a:ln w="9525">
            <a:noFill/>
            <a:miter lim="800000"/>
            <a:headEnd/>
            <a:tailEnd/>
          </a:ln>
        </p:spPr>
        <p:txBody>
          <a:bodyPr lIns="76197" tIns="38098" rIns="76197" bIns="38098">
            <a:spAutoFit/>
          </a:bodyPr>
          <a:lstStyle/>
          <a:p>
            <a:pPr defTabSz="1067551">
              <a:spcBef>
                <a:spcPct val="50000"/>
              </a:spcBef>
            </a:pPr>
            <a:endParaRPr lang="en-US" dirty="0"/>
          </a:p>
        </p:txBody>
      </p:sp>
      <p:sp>
        <p:nvSpPr>
          <p:cNvPr id="2073" name="Text Box 344"/>
          <p:cNvSpPr txBox="1">
            <a:spLocks noChangeArrowheads="1"/>
          </p:cNvSpPr>
          <p:nvPr/>
        </p:nvSpPr>
        <p:spPr bwMode="auto">
          <a:xfrm>
            <a:off x="10079712" y="2539709"/>
            <a:ext cx="6704086" cy="569383"/>
          </a:xfrm>
          <a:prstGeom prst="rect">
            <a:avLst/>
          </a:prstGeom>
          <a:noFill/>
          <a:ln w="9525">
            <a:noFill/>
            <a:miter lim="800000"/>
            <a:headEnd/>
            <a:tailEnd/>
          </a:ln>
        </p:spPr>
        <p:txBody>
          <a:bodyPr wrap="square" lIns="76197" tIns="38098" rIns="76197" bIns="38098">
            <a:spAutoFit/>
          </a:bodyPr>
          <a:lstStyle/>
          <a:p>
            <a:pPr defTabSz="1067551"/>
            <a:r>
              <a:rPr lang="en-US" sz="3200" baseline="0" dirty="0" smtClean="0">
                <a:solidFill>
                  <a:srgbClr val="002060"/>
                </a:solidFill>
              </a:rPr>
              <a:t>Results </a:t>
            </a:r>
            <a:r>
              <a:rPr lang="en-US" sz="3200" baseline="0" smtClean="0">
                <a:solidFill>
                  <a:srgbClr val="002060"/>
                </a:solidFill>
              </a:rPr>
              <a:t>and discussion</a:t>
            </a:r>
            <a:endParaRPr lang="en-US" sz="3200" baseline="0" dirty="0">
              <a:solidFill>
                <a:srgbClr val="002060"/>
              </a:solidFill>
            </a:endParaRPr>
          </a:p>
        </p:txBody>
      </p:sp>
      <p:sp>
        <p:nvSpPr>
          <p:cNvPr id="2074" name="Text Box 345"/>
          <p:cNvSpPr txBox="1">
            <a:spLocks noChangeArrowheads="1"/>
          </p:cNvSpPr>
          <p:nvPr/>
        </p:nvSpPr>
        <p:spPr bwMode="auto">
          <a:xfrm>
            <a:off x="9972105" y="3239272"/>
            <a:ext cx="8788631" cy="1615823"/>
          </a:xfrm>
          <a:prstGeom prst="rect">
            <a:avLst/>
          </a:prstGeom>
          <a:noFill/>
          <a:ln w="9525">
            <a:noFill/>
            <a:miter lim="800000"/>
            <a:headEnd/>
            <a:tailEnd/>
          </a:ln>
        </p:spPr>
        <p:txBody>
          <a:bodyPr wrap="square" lIns="76197" tIns="38098" rIns="76197" bIns="38098">
            <a:spAutoFit/>
          </a:bodyPr>
          <a:lstStyle/>
          <a:p>
            <a:pPr algn="just" defTabSz="1067551">
              <a:spcBef>
                <a:spcPct val="50000"/>
              </a:spcBef>
            </a:pPr>
            <a:r>
              <a:rPr lang="en-US" sz="2000" b="0" baseline="0" dirty="0"/>
              <a:t>The UNF payload was tested in the thermal vacuum chamber. Temperature was cycled from -50</a:t>
            </a:r>
            <a:r>
              <a:rPr lang="en-US" sz="2000" b="0" baseline="30000" dirty="0"/>
              <a:t>o</a:t>
            </a:r>
            <a:r>
              <a:rPr lang="en-US" sz="2000" b="0" baseline="0" dirty="0"/>
              <a:t>C to 55ºC and pressure from 3 mbar to 1.5 </a:t>
            </a:r>
            <a:r>
              <a:rPr lang="en-US" sz="2000" b="0" baseline="0" dirty="0" err="1"/>
              <a:t>atm</a:t>
            </a:r>
            <a:r>
              <a:rPr lang="en-US" sz="2000" b="0" baseline="0" dirty="0"/>
              <a:t> at the NASA-CSBF, Palestine, TX </a:t>
            </a:r>
            <a:r>
              <a:rPr lang="en-US" sz="2000" b="0" baseline="0" dirty="0" smtClean="0"/>
              <a:t>from </a:t>
            </a:r>
            <a:r>
              <a:rPr lang="en-US" sz="2000" b="0" baseline="0" dirty="0"/>
              <a:t>July 31 to August 5, 2016. The payload performed well throughout testing and was certified for the NASA 2016 balloon flight. </a:t>
            </a:r>
          </a:p>
        </p:txBody>
      </p:sp>
      <p:sp>
        <p:nvSpPr>
          <p:cNvPr id="2075" name="Text Box 379"/>
          <p:cNvSpPr txBox="1">
            <a:spLocks noChangeArrowheads="1"/>
          </p:cNvSpPr>
          <p:nvPr/>
        </p:nvSpPr>
        <p:spPr bwMode="auto">
          <a:xfrm>
            <a:off x="10477500" y="3746500"/>
            <a:ext cx="317500" cy="355865"/>
          </a:xfrm>
          <a:prstGeom prst="rect">
            <a:avLst/>
          </a:prstGeom>
          <a:noFill/>
          <a:ln w="9525">
            <a:noFill/>
            <a:miter lim="800000"/>
            <a:headEnd/>
            <a:tailEnd/>
          </a:ln>
        </p:spPr>
        <p:txBody>
          <a:bodyPr lIns="76197" tIns="38098" rIns="76197" bIns="38098">
            <a:spAutoFit/>
          </a:bodyPr>
          <a:lstStyle/>
          <a:p>
            <a:pPr defTabSz="1067551">
              <a:spcBef>
                <a:spcPct val="50000"/>
              </a:spcBef>
            </a:pPr>
            <a:endParaRPr lang="en-US" b="0" dirty="0"/>
          </a:p>
        </p:txBody>
      </p:sp>
      <p:sp>
        <p:nvSpPr>
          <p:cNvPr id="2078" name="TextBox 97"/>
          <p:cNvSpPr txBox="1">
            <a:spLocks noChangeArrowheads="1"/>
          </p:cNvSpPr>
          <p:nvPr/>
        </p:nvSpPr>
        <p:spPr bwMode="auto">
          <a:xfrm>
            <a:off x="1651000" y="11811000"/>
            <a:ext cx="6794500" cy="358511"/>
          </a:xfrm>
          <a:prstGeom prst="rect">
            <a:avLst/>
          </a:prstGeom>
          <a:noFill/>
          <a:ln w="9525">
            <a:noFill/>
            <a:miter lim="800000"/>
            <a:headEnd/>
            <a:tailEnd/>
          </a:ln>
        </p:spPr>
        <p:txBody>
          <a:bodyPr lIns="76197" tIns="38098" rIns="76197" bIns="38098">
            <a:spAutoFit/>
          </a:bodyPr>
          <a:lstStyle/>
          <a:p>
            <a:endParaRPr lang="en-US"/>
          </a:p>
        </p:txBody>
      </p:sp>
      <p:sp>
        <p:nvSpPr>
          <p:cNvPr id="2085" name="TextBox 90"/>
          <p:cNvSpPr txBox="1">
            <a:spLocks noChangeArrowheads="1"/>
          </p:cNvSpPr>
          <p:nvPr/>
        </p:nvSpPr>
        <p:spPr bwMode="auto">
          <a:xfrm>
            <a:off x="10223500" y="18923000"/>
            <a:ext cx="7048500" cy="358511"/>
          </a:xfrm>
          <a:prstGeom prst="rect">
            <a:avLst/>
          </a:prstGeom>
          <a:noFill/>
          <a:ln w="9525">
            <a:noFill/>
            <a:miter lim="800000"/>
            <a:headEnd/>
            <a:tailEnd/>
          </a:ln>
        </p:spPr>
        <p:txBody>
          <a:bodyPr lIns="76197" tIns="38098" rIns="76197" bIns="38098">
            <a:spAutoFit/>
          </a:bodyPr>
          <a:lstStyle/>
          <a:p>
            <a:endParaRPr lang="en-US" b="0"/>
          </a:p>
        </p:txBody>
      </p:sp>
      <p:sp>
        <p:nvSpPr>
          <p:cNvPr id="2091" name="TextBox 63"/>
          <p:cNvSpPr txBox="1">
            <a:spLocks noChangeArrowheads="1"/>
          </p:cNvSpPr>
          <p:nvPr/>
        </p:nvSpPr>
        <p:spPr bwMode="auto">
          <a:xfrm>
            <a:off x="28570600" y="25030181"/>
            <a:ext cx="7127859" cy="1061825"/>
          </a:xfrm>
          <a:prstGeom prst="rect">
            <a:avLst/>
          </a:prstGeom>
          <a:noFill/>
          <a:ln w="9525">
            <a:noFill/>
            <a:miter lim="800000"/>
            <a:headEnd/>
            <a:tailEnd/>
          </a:ln>
        </p:spPr>
        <p:txBody>
          <a:bodyPr wrap="square" lIns="76197" tIns="38098" rIns="76197" bIns="38098">
            <a:spAutoFit/>
          </a:bodyPr>
          <a:lstStyle/>
          <a:p>
            <a:pPr lvl="0" defTabSz="1067551">
              <a:spcBef>
                <a:spcPct val="50000"/>
              </a:spcBef>
            </a:pPr>
            <a:r>
              <a:rPr lang="en-US" sz="2400" baseline="0" dirty="0">
                <a:solidFill>
                  <a:srgbClr val="1848B4"/>
                </a:solidFill>
              </a:rPr>
              <a:t>Acknowledgements</a:t>
            </a:r>
          </a:p>
          <a:p>
            <a:pPr algn="just"/>
            <a:r>
              <a:rPr lang="en-US" sz="2000" b="0" baseline="0" dirty="0"/>
              <a:t>Authors are very grateful to the Florida Space Grant Consortium for the support.</a:t>
            </a:r>
          </a:p>
        </p:txBody>
      </p:sp>
      <p:sp>
        <p:nvSpPr>
          <p:cNvPr id="2103" name="TextBox 66"/>
          <p:cNvSpPr txBox="1">
            <a:spLocks noChangeArrowheads="1"/>
          </p:cNvSpPr>
          <p:nvPr/>
        </p:nvSpPr>
        <p:spPr bwMode="auto">
          <a:xfrm>
            <a:off x="27475792" y="21462921"/>
            <a:ext cx="8970458" cy="1000270"/>
          </a:xfrm>
          <a:prstGeom prst="rect">
            <a:avLst/>
          </a:prstGeom>
          <a:noFill/>
          <a:ln w="9525">
            <a:noFill/>
            <a:miter lim="800000"/>
            <a:headEnd/>
            <a:tailEnd/>
          </a:ln>
        </p:spPr>
        <p:txBody>
          <a:bodyPr wrap="square" lIns="76197" tIns="38098" rIns="76197" bIns="38098">
            <a:spAutoFit/>
          </a:bodyPr>
          <a:lstStyle/>
          <a:p>
            <a:r>
              <a:rPr lang="en-US" sz="2000" b="0" baseline="0" dirty="0"/>
              <a:t>Fig.12  shows the theoretical ozone profile in stratosphere (</a:t>
            </a:r>
            <a:r>
              <a:rPr lang="en-US" sz="2000" b="0" u="sng" baseline="0" dirty="0">
                <a:hlinkClick r:id="rId7"/>
              </a:rPr>
              <a:t>http://www.atmosphere.mpg.de/enid/1yy.html</a:t>
            </a:r>
            <a:r>
              <a:rPr lang="en-US" sz="2000" b="0" baseline="0" dirty="0"/>
              <a:t>)</a:t>
            </a:r>
          </a:p>
          <a:p>
            <a:r>
              <a:rPr lang="en-US" sz="2000" b="0" baseline="0" dirty="0"/>
              <a:t>(</a:t>
            </a:r>
            <a:r>
              <a:rPr lang="en-US" sz="2000" b="0" baseline="0" dirty="0" err="1"/>
              <a:t>ppmv</a:t>
            </a:r>
            <a:r>
              <a:rPr lang="en-US" sz="2000" b="0" baseline="0" dirty="0"/>
              <a:t> = parts per million by volume = volume mixing ratio)</a:t>
            </a:r>
          </a:p>
        </p:txBody>
      </p:sp>
      <p:sp>
        <p:nvSpPr>
          <p:cNvPr id="7" name="TextBox 6"/>
          <p:cNvSpPr txBox="1"/>
          <p:nvPr/>
        </p:nvSpPr>
        <p:spPr>
          <a:xfrm>
            <a:off x="18073698" y="14012308"/>
            <a:ext cx="8281062" cy="400110"/>
          </a:xfrm>
          <a:prstGeom prst="rect">
            <a:avLst/>
          </a:prstGeom>
          <a:noFill/>
        </p:spPr>
        <p:txBody>
          <a:bodyPr wrap="square" rtlCol="0">
            <a:spAutoFit/>
          </a:bodyPr>
          <a:lstStyle/>
          <a:p>
            <a:pPr algn="just"/>
            <a:r>
              <a:rPr lang="en-US" sz="2000" b="0" baseline="0" dirty="0"/>
              <a:t>.</a:t>
            </a:r>
          </a:p>
        </p:txBody>
      </p:sp>
      <p:sp>
        <p:nvSpPr>
          <p:cNvPr id="9" name="TextBox 8"/>
          <p:cNvSpPr txBox="1"/>
          <p:nvPr/>
        </p:nvSpPr>
        <p:spPr>
          <a:xfrm>
            <a:off x="26721290" y="15007503"/>
            <a:ext cx="8983110" cy="2308324"/>
          </a:xfrm>
          <a:prstGeom prst="rect">
            <a:avLst/>
          </a:prstGeom>
          <a:noFill/>
        </p:spPr>
        <p:txBody>
          <a:bodyPr wrap="square" rtlCol="0">
            <a:spAutoFit/>
          </a:bodyPr>
          <a:lstStyle/>
          <a:p>
            <a:pPr algn="just"/>
            <a:r>
              <a:rPr lang="en-US" sz="2400" b="0" baseline="0" dirty="0"/>
              <a:t>Fig.11 shows the measured ozone profile by  ozone sensor in the sensor box#1. The data shows that the ozone concentration reached a maximum of about 7.8 ppm, while in the stratosphere. All the sensors measured similar ozone profiles. The measured profile is comparable to the theoretical profile of ozone in the stratosphere, as shown in Fig. 12.</a:t>
            </a:r>
          </a:p>
        </p:txBody>
      </p:sp>
      <p:sp>
        <p:nvSpPr>
          <p:cNvPr id="15" name="TextBox 14"/>
          <p:cNvSpPr txBox="1"/>
          <p:nvPr/>
        </p:nvSpPr>
        <p:spPr>
          <a:xfrm>
            <a:off x="27402029" y="22334226"/>
            <a:ext cx="3651757" cy="543739"/>
          </a:xfrm>
          <a:prstGeom prst="rect">
            <a:avLst/>
          </a:prstGeom>
          <a:noFill/>
        </p:spPr>
        <p:txBody>
          <a:bodyPr wrap="square" rtlCol="0">
            <a:spAutoFit/>
          </a:bodyPr>
          <a:lstStyle/>
          <a:p>
            <a:r>
              <a:rPr lang="en-US" sz="4400" dirty="0">
                <a:solidFill>
                  <a:srgbClr val="1848B4"/>
                </a:solidFill>
              </a:rPr>
              <a:t>Conclusions</a:t>
            </a:r>
          </a:p>
        </p:txBody>
      </p:sp>
      <p:sp>
        <p:nvSpPr>
          <p:cNvPr id="16" name="TextBox 15"/>
          <p:cNvSpPr txBox="1"/>
          <p:nvPr/>
        </p:nvSpPr>
        <p:spPr>
          <a:xfrm>
            <a:off x="27402030" y="22877965"/>
            <a:ext cx="8365825" cy="2062103"/>
          </a:xfrm>
          <a:prstGeom prst="rect">
            <a:avLst/>
          </a:prstGeom>
          <a:noFill/>
        </p:spPr>
        <p:txBody>
          <a:bodyPr wrap="square" rtlCol="0">
            <a:spAutoFit/>
          </a:bodyPr>
          <a:lstStyle/>
          <a:p>
            <a:pPr algn="just"/>
            <a:r>
              <a:rPr lang="en-US" sz="3200" b="0" dirty="0"/>
              <a:t>The UNF students team successfully fabricated and launched  ozone sensors payload in the stratosphere during 2016. The payloads successfully measured ozone profile in the stratosphere on NASA balloon flight. The measured ozone profiles by the payloads were nearly matched with the theoretical profile of ozone in the stratosphere.</a:t>
            </a:r>
          </a:p>
        </p:txBody>
      </p:sp>
      <p:sp>
        <p:nvSpPr>
          <p:cNvPr id="3" name="TextBox 2"/>
          <p:cNvSpPr txBox="1"/>
          <p:nvPr/>
        </p:nvSpPr>
        <p:spPr>
          <a:xfrm>
            <a:off x="1878022" y="2438400"/>
            <a:ext cx="7530014" cy="12526506"/>
          </a:xfrm>
          <a:prstGeom prst="rect">
            <a:avLst/>
          </a:prstGeom>
          <a:noFill/>
        </p:spPr>
        <p:txBody>
          <a:bodyPr wrap="square" rtlCol="0">
            <a:spAutoFit/>
          </a:bodyPr>
          <a:lstStyle/>
          <a:p>
            <a:r>
              <a:rPr lang="en-US" sz="4400" dirty="0">
                <a:solidFill>
                  <a:schemeClr val="accent6">
                    <a:lumMod val="50000"/>
                  </a:schemeClr>
                </a:solidFill>
              </a:rPr>
              <a:t>Abstract / Background</a:t>
            </a:r>
          </a:p>
          <a:p>
            <a:pPr algn="just"/>
            <a:r>
              <a:rPr lang="en-US" sz="3200" dirty="0" smtClean="0"/>
              <a:t>The University </a:t>
            </a:r>
            <a:r>
              <a:rPr lang="en-US" sz="3200" dirty="0"/>
              <a:t>of North Florida (UNF) team successfully developed the ozone sensors payload and launched </a:t>
            </a:r>
            <a:r>
              <a:rPr lang="en-US" sz="3200" dirty="0" smtClean="0"/>
              <a:t>into </a:t>
            </a:r>
            <a:r>
              <a:rPr lang="en-US" sz="3200" dirty="0"/>
              <a:t>the stratosphere by </a:t>
            </a:r>
            <a:r>
              <a:rPr lang="en-US" sz="3200" dirty="0" smtClean="0"/>
              <a:t>the NASA </a:t>
            </a:r>
            <a:r>
              <a:rPr lang="en-US" sz="3200" dirty="0"/>
              <a:t>high altitude balloon flight. The ozone sensors payload was designed and fabricated by the UNF </a:t>
            </a:r>
            <a:r>
              <a:rPr lang="en-US" sz="3200" dirty="0" smtClean="0"/>
              <a:t>student </a:t>
            </a:r>
            <a:r>
              <a:rPr lang="en-US" sz="3200" dirty="0"/>
              <a:t>team. The payload consisted of three different types of nanocrystalline thin film gas sensor arrays. Each sensor array has eight thin film gas sensors, one pressure sensors, three temperature sensors, one GPS and microcontroller circuit board. The size of payload for NASA-HASP2016 flight was 6 </a:t>
            </a:r>
            <a:r>
              <a:rPr lang="en-US" sz="3200" dirty="0" smtClean="0"/>
              <a:t>inches </a:t>
            </a:r>
            <a:r>
              <a:rPr lang="en-US" sz="3200" dirty="0"/>
              <a:t>x 6 </a:t>
            </a:r>
            <a:r>
              <a:rPr lang="en-US" sz="3200" dirty="0" smtClean="0"/>
              <a:t>inches </a:t>
            </a:r>
            <a:r>
              <a:rPr lang="en-US" sz="3200" dirty="0"/>
              <a:t>x 9 </a:t>
            </a:r>
            <a:r>
              <a:rPr lang="en-US" sz="3200" dirty="0" smtClean="0"/>
              <a:t>inches </a:t>
            </a:r>
            <a:r>
              <a:rPr lang="en-US" sz="3200" dirty="0"/>
              <a:t>and weight of </a:t>
            </a:r>
            <a:r>
              <a:rPr lang="en-US" sz="3200"/>
              <a:t>about </a:t>
            </a:r>
            <a:r>
              <a:rPr lang="en-US" sz="3200" smtClean="0"/>
              <a:t>2.7 </a:t>
            </a:r>
            <a:r>
              <a:rPr lang="en-US" sz="3200" dirty="0"/>
              <a:t>kg. The payload met the specified design criteria of NASA and was successfully integrated for communications and successfully cleared thermal vacuum testing at the </a:t>
            </a:r>
            <a:r>
              <a:rPr lang="en-US" sz="3200" dirty="0" smtClean="0"/>
              <a:t>NASA-Columbia </a:t>
            </a:r>
            <a:r>
              <a:rPr lang="en-US" sz="3200" dirty="0"/>
              <a:t>Scientific Balloon Facility (CSBF) in Palestine, TX during the first week of August 2016</a:t>
            </a:r>
            <a:r>
              <a:rPr lang="en-US" sz="3200" dirty="0" smtClean="0"/>
              <a:t>, certifying it </a:t>
            </a:r>
            <a:r>
              <a:rPr lang="en-US" sz="3200" dirty="0"/>
              <a:t>for the balloon flight.  The payload was launched into the stratosphere at an altitude of 120,000 feet from the NASA-Columbia Scientific Balloon Facility, Fort Sumner, NM on September 1 2016 at 12:08 EST. The flight was terminated and impacted on September 2, 2016 at 05:41 EST. </a:t>
            </a:r>
            <a:r>
              <a:rPr lang="en-US" sz="3200" dirty="0" smtClean="0"/>
              <a:t>The total </a:t>
            </a:r>
            <a:r>
              <a:rPr lang="en-US" sz="3200" dirty="0"/>
              <a:t>flight duration </a:t>
            </a:r>
            <a:r>
              <a:rPr lang="en-US" sz="3200" dirty="0" smtClean="0"/>
              <a:t>was</a:t>
            </a:r>
            <a:r>
              <a:rPr lang="en-US" sz="3200" dirty="0"/>
              <a:t> </a:t>
            </a:r>
            <a:r>
              <a:rPr lang="en-US" sz="3200" dirty="0" smtClean="0"/>
              <a:t>about </a:t>
            </a:r>
            <a:r>
              <a:rPr lang="en-US" sz="3200" dirty="0"/>
              <a:t>18 hours and 19 minutes.   The sensors payload measured ozone gas during the flight and sent the 15 KB data file every 15 minutes. Several operating commends were successfully uplinked from </a:t>
            </a:r>
            <a:r>
              <a:rPr lang="en-US" sz="3200" dirty="0" smtClean="0"/>
              <a:t>the ground </a:t>
            </a:r>
            <a:r>
              <a:rPr lang="en-US" sz="3200" dirty="0"/>
              <a:t>computer to the payload on the balloon during the flight for testing of operational parameters. The data analysis confirmed that all sensors were worked successfully and measured the ozone gas profile in the stratosphere. After termination of balloon flight, the payload was recovered in the good condition. </a:t>
            </a:r>
          </a:p>
          <a:p>
            <a:pPr algn="just"/>
            <a:r>
              <a:rPr lang="en-US" sz="3200" b="0" dirty="0"/>
              <a:t> </a:t>
            </a:r>
          </a:p>
          <a:p>
            <a:pPr algn="just"/>
            <a:endParaRPr lang="en-US" sz="3200" b="0" dirty="0">
              <a:solidFill>
                <a:schemeClr val="accent6">
                  <a:lumMod val="75000"/>
                </a:schemeClr>
              </a:solidFill>
            </a:endParaRPr>
          </a:p>
          <a:p>
            <a:pPr algn="just"/>
            <a:endParaRPr lang="en-US" sz="3200" b="0" dirty="0">
              <a:solidFill>
                <a:schemeClr val="accent6">
                  <a:lumMod val="75000"/>
                </a:schemeClr>
              </a:solidFill>
            </a:endParaRPr>
          </a:p>
        </p:txBody>
      </p:sp>
      <p:pic>
        <p:nvPicPr>
          <p:cNvPr id="72" name="Picture 71"/>
          <p:cNvPicPr>
            <a:picLocks noChangeAspect="1" noChangeArrowheads="1"/>
          </p:cNvPicPr>
          <p:nvPr/>
        </p:nvPicPr>
        <p:blipFill>
          <a:blip r:embed="rId8" cstate="print"/>
          <a:srcRect/>
          <a:stretch>
            <a:fillRect/>
          </a:stretch>
        </p:blipFill>
        <p:spPr bwMode="auto">
          <a:xfrm>
            <a:off x="26872707" y="25312100"/>
            <a:ext cx="1659380" cy="1991256"/>
          </a:xfrm>
          <a:prstGeom prst="rect">
            <a:avLst/>
          </a:prstGeom>
          <a:noFill/>
          <a:ln w="12700">
            <a:solidFill>
              <a:schemeClr val="tx1"/>
            </a:solidFill>
            <a:miter lim="800000"/>
            <a:headEnd/>
            <a:tailEnd/>
          </a:ln>
        </p:spPr>
      </p:pic>
      <p:sp>
        <p:nvSpPr>
          <p:cNvPr id="2" name="TextBox 1"/>
          <p:cNvSpPr txBox="1"/>
          <p:nvPr/>
        </p:nvSpPr>
        <p:spPr>
          <a:xfrm>
            <a:off x="2223783" y="22051085"/>
            <a:ext cx="6838492" cy="748923"/>
          </a:xfrm>
          <a:prstGeom prst="rect">
            <a:avLst/>
          </a:prstGeom>
          <a:noFill/>
        </p:spPr>
        <p:txBody>
          <a:bodyPr wrap="square" rtlCol="0">
            <a:spAutoFit/>
          </a:bodyPr>
          <a:lstStyle/>
          <a:p>
            <a:r>
              <a:rPr lang="en-US" sz="3200" b="0" dirty="0">
                <a:latin typeface="+mj-lt"/>
              </a:rPr>
              <a:t>Fig. 1 shows PCB for Ozone sensors array, sensors boxes and payload.</a:t>
            </a:r>
          </a:p>
        </p:txBody>
      </p:sp>
      <p:sp>
        <p:nvSpPr>
          <p:cNvPr id="13" name="TextBox 12"/>
          <p:cNvSpPr txBox="1"/>
          <p:nvPr/>
        </p:nvSpPr>
        <p:spPr>
          <a:xfrm>
            <a:off x="10185400" y="9368730"/>
            <a:ext cx="8634413" cy="748923"/>
          </a:xfrm>
          <a:prstGeom prst="rect">
            <a:avLst/>
          </a:prstGeom>
          <a:noFill/>
        </p:spPr>
        <p:txBody>
          <a:bodyPr wrap="square" rtlCol="0">
            <a:spAutoFit/>
          </a:bodyPr>
          <a:lstStyle/>
          <a:p>
            <a:r>
              <a:rPr lang="en-US" sz="3200" b="0" dirty="0"/>
              <a:t>Fig. 2 Variation of pressure and temperature with time during thermal vacuum test of the UNF payload</a:t>
            </a:r>
          </a:p>
        </p:txBody>
      </p:sp>
      <p:sp>
        <p:nvSpPr>
          <p:cNvPr id="19" name="TextBox 18"/>
          <p:cNvSpPr txBox="1"/>
          <p:nvPr/>
        </p:nvSpPr>
        <p:spPr>
          <a:xfrm>
            <a:off x="10079712" y="15506940"/>
            <a:ext cx="8487305" cy="748923"/>
          </a:xfrm>
          <a:prstGeom prst="rect">
            <a:avLst/>
          </a:prstGeom>
          <a:noFill/>
        </p:spPr>
        <p:txBody>
          <a:bodyPr wrap="square" rtlCol="0">
            <a:spAutoFit/>
          </a:bodyPr>
          <a:lstStyle/>
          <a:p>
            <a:r>
              <a:rPr lang="en-US" sz="3200" b="0" dirty="0"/>
              <a:t>Fig. 3(a) shows the picture of UNF payload for HASP2016 flight with the team. </a:t>
            </a:r>
          </a:p>
        </p:txBody>
      </p:sp>
      <p:sp>
        <p:nvSpPr>
          <p:cNvPr id="20" name="TextBox 19"/>
          <p:cNvSpPr txBox="1"/>
          <p:nvPr/>
        </p:nvSpPr>
        <p:spPr>
          <a:xfrm>
            <a:off x="19458680" y="7576974"/>
            <a:ext cx="8538644" cy="420628"/>
          </a:xfrm>
          <a:prstGeom prst="rect">
            <a:avLst/>
          </a:prstGeom>
          <a:noFill/>
        </p:spPr>
        <p:txBody>
          <a:bodyPr wrap="square" rtlCol="0">
            <a:spAutoFit/>
          </a:bodyPr>
          <a:lstStyle/>
          <a:p>
            <a:r>
              <a:rPr lang="en-US" sz="3200" b="0" dirty="0"/>
              <a:t>Fig. 6 shows the NASA-HASP 2016 flight profile. </a:t>
            </a:r>
          </a:p>
        </p:txBody>
      </p:sp>
      <p:sp>
        <p:nvSpPr>
          <p:cNvPr id="22" name="TextBox 21"/>
          <p:cNvSpPr txBox="1"/>
          <p:nvPr/>
        </p:nvSpPr>
        <p:spPr>
          <a:xfrm>
            <a:off x="19492180" y="14033181"/>
            <a:ext cx="8524194" cy="420628"/>
          </a:xfrm>
          <a:prstGeom prst="rect">
            <a:avLst/>
          </a:prstGeom>
          <a:noFill/>
        </p:spPr>
        <p:txBody>
          <a:bodyPr wrap="square" rtlCol="0">
            <a:spAutoFit/>
          </a:bodyPr>
          <a:lstStyle/>
          <a:p>
            <a:r>
              <a:rPr lang="en-US" sz="3200" b="0" dirty="0"/>
              <a:t>Fig. 7 shows the HASP2016 balloon flight path on the Google map</a:t>
            </a:r>
          </a:p>
        </p:txBody>
      </p:sp>
      <p:pic>
        <p:nvPicPr>
          <p:cNvPr id="53" name="Picture 65"/>
          <p:cNvPicPr>
            <a:picLocks noChangeAspect="1" noChangeArrowheads="1"/>
          </p:cNvPicPr>
          <p:nvPr/>
        </p:nvPicPr>
        <p:blipFill>
          <a:blip r:embed="rId9" cstate="print"/>
          <a:srcRect/>
          <a:stretch>
            <a:fillRect/>
          </a:stretch>
        </p:blipFill>
        <p:spPr bwMode="auto">
          <a:xfrm>
            <a:off x="27417734" y="17394938"/>
            <a:ext cx="6962885" cy="3927717"/>
          </a:xfrm>
          <a:prstGeom prst="rect">
            <a:avLst/>
          </a:prstGeom>
          <a:noFill/>
          <a:ln w="9525">
            <a:solidFill>
              <a:schemeClr val="tx1"/>
            </a:solidFill>
            <a:miter lim="800000"/>
            <a:headEnd/>
            <a:tailEnd/>
          </a:ln>
        </p:spPr>
      </p:pic>
      <p:pic>
        <p:nvPicPr>
          <p:cNvPr id="55" name="Picture 54"/>
          <p:cNvPicPr/>
          <p:nvPr/>
        </p:nvPicPr>
        <p:blipFill>
          <a:blip r:embed="rId10">
            <a:extLst>
              <a:ext uri="{28A0092B-C50C-407E-A947-70E740481C1C}">
                <a14:useLocalDpi xmlns:a14="http://schemas.microsoft.com/office/drawing/2010/main" val="0"/>
              </a:ext>
            </a:extLst>
          </a:blip>
          <a:srcRect/>
          <a:stretch>
            <a:fillRect/>
          </a:stretch>
        </p:blipFill>
        <p:spPr bwMode="auto">
          <a:xfrm>
            <a:off x="9743529" y="5023837"/>
            <a:ext cx="9143335" cy="4353449"/>
          </a:xfrm>
          <a:prstGeom prst="rect">
            <a:avLst/>
          </a:prstGeom>
          <a:noFill/>
          <a:ln w="15875">
            <a:solidFill>
              <a:schemeClr val="tx1"/>
            </a:solidFill>
          </a:ln>
        </p:spPr>
      </p:pic>
      <p:pic>
        <p:nvPicPr>
          <p:cNvPr id="56" name="Picture 55"/>
          <p:cNvPicPr/>
          <p:nvPr/>
        </p:nvPicPr>
        <p:blipFill>
          <a:blip r:embed="rId11">
            <a:extLst>
              <a:ext uri="{28A0092B-C50C-407E-A947-70E740481C1C}">
                <a14:useLocalDpi xmlns:a14="http://schemas.microsoft.com/office/drawing/2010/main" val="0"/>
              </a:ext>
            </a:extLst>
          </a:blip>
          <a:srcRect/>
          <a:stretch>
            <a:fillRect/>
          </a:stretch>
        </p:blipFill>
        <p:spPr bwMode="auto">
          <a:xfrm>
            <a:off x="10771117" y="10412149"/>
            <a:ext cx="7358217" cy="5139613"/>
          </a:xfrm>
          <a:prstGeom prst="rect">
            <a:avLst/>
          </a:prstGeom>
          <a:noFill/>
          <a:ln w="15875">
            <a:solidFill>
              <a:schemeClr val="tx1"/>
            </a:solidFill>
          </a:ln>
        </p:spPr>
      </p:pic>
      <p:pic>
        <p:nvPicPr>
          <p:cNvPr id="25" name="Picture 24"/>
          <p:cNvPicPr>
            <a:picLocks noChangeAspect="1"/>
          </p:cNvPicPr>
          <p:nvPr/>
        </p:nvPicPr>
        <p:blipFill>
          <a:blip r:embed="rId12"/>
          <a:stretch>
            <a:fillRect/>
          </a:stretch>
        </p:blipFill>
        <p:spPr>
          <a:xfrm>
            <a:off x="1966855" y="17200574"/>
            <a:ext cx="3571875" cy="4781550"/>
          </a:xfrm>
          <a:prstGeom prst="rect">
            <a:avLst/>
          </a:prstGeom>
          <a:ln>
            <a:solidFill>
              <a:schemeClr val="tx1"/>
            </a:solidFill>
          </a:ln>
        </p:spPr>
      </p:pic>
      <p:pic>
        <p:nvPicPr>
          <p:cNvPr id="26" name="Picture 25"/>
          <p:cNvPicPr>
            <a:picLocks noChangeAspect="1"/>
          </p:cNvPicPr>
          <p:nvPr/>
        </p:nvPicPr>
        <p:blipFill>
          <a:blip r:embed="rId13"/>
          <a:stretch>
            <a:fillRect/>
          </a:stretch>
        </p:blipFill>
        <p:spPr>
          <a:xfrm>
            <a:off x="5479030" y="17315827"/>
            <a:ext cx="3929006" cy="4648838"/>
          </a:xfrm>
          <a:prstGeom prst="rect">
            <a:avLst/>
          </a:prstGeom>
          <a:ln>
            <a:solidFill>
              <a:schemeClr val="tx1"/>
            </a:solidFill>
          </a:ln>
        </p:spPr>
      </p:pic>
      <p:pic>
        <p:nvPicPr>
          <p:cNvPr id="27" name="Picture 26"/>
          <p:cNvPicPr>
            <a:picLocks noChangeAspect="1"/>
          </p:cNvPicPr>
          <p:nvPr/>
        </p:nvPicPr>
        <p:blipFill>
          <a:blip r:embed="rId14"/>
          <a:stretch>
            <a:fillRect/>
          </a:stretch>
        </p:blipFill>
        <p:spPr>
          <a:xfrm>
            <a:off x="19023947" y="2454490"/>
            <a:ext cx="8483828" cy="5005693"/>
          </a:xfrm>
          <a:prstGeom prst="rect">
            <a:avLst/>
          </a:prstGeom>
          <a:ln>
            <a:solidFill>
              <a:schemeClr val="tx1"/>
            </a:solidFill>
          </a:ln>
        </p:spPr>
      </p:pic>
      <p:pic>
        <p:nvPicPr>
          <p:cNvPr id="28" name="Picture 27"/>
          <p:cNvPicPr>
            <a:picLocks noChangeAspect="1"/>
          </p:cNvPicPr>
          <p:nvPr/>
        </p:nvPicPr>
        <p:blipFill>
          <a:blip r:embed="rId15"/>
          <a:stretch>
            <a:fillRect/>
          </a:stretch>
        </p:blipFill>
        <p:spPr>
          <a:xfrm>
            <a:off x="19015999" y="19625546"/>
            <a:ext cx="8187401" cy="4862820"/>
          </a:xfrm>
          <a:prstGeom prst="rect">
            <a:avLst/>
          </a:prstGeom>
          <a:ln>
            <a:solidFill>
              <a:schemeClr val="tx1"/>
            </a:solidFill>
          </a:ln>
        </p:spPr>
      </p:pic>
      <p:pic>
        <p:nvPicPr>
          <p:cNvPr id="29" name="Picture 28"/>
          <p:cNvPicPr>
            <a:picLocks noChangeAspect="1"/>
          </p:cNvPicPr>
          <p:nvPr/>
        </p:nvPicPr>
        <p:blipFill>
          <a:blip r:embed="rId16"/>
          <a:stretch>
            <a:fillRect/>
          </a:stretch>
        </p:blipFill>
        <p:spPr>
          <a:xfrm>
            <a:off x="19370366" y="14701710"/>
            <a:ext cx="7076190" cy="3923809"/>
          </a:xfrm>
          <a:prstGeom prst="rect">
            <a:avLst/>
          </a:prstGeom>
          <a:ln>
            <a:solidFill>
              <a:schemeClr val="tx1"/>
            </a:solidFill>
          </a:ln>
        </p:spPr>
      </p:pic>
      <p:sp>
        <p:nvSpPr>
          <p:cNvPr id="5" name="TextBox 4"/>
          <p:cNvSpPr txBox="1"/>
          <p:nvPr/>
        </p:nvSpPr>
        <p:spPr>
          <a:xfrm>
            <a:off x="1894778" y="22877965"/>
            <a:ext cx="7670967" cy="4360168"/>
          </a:xfrm>
          <a:prstGeom prst="rect">
            <a:avLst/>
          </a:prstGeom>
          <a:noFill/>
        </p:spPr>
        <p:txBody>
          <a:bodyPr wrap="square" rtlCol="0">
            <a:spAutoFit/>
          </a:bodyPr>
          <a:lstStyle/>
          <a:p>
            <a:r>
              <a:rPr lang="en-US" sz="3200" dirty="0"/>
              <a:t>Specifications of Payload</a:t>
            </a:r>
            <a:r>
              <a:rPr lang="en-US" sz="3200" b="0" dirty="0"/>
              <a:t>:</a:t>
            </a:r>
          </a:p>
          <a:p>
            <a:pPr marL="457200" indent="-457200">
              <a:buFont typeface="Arial" panose="020B0604020202020204" pitchFamily="34" charset="0"/>
              <a:buChar char="•"/>
            </a:pPr>
            <a:r>
              <a:rPr lang="en-US" sz="3200" b="0" dirty="0"/>
              <a:t>Payload dimension: 9 x 6 x inch</a:t>
            </a:r>
          </a:p>
          <a:p>
            <a:pPr marL="457200" indent="-457200">
              <a:buFont typeface="Arial" panose="020B0604020202020204" pitchFamily="34" charset="0"/>
              <a:buChar char="•"/>
            </a:pPr>
            <a:r>
              <a:rPr lang="en-US" sz="3200" b="0" dirty="0"/>
              <a:t>Total mass of payload with mounting plate: 2.730 kg</a:t>
            </a:r>
          </a:p>
          <a:p>
            <a:pPr marL="457200" indent="-457200">
              <a:buFont typeface="Arial" panose="020B0604020202020204" pitchFamily="34" charset="0"/>
              <a:buChar char="•"/>
            </a:pPr>
            <a:r>
              <a:rPr lang="en-US" sz="3200" b="0" dirty="0"/>
              <a:t>Current draw at 3.3 V about 40 mA and 340 mA when all heaters on</a:t>
            </a:r>
          </a:p>
          <a:p>
            <a:pPr marL="457200" indent="-457200">
              <a:buFont typeface="Arial" panose="020B0604020202020204" pitchFamily="34" charset="0"/>
              <a:buChar char="•"/>
            </a:pPr>
            <a:r>
              <a:rPr lang="en-US" sz="3200" b="0" dirty="0"/>
              <a:t>Serial downlink rate 350 bps</a:t>
            </a:r>
          </a:p>
          <a:p>
            <a:pPr marL="457200" indent="-457200">
              <a:buFont typeface="Arial" panose="020B0604020202020204" pitchFamily="34" charset="0"/>
              <a:buChar char="•"/>
            </a:pPr>
            <a:r>
              <a:rPr lang="en-US" sz="3200" b="0" dirty="0"/>
              <a:t>Serial data downlink: packetized</a:t>
            </a:r>
          </a:p>
          <a:p>
            <a:pPr marL="457200" indent="-457200">
              <a:buFont typeface="Arial" panose="020B0604020202020204" pitchFamily="34" charset="0"/>
              <a:buChar char="•"/>
            </a:pPr>
            <a:r>
              <a:rPr lang="en-US" sz="3200" b="0" dirty="0"/>
              <a:t>Three types of gas sensors arrays and each has 8 gas sensors</a:t>
            </a:r>
          </a:p>
          <a:p>
            <a:pPr marL="457200" indent="-457200">
              <a:buFont typeface="Arial" panose="020B0604020202020204" pitchFamily="34" charset="0"/>
              <a:buChar char="•"/>
            </a:pPr>
            <a:r>
              <a:rPr lang="en-US" sz="3200" b="0" dirty="0"/>
              <a:t>3 photo sensors, 3 mini </a:t>
            </a:r>
            <a:r>
              <a:rPr lang="en-US" sz="3200" b="0" dirty="0" err="1"/>
              <a:t>Kapton</a:t>
            </a:r>
            <a:r>
              <a:rPr lang="en-US" sz="3200" b="0" dirty="0"/>
              <a:t> heaters and temperature sensors</a:t>
            </a:r>
          </a:p>
          <a:p>
            <a:pPr marL="457200" indent="-457200">
              <a:buFont typeface="Arial" panose="020B0604020202020204" pitchFamily="34" charset="0"/>
              <a:buChar char="•"/>
            </a:pPr>
            <a:r>
              <a:rPr lang="en-US" sz="3200" b="0" dirty="0"/>
              <a:t>1 GPS and 1 pressure sensor</a:t>
            </a:r>
          </a:p>
          <a:p>
            <a:pPr marL="457200" indent="-457200">
              <a:buFont typeface="Arial" panose="020B0604020202020204" pitchFamily="34" charset="0"/>
              <a:buChar char="•"/>
            </a:pPr>
            <a:endParaRPr lang="en-US" sz="3200" b="0" dirty="0"/>
          </a:p>
        </p:txBody>
      </p:sp>
      <p:pic>
        <p:nvPicPr>
          <p:cNvPr id="8" name="Picture 7"/>
          <p:cNvPicPr>
            <a:picLocks noChangeAspect="1"/>
          </p:cNvPicPr>
          <p:nvPr/>
        </p:nvPicPr>
        <p:blipFill>
          <a:blip r:embed="rId17"/>
          <a:stretch>
            <a:fillRect/>
          </a:stretch>
        </p:blipFill>
        <p:spPr>
          <a:xfrm>
            <a:off x="10161416" y="16389866"/>
            <a:ext cx="8323896" cy="6199321"/>
          </a:xfrm>
          <a:prstGeom prst="rect">
            <a:avLst/>
          </a:prstGeom>
          <a:ln>
            <a:solidFill>
              <a:schemeClr val="tx1"/>
            </a:solidFill>
          </a:ln>
        </p:spPr>
      </p:pic>
      <p:pic>
        <p:nvPicPr>
          <p:cNvPr id="10" name="Picture 9"/>
          <p:cNvPicPr>
            <a:picLocks noChangeAspect="1"/>
          </p:cNvPicPr>
          <p:nvPr/>
        </p:nvPicPr>
        <p:blipFill>
          <a:blip r:embed="rId18"/>
          <a:stretch>
            <a:fillRect/>
          </a:stretch>
        </p:blipFill>
        <p:spPr>
          <a:xfrm>
            <a:off x="9900201" y="23184548"/>
            <a:ext cx="3756941" cy="3747002"/>
          </a:xfrm>
          <a:prstGeom prst="rect">
            <a:avLst/>
          </a:prstGeom>
          <a:ln>
            <a:solidFill>
              <a:schemeClr val="tx1"/>
            </a:solidFill>
          </a:ln>
        </p:spPr>
      </p:pic>
      <p:pic>
        <p:nvPicPr>
          <p:cNvPr id="4" name="Picture 3"/>
          <p:cNvPicPr>
            <a:picLocks noChangeAspect="1"/>
          </p:cNvPicPr>
          <p:nvPr/>
        </p:nvPicPr>
        <p:blipFill>
          <a:blip r:embed="rId19"/>
          <a:stretch>
            <a:fillRect/>
          </a:stretch>
        </p:blipFill>
        <p:spPr>
          <a:xfrm>
            <a:off x="27774423" y="8605136"/>
            <a:ext cx="7874316" cy="4937409"/>
          </a:xfrm>
          <a:prstGeom prst="rect">
            <a:avLst/>
          </a:prstGeom>
          <a:ln>
            <a:solidFill>
              <a:schemeClr val="tx1"/>
            </a:solidFill>
          </a:ln>
        </p:spPr>
      </p:pic>
      <p:pic>
        <p:nvPicPr>
          <p:cNvPr id="11" name="Picture 10"/>
          <p:cNvPicPr>
            <a:picLocks noChangeAspect="1"/>
          </p:cNvPicPr>
          <p:nvPr/>
        </p:nvPicPr>
        <p:blipFill>
          <a:blip r:embed="rId20"/>
          <a:stretch>
            <a:fillRect/>
          </a:stretch>
        </p:blipFill>
        <p:spPr>
          <a:xfrm>
            <a:off x="27644858" y="2454491"/>
            <a:ext cx="8003881" cy="5122484"/>
          </a:xfrm>
          <a:prstGeom prst="rect">
            <a:avLst/>
          </a:prstGeom>
          <a:ln>
            <a:solidFill>
              <a:schemeClr val="tx1"/>
            </a:solidFill>
          </a:ln>
        </p:spPr>
      </p:pic>
      <p:pic>
        <p:nvPicPr>
          <p:cNvPr id="17" name="Picture 16"/>
          <p:cNvPicPr>
            <a:picLocks noChangeAspect="1"/>
          </p:cNvPicPr>
          <p:nvPr/>
        </p:nvPicPr>
        <p:blipFill>
          <a:blip r:embed="rId21"/>
          <a:stretch>
            <a:fillRect/>
          </a:stretch>
        </p:blipFill>
        <p:spPr>
          <a:xfrm>
            <a:off x="19727083" y="8307657"/>
            <a:ext cx="7828632" cy="5486147"/>
          </a:xfrm>
          <a:prstGeom prst="rect">
            <a:avLst/>
          </a:prstGeom>
          <a:ln>
            <a:solidFill>
              <a:schemeClr val="tx1"/>
            </a:solidFill>
          </a:ln>
        </p:spPr>
      </p:pic>
      <p:sp>
        <p:nvSpPr>
          <p:cNvPr id="18" name="TextBox 17"/>
          <p:cNvSpPr txBox="1"/>
          <p:nvPr/>
        </p:nvSpPr>
        <p:spPr>
          <a:xfrm>
            <a:off x="10472943" y="22640274"/>
            <a:ext cx="7700841" cy="420628"/>
          </a:xfrm>
          <a:prstGeom prst="rect">
            <a:avLst/>
          </a:prstGeom>
          <a:noFill/>
        </p:spPr>
        <p:txBody>
          <a:bodyPr wrap="square" rtlCol="0">
            <a:spAutoFit/>
          </a:bodyPr>
          <a:lstStyle/>
          <a:p>
            <a:r>
              <a:rPr lang="en-US" sz="3200" b="0" dirty="0"/>
              <a:t>Fig. </a:t>
            </a:r>
            <a:r>
              <a:rPr lang="en-US" sz="3200" b="0" dirty="0">
                <a:latin typeface="+mn-lt"/>
              </a:rPr>
              <a:t>4 Preparation of balloon launch at Fort Sumner, NM</a:t>
            </a:r>
          </a:p>
        </p:txBody>
      </p:sp>
      <p:sp>
        <p:nvSpPr>
          <p:cNvPr id="21" name="TextBox 20"/>
          <p:cNvSpPr txBox="1"/>
          <p:nvPr/>
        </p:nvSpPr>
        <p:spPr>
          <a:xfrm>
            <a:off x="13785850" y="26669056"/>
            <a:ext cx="4033190" cy="369332"/>
          </a:xfrm>
          <a:prstGeom prst="rect">
            <a:avLst/>
          </a:prstGeom>
          <a:noFill/>
        </p:spPr>
        <p:txBody>
          <a:bodyPr wrap="square" rtlCol="0">
            <a:spAutoFit/>
          </a:bodyPr>
          <a:lstStyle/>
          <a:p>
            <a:r>
              <a:rPr lang="en-US" dirty="0"/>
              <a:t>Fig. 5 High altitude balloon</a:t>
            </a:r>
          </a:p>
        </p:txBody>
      </p:sp>
      <p:pic>
        <p:nvPicPr>
          <p:cNvPr id="23" name="Picture 22"/>
          <p:cNvPicPr>
            <a:picLocks noChangeAspect="1"/>
          </p:cNvPicPr>
          <p:nvPr/>
        </p:nvPicPr>
        <p:blipFill>
          <a:blip r:embed="rId22"/>
          <a:stretch>
            <a:fillRect/>
          </a:stretch>
        </p:blipFill>
        <p:spPr>
          <a:xfrm>
            <a:off x="13657142" y="23214620"/>
            <a:ext cx="4876398" cy="3394355"/>
          </a:xfrm>
          <a:prstGeom prst="rect">
            <a:avLst/>
          </a:prstGeom>
          <a:ln>
            <a:solidFill>
              <a:schemeClr val="tx1"/>
            </a:solidFill>
          </a:ln>
        </p:spPr>
      </p:pic>
      <p:sp>
        <p:nvSpPr>
          <p:cNvPr id="31" name="TextBox 30"/>
          <p:cNvSpPr txBox="1"/>
          <p:nvPr/>
        </p:nvSpPr>
        <p:spPr>
          <a:xfrm>
            <a:off x="19507977" y="18688754"/>
            <a:ext cx="6938579" cy="748923"/>
          </a:xfrm>
          <a:prstGeom prst="rect">
            <a:avLst/>
          </a:prstGeom>
          <a:noFill/>
        </p:spPr>
        <p:txBody>
          <a:bodyPr wrap="square" rtlCol="0">
            <a:spAutoFit/>
          </a:bodyPr>
          <a:lstStyle/>
          <a:p>
            <a:r>
              <a:rPr lang="en-US" sz="3200" b="0" dirty="0"/>
              <a:t>Fig.8 Thermal stability of ozone sensor during the </a:t>
            </a:r>
            <a:r>
              <a:rPr lang="en-US" sz="3200" b="0" dirty="0" smtClean="0"/>
              <a:t>flight was maintained constant about 305±8 K.</a:t>
            </a:r>
            <a:endParaRPr lang="en-US" sz="3200" b="0" dirty="0"/>
          </a:p>
        </p:txBody>
      </p:sp>
      <p:sp>
        <p:nvSpPr>
          <p:cNvPr id="2048" name="TextBox 2047"/>
          <p:cNvSpPr txBox="1"/>
          <p:nvPr/>
        </p:nvSpPr>
        <p:spPr>
          <a:xfrm>
            <a:off x="19351316" y="24686493"/>
            <a:ext cx="7365811" cy="1405513"/>
          </a:xfrm>
          <a:prstGeom prst="rect">
            <a:avLst/>
          </a:prstGeom>
          <a:noFill/>
        </p:spPr>
        <p:txBody>
          <a:bodyPr wrap="square" rtlCol="0">
            <a:spAutoFit/>
          </a:bodyPr>
          <a:lstStyle/>
          <a:p>
            <a:r>
              <a:rPr lang="en-US" sz="3200" b="0" dirty="0"/>
              <a:t>Fig.9 Variation of photo voltage with time</a:t>
            </a:r>
            <a:r>
              <a:rPr lang="en-US" sz="3200" b="0" dirty="0" smtClean="0"/>
              <a:t>. Photo voltage is larger during daytime than that of night time. Ozone concentration was increased in the presence of more UV light.</a:t>
            </a:r>
            <a:endParaRPr lang="en-US" sz="3200" b="0" dirty="0"/>
          </a:p>
        </p:txBody>
      </p:sp>
      <p:sp>
        <p:nvSpPr>
          <p:cNvPr id="2049" name="TextBox 2048"/>
          <p:cNvSpPr txBox="1"/>
          <p:nvPr/>
        </p:nvSpPr>
        <p:spPr>
          <a:xfrm>
            <a:off x="28016374" y="7641439"/>
            <a:ext cx="7498171" cy="748923"/>
          </a:xfrm>
          <a:prstGeom prst="rect">
            <a:avLst/>
          </a:prstGeom>
          <a:noFill/>
        </p:spPr>
        <p:txBody>
          <a:bodyPr wrap="square" rtlCol="0">
            <a:spAutoFit/>
          </a:bodyPr>
          <a:lstStyle/>
          <a:p>
            <a:r>
              <a:rPr lang="en-US" sz="3200" b="0" dirty="0"/>
              <a:t>Fig.10 Response of ozone sensor #S1-4 during entire flight</a:t>
            </a:r>
            <a:r>
              <a:rPr lang="en-US" sz="3200" b="0" dirty="0" smtClean="0"/>
              <a:t>. Response shows a peak in the stratosphere.</a:t>
            </a:r>
            <a:endParaRPr lang="en-US" sz="3200" b="0" dirty="0"/>
          </a:p>
        </p:txBody>
      </p:sp>
      <p:sp>
        <p:nvSpPr>
          <p:cNvPr id="2050" name="TextBox 2049"/>
          <p:cNvSpPr txBox="1"/>
          <p:nvPr/>
        </p:nvSpPr>
        <p:spPr>
          <a:xfrm>
            <a:off x="27752346" y="13687960"/>
            <a:ext cx="8026226" cy="1077218"/>
          </a:xfrm>
          <a:prstGeom prst="rect">
            <a:avLst/>
          </a:prstGeom>
          <a:noFill/>
        </p:spPr>
        <p:txBody>
          <a:bodyPr wrap="square" rtlCol="0">
            <a:spAutoFit/>
          </a:bodyPr>
          <a:lstStyle/>
          <a:p>
            <a:r>
              <a:rPr lang="en-US" sz="3200" b="0" dirty="0"/>
              <a:t>Fig.11 Ozone profile measured by sensor #</a:t>
            </a:r>
            <a:r>
              <a:rPr lang="en-US" sz="3200" b="0" dirty="0" smtClean="0"/>
              <a:t>S1-4. The concentration of  ozone was maximum in the stratosphere during daytime flight.</a:t>
            </a:r>
            <a:endParaRPr lang="en-US" sz="3200" b="0" dirty="0"/>
          </a:p>
        </p:txBody>
      </p:sp>
    </p:spTree>
  </p:cSld>
  <p:clrMapOvr>
    <a:masterClrMapping/>
  </p:clrMapOvr>
</p:sld>
</file>

<file path=ppt/theme/theme1.xml><?xml version="1.0" encoding="utf-8"?>
<a:theme xmlns:a="http://schemas.openxmlformats.org/drawingml/2006/main" name="Blank Presentation">
  <a:themeElements>
    <a:clrScheme name="Blank Presentation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1848B4"/>
      </a:hlink>
      <a:folHlink>
        <a:srgbClr val="4E854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2500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2500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1848B4"/>
        </a:hlink>
        <a:folHlink>
          <a:srgbClr val="4E85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884</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Myriad Pro Light</vt:lpstr>
      <vt:lpstr>Trebuchet MS</vt:lpstr>
      <vt:lpstr>Blank Presentation</vt:lpstr>
      <vt:lpstr>PowerPoint Presentation</vt:lpstr>
    </vt:vector>
  </TitlesOfParts>
  <Company>CIRT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Patel, Nirmalkumar</dc:creator>
  <cp:lastModifiedBy>Patel, Nirmalkumar</cp:lastModifiedBy>
  <cp:revision>468</cp:revision>
  <dcterms:modified xsi:type="dcterms:W3CDTF">2016-12-09T17:17:13Z</dcterms:modified>
</cp:coreProperties>
</file>