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81" r:id="rId4"/>
    <p:sldId id="282" r:id="rId5"/>
    <p:sldId id="278" r:id="rId6"/>
    <p:sldId id="279" r:id="rId7"/>
    <p:sldId id="265" r:id="rId8"/>
    <p:sldId id="280" r:id="rId9"/>
    <p:sldId id="275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4" autoAdjust="0"/>
    <p:restoredTop sz="95216" autoAdjust="0"/>
  </p:normalViewPr>
  <p:slideViewPr>
    <p:cSldViewPr snapToGrid="0">
      <p:cViewPr varScale="1">
        <p:scale>
          <a:sx n="102" d="100"/>
          <a:sy n="102" d="100"/>
        </p:scale>
        <p:origin x="22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2020DA-A2BA-4C30-9C93-C75BA63710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F760A-4099-4C7C-A683-35781F3C79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83ED-C6A0-4ED5-A96B-DA570BF4F2C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38CAD-1CA3-48F2-BEA9-3A0EB97DF4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A6266-96B7-4070-9042-6389D4E6CD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4AFD6-D757-4CE2-B4A5-039F5CC42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1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80DF1-A1E6-4480-8690-EC369614BA2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FEF8D-1DEB-4206-B26B-656B8F5D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04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0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FEF8D-1DEB-4206-B26B-656B8F5DD5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3C6E-0DC6-48D7-B976-7843B4941135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1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BCE8-31F1-4022-A3C6-4799ADF59BE2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4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1C10-C105-4618-AB56-8D2EEECB73E1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6974-866A-499B-ACCF-E93C3F2B8807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51A7-2A48-4EAC-B2E9-5AD49CFB6888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229E-EBC2-4B68-B9F4-52F60A3773BF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FB76-306C-48C6-9B02-89503FDD46C6}" type="datetime1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8F96-EE28-425D-A30D-153007EA0517}" type="datetime1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D211-B8A7-4D85-9351-07D86F3C5F5F}" type="datetime1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884F-DADC-4DC0-9D83-DA6E03F406A7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6687-A38C-4D7D-A55A-F6E24B8CEC16}" type="datetime1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CCFB-C9C8-4408-913E-E108C31AF585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92CC1-F0EE-4F08-973D-0097B8DF7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acoe@arizo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olleenf@lsu.ed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aspace.lsu.edu/promising-programs-practices-p3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p.sli.do/event/bNysPdN2GLTmwZWhzksCVz" TargetMode="External"/><Relationship Id="rId5" Type="http://schemas.openxmlformats.org/officeDocument/2006/relationships/hyperlink" Target="https://forms.gle/Ch5v4xHBuBhsKDtV7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2A1810-5BA5-4598-97FF-BA9CC441E7FD}"/>
              </a:ext>
            </a:extLst>
          </p:cNvPr>
          <p:cNvCxnSpPr>
            <a:cxnSpLocks/>
          </p:cNvCxnSpPr>
          <p:nvPr/>
        </p:nvCxnSpPr>
        <p:spPr>
          <a:xfrm>
            <a:off x="30195" y="1434334"/>
            <a:ext cx="9083610" cy="0"/>
          </a:xfrm>
          <a:prstGeom prst="line">
            <a:avLst/>
          </a:prstGeom>
          <a:ln w="1270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889A51-38C4-436A-A998-7CCBCBC859FD}"/>
              </a:ext>
            </a:extLst>
          </p:cNvPr>
          <p:cNvGrpSpPr>
            <a:grpSpLocks noChangeAspect="1"/>
          </p:cNvGrpSpPr>
          <p:nvPr/>
        </p:nvGrpSpPr>
        <p:grpSpPr>
          <a:xfrm>
            <a:off x="25557" y="119585"/>
            <a:ext cx="2010457" cy="1132884"/>
            <a:chOff x="60390" y="6069882"/>
            <a:chExt cx="1371600" cy="772892"/>
          </a:xfrm>
        </p:grpSpPr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61779FBB-25D4-4886-A2F6-DE1775E6F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ACD6BB1B-01D6-4636-9B39-A1BC9D0AF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8C48A1-EC93-4118-A2E9-20855D1B1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D950C6-713A-4917-8F73-AD36D2A97ED6}"/>
              </a:ext>
            </a:extLst>
          </p:cNvPr>
          <p:cNvSpPr txBox="1"/>
          <p:nvPr/>
        </p:nvSpPr>
        <p:spPr>
          <a:xfrm>
            <a:off x="3053729" y="147439"/>
            <a:ext cx="582242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NASA Space Grant College and Fellowship Program </a:t>
            </a:r>
          </a:p>
          <a:p>
            <a:pPr algn="ctr"/>
            <a:r>
              <a:rPr lang="en-US" b="1" dirty="0"/>
              <a:t>National Council of Space Grant Directors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AB714B-59A4-4FF6-94EE-EED4B82DDAA7}"/>
              </a:ext>
            </a:extLst>
          </p:cNvPr>
          <p:cNvCxnSpPr>
            <a:cxnSpLocks/>
          </p:cNvCxnSpPr>
          <p:nvPr/>
        </p:nvCxnSpPr>
        <p:spPr>
          <a:xfrm>
            <a:off x="26127" y="6344211"/>
            <a:ext cx="9083610" cy="0"/>
          </a:xfrm>
          <a:prstGeom prst="line">
            <a:avLst/>
          </a:prstGeom>
          <a:ln w="12700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57D4CE9-B5D9-4FEB-AF66-05A666F0B1F3}"/>
              </a:ext>
            </a:extLst>
          </p:cNvPr>
          <p:cNvSpPr txBox="1"/>
          <p:nvPr/>
        </p:nvSpPr>
        <p:spPr>
          <a:xfrm>
            <a:off x="23778" y="1643823"/>
            <a:ext cx="908361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Promising Programs &amp; Practices (P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)</a:t>
            </a:r>
            <a:r>
              <a:rPr lang="en-US" sz="3600" b="1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b="1" dirty="0"/>
              <a:t>A monthly info session for, and by, the National Space Grant Community 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June 2024 Session Featuring: </a:t>
            </a:r>
          </a:p>
          <a:p>
            <a:pPr algn="ctr"/>
            <a:r>
              <a:rPr lang="en-US" sz="2800" b="1" dirty="0"/>
              <a:t>Todd Ensign</a:t>
            </a:r>
          </a:p>
          <a:p>
            <a:pPr algn="ctr"/>
            <a:r>
              <a:rPr lang="en-US" dirty="0"/>
              <a:t>Program Manager, NASA IV&amp;V Education Resource Center</a:t>
            </a:r>
          </a:p>
          <a:p>
            <a:pPr algn="ctr"/>
            <a:r>
              <a:rPr lang="en-US" dirty="0"/>
              <a:t>Faculty, Fairmont State University, WVSG Affiliate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NASA Robotics Alliance Grant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to Expand the Aerial Drone Competition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EEB80-9690-4707-8410-467E838930B3}"/>
              </a:ext>
            </a:extLst>
          </p:cNvPr>
          <p:cNvSpPr txBox="1"/>
          <p:nvPr/>
        </p:nvSpPr>
        <p:spPr>
          <a:xfrm>
            <a:off x="17930" y="5095292"/>
            <a:ext cx="91073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Hosted by the Space Grant Communications Working Group</a:t>
            </a:r>
          </a:p>
          <a:p>
            <a:pPr algn="ctr"/>
            <a:r>
              <a:rPr lang="en-US" sz="2000" dirty="0"/>
              <a:t>Co-Chairs: Colleen H. Fava </a:t>
            </a: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colleenf@lsu.edu</a:t>
            </a:r>
            <a:r>
              <a:rPr lang="en-US" sz="1600" dirty="0"/>
              <a:t> &amp; </a:t>
            </a:r>
            <a:r>
              <a:rPr lang="en-US" sz="2000" dirty="0"/>
              <a:t>Michelle Coe </a:t>
            </a:r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macoe@arizona.edu</a:t>
            </a:r>
            <a:r>
              <a:rPr lang="en-US" sz="1600" dirty="0"/>
              <a:t> 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</a:rPr>
              <a:t>June 10,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June Session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B33CC6-8B31-9712-AEC3-99B39B57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5" y="2918099"/>
            <a:ext cx="9144000" cy="30895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6BD85F-D393-6C49-EEEB-5BCE057F6614}"/>
              </a:ext>
            </a:extLst>
          </p:cNvPr>
          <p:cNvSpPr txBox="1"/>
          <p:nvPr/>
        </p:nvSpPr>
        <p:spPr>
          <a:xfrm>
            <a:off x="-333151" y="1134534"/>
            <a:ext cx="9507346" cy="1752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 Robotics Alliance Grant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Expand the Aerial Drone Competition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71717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by Todd Ensign, Program Manager, NASA IV&amp;V Education Resource Center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71717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Faculty, Fairmont State University, West Virginia Space Grant Consortium Affiliates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0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Intent and Format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0B2A-9ED4-4503-B892-ABFE2151459D}"/>
              </a:ext>
            </a:extLst>
          </p:cNvPr>
          <p:cNvSpPr txBox="1"/>
          <p:nvPr/>
        </p:nvSpPr>
        <p:spPr>
          <a:xfrm>
            <a:off x="60390" y="762648"/>
            <a:ext cx="90534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Intent</a:t>
            </a:r>
          </a:p>
          <a:p>
            <a:r>
              <a:rPr lang="en-US" sz="2800" dirty="0"/>
              <a:t>Allow community members a dedicated space and time to share promising programs and practices with the greater space grant community. </a:t>
            </a:r>
          </a:p>
          <a:p>
            <a:r>
              <a:rPr lang="en-US" sz="2800" dirty="0"/>
              <a:t>Archive of past presentations: </a:t>
            </a:r>
          </a:p>
          <a:p>
            <a:r>
              <a:rPr lang="en-US" sz="2000" dirty="0">
                <a:hlinkClick r:id="rId5"/>
              </a:rPr>
              <a:t>https://laspace.lsu.edu/promising-programs-practices-p3/</a:t>
            </a:r>
            <a:r>
              <a:rPr lang="en-US" sz="2000" dirty="0"/>
              <a:t>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06CC9-3579-4BD7-BCA1-CC63FE0E571F}"/>
              </a:ext>
            </a:extLst>
          </p:cNvPr>
          <p:cNvSpPr txBox="1"/>
          <p:nvPr/>
        </p:nvSpPr>
        <p:spPr>
          <a:xfrm>
            <a:off x="90585" y="3517825"/>
            <a:ext cx="905341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Monday each month at 3 pm Eastern (60-90 min)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Zoom Meeting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3:00 pm: Ice breaker/Announcements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3:10 pm: Featured Presentation with Q&amp;A (</a:t>
            </a:r>
            <a:r>
              <a:rPr lang="en-US" sz="2400" i="1" dirty="0"/>
              <a:t>recorded</a:t>
            </a:r>
            <a:r>
              <a:rPr lang="en-US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4:00 pm: General Discussion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864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How far along is your team with the next multiyear proposal? . Number of responses: 13 responses.">
            <a:extLst>
              <a:ext uri="{FF2B5EF4-FFF2-40B4-BE49-F238E27FC236}">
                <a16:creationId xmlns:a16="http://schemas.microsoft.com/office/drawing/2014/main" id="{7058052A-7A94-13BE-84A2-DA7B1F37C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" y="1007885"/>
            <a:ext cx="6183984" cy="26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June 2024 Ice Breaker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0B2A-9ED4-4503-B892-ABFE2151459D}"/>
              </a:ext>
            </a:extLst>
          </p:cNvPr>
          <p:cNvSpPr txBox="1"/>
          <p:nvPr/>
        </p:nvSpPr>
        <p:spPr>
          <a:xfrm>
            <a:off x="179109" y="810176"/>
            <a:ext cx="884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Proposal Progress Survey: </a:t>
            </a:r>
            <a:r>
              <a:rPr lang="en-US" sz="2000" dirty="0"/>
              <a:t>How far are you with your proposal?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06CC9-3579-4BD7-BCA1-CC63FE0E571F}"/>
              </a:ext>
            </a:extLst>
          </p:cNvPr>
          <p:cNvSpPr txBox="1"/>
          <p:nvPr/>
        </p:nvSpPr>
        <p:spPr>
          <a:xfrm>
            <a:off x="179109" y="4263530"/>
            <a:ext cx="3040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Word Cloud Generator: </a:t>
            </a:r>
            <a:r>
              <a:rPr lang="en-US" sz="2000" dirty="0"/>
              <a:t>How are you feeling about the new multiyear proposal?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796CAB-44AA-CC7F-ECC4-56D221740D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29" t="11574" r="9670" b="9700"/>
          <a:stretch/>
        </p:blipFill>
        <p:spPr>
          <a:xfrm>
            <a:off x="3474662" y="3754415"/>
            <a:ext cx="5608948" cy="26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7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June 2024 Ice Breaker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0B2A-9ED4-4503-B892-ABFE2151459D}"/>
              </a:ext>
            </a:extLst>
          </p:cNvPr>
          <p:cNvSpPr txBox="1"/>
          <p:nvPr/>
        </p:nvSpPr>
        <p:spPr>
          <a:xfrm>
            <a:off x="268060" y="1343018"/>
            <a:ext cx="5094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Proposal Progress Survey: </a:t>
            </a:r>
          </a:p>
          <a:p>
            <a:r>
              <a:rPr lang="en-US" sz="2400" dirty="0"/>
              <a:t>How far are you with your proposal?</a:t>
            </a:r>
          </a:p>
          <a:p>
            <a:r>
              <a:rPr lang="en-US" dirty="0">
                <a:hlinkClick r:id="rId5"/>
              </a:rPr>
              <a:t>https://forms.gle/Ch5v4xHBuBhsKDtV7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06CC9-3579-4BD7-BCA1-CC63FE0E571F}"/>
              </a:ext>
            </a:extLst>
          </p:cNvPr>
          <p:cNvSpPr txBox="1"/>
          <p:nvPr/>
        </p:nvSpPr>
        <p:spPr>
          <a:xfrm>
            <a:off x="268060" y="3749713"/>
            <a:ext cx="51884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Word Cloud Generator: </a:t>
            </a:r>
          </a:p>
          <a:p>
            <a:r>
              <a:rPr lang="en-US" sz="2400" dirty="0"/>
              <a:t>How are you feeling about the new multiyear proposal?</a:t>
            </a:r>
          </a:p>
          <a:p>
            <a:r>
              <a:rPr lang="en-US" dirty="0">
                <a:hlinkClick r:id="rId6"/>
              </a:rPr>
              <a:t>https://app.sli.do/event/bNysPdN2GLTmwZWhzksCVz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B39AE2-258C-F748-C005-05B9D426E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2425" y="3754427"/>
            <a:ext cx="22860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7D1381-9EFA-7CB1-598F-1001BB284C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13" t="6509" r="6893" b="7498"/>
          <a:stretch/>
        </p:blipFill>
        <p:spPr>
          <a:xfrm>
            <a:off x="5952424" y="1131845"/>
            <a:ext cx="22860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00FF"/>
                </a:solidFill>
              </a:rPr>
              <a:t>P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: 2023 in Review </a:t>
            </a:r>
          </a:p>
        </p:txBody>
      </p: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CDD773A2-B22C-90CE-2162-A2900E9B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684965"/>
              </p:ext>
            </p:extLst>
          </p:nvPr>
        </p:nvGraphicFramePr>
        <p:xfrm>
          <a:off x="30195" y="783302"/>
          <a:ext cx="9083611" cy="57127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3094">
                  <a:extLst>
                    <a:ext uri="{9D8B030D-6E8A-4147-A177-3AD203B41FA5}">
                      <a16:colId xmlns:a16="http://schemas.microsoft.com/office/drawing/2014/main" val="3245965332"/>
                    </a:ext>
                  </a:extLst>
                </a:gridCol>
                <a:gridCol w="3194677">
                  <a:extLst>
                    <a:ext uri="{9D8B030D-6E8A-4147-A177-3AD203B41FA5}">
                      <a16:colId xmlns:a16="http://schemas.microsoft.com/office/drawing/2014/main" val="3750804015"/>
                    </a:ext>
                  </a:extLst>
                </a:gridCol>
                <a:gridCol w="4385840">
                  <a:extLst>
                    <a:ext uri="{9D8B030D-6E8A-4147-A177-3AD203B41FA5}">
                      <a16:colId xmlns:a16="http://schemas.microsoft.com/office/drawing/2014/main" val="3498803421"/>
                    </a:ext>
                  </a:extLst>
                </a:gridCol>
              </a:tblGrid>
              <a:tr h="378772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Presentation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13340"/>
                  </a:ext>
                </a:extLst>
              </a:tr>
              <a:tr h="3284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January 23,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Shirley Campbell, NSGF; Chris Flynn, MTSGC; Susie Johnson, IDSGC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Best Practices &amp; Lessons Learned on All Things Finance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251323"/>
                  </a:ext>
                </a:extLst>
              </a:tr>
              <a:tr h="3003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February 13,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Meredith Hecker, (MTSGC); Sarah </a:t>
                      </a:r>
                      <a:r>
                        <a:rPr lang="en-US" sz="13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Krichels</a:t>
                      </a: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Goan</a:t>
                      </a: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; Marie </a:t>
                      </a:r>
                      <a:r>
                        <a:rPr lang="en-US" sz="13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Steckleberg</a:t>
                      </a:r>
                      <a:endParaRPr lang="en-US" sz="13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Space Grant Logic Models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02910"/>
                  </a:ext>
                </a:extLst>
              </a:tr>
              <a:tr h="2487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March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session / NASA OSTEM Comms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Communications Workshop at National Meeting in DC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874912"/>
                  </a:ext>
                </a:extLst>
              </a:tr>
              <a:tr h="1436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April 10,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Angie Verissimo, Indiana; Mary Lara, 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Successfully Engaging with Underrepresented Communities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7444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May 8,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Ellen Brennan &amp; Chip Cole, Vermont; Dawn Whitaker, Indiana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Developing a Space Grant Operations Manual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82419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June 12,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Shawna McBride, Wyoming, Chair of the National Space Grant Foundation Board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How to Participate in the next Microsoft Gives Campaign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1954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July 10,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23929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August 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Meeting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272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September 11,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National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Hawaii Space Grant National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86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October 16,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Planning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83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November 13,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1939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December 11,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Melanie Page and Lynn </a:t>
                      </a:r>
                      <a:r>
                        <a:rPr lang="en-US" sz="13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Michaluk</a:t>
                      </a:r>
                      <a:r>
                        <a:rPr lang="en-US" sz="13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WVSGC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Cohort Model for External 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075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98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63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00FF"/>
                </a:solidFill>
              </a:rPr>
              <a:t>P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: 2024 in Progress </a:t>
            </a:r>
          </a:p>
        </p:txBody>
      </p:sp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CDD773A2-B22C-90CE-2162-A2900E9B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87137"/>
              </p:ext>
            </p:extLst>
          </p:nvPr>
        </p:nvGraphicFramePr>
        <p:xfrm>
          <a:off x="30195" y="783302"/>
          <a:ext cx="9083611" cy="5392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2935">
                  <a:extLst>
                    <a:ext uri="{9D8B030D-6E8A-4147-A177-3AD203B41FA5}">
                      <a16:colId xmlns:a16="http://schemas.microsoft.com/office/drawing/2014/main" val="3245965332"/>
                    </a:ext>
                  </a:extLst>
                </a:gridCol>
                <a:gridCol w="3134836">
                  <a:extLst>
                    <a:ext uri="{9D8B030D-6E8A-4147-A177-3AD203B41FA5}">
                      <a16:colId xmlns:a16="http://schemas.microsoft.com/office/drawing/2014/main" val="3750804015"/>
                    </a:ext>
                  </a:extLst>
                </a:gridCol>
                <a:gridCol w="4385840">
                  <a:extLst>
                    <a:ext uri="{9D8B030D-6E8A-4147-A177-3AD203B41FA5}">
                      <a16:colId xmlns:a16="http://schemas.microsoft.com/office/drawing/2014/main" val="3498803421"/>
                    </a:ext>
                  </a:extLst>
                </a:gridCol>
              </a:tblGrid>
              <a:tr h="378772">
                <a:tc>
                  <a:txBody>
                    <a:bodyPr/>
                    <a:lstStyle/>
                    <a:p>
                      <a:r>
                        <a:rPr lang="en-US" sz="18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Presentation 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13340"/>
                  </a:ext>
                </a:extLst>
              </a:tr>
              <a:tr h="32845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January 22,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Jobi Cook (NC SGC), Michaela Lucas (NE SGC), Celena Miller (TX SGC)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Professional Development Opportunities for Educators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251323"/>
                  </a:ext>
                </a:extLst>
              </a:tr>
              <a:tr h="30036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February 12,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Chris Carter, (VASGC); </a:t>
                      </a:r>
                      <a:r>
                        <a:rPr lang="en-US" sz="12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Keanno</a:t>
                      </a:r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Fausto, Jonelle </a:t>
                      </a:r>
                      <a:r>
                        <a:rPr lang="en-US" sz="1200" b="0" i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Sayama</a:t>
                      </a:r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Danielle Hagen (Guam Drone Corps)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Implementing Drone Programs at Your SGC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02910"/>
                  </a:ext>
                </a:extLst>
              </a:tr>
              <a:tr h="4375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March 11,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Community Read of the new Multiyear Solicitation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Community Read of the new Multiyear Solicitation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874912"/>
                  </a:ext>
                </a:extLst>
              </a:tr>
              <a:tr h="1436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April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37444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session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82419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June 10,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Todd Ensign, Program Manager, NASA IV&amp;V Education Resource Center; Faculty, Fairmont State University (WVSG Affiliate)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NASA Robotics Alliance Grant to Expand the Aerial Drone 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41954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July 15,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Kathryn Williamson, Evaluator for 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development: Evaluation Logistics: student survey responses, streamlined reporting, hidden labor, staffing capacity, meaningful SMART goals,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323929"/>
                  </a:ext>
                </a:extLst>
              </a:tr>
              <a:tr h="2779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August 12,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272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September 9,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862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October 21,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83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November 18,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1939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December 11,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7075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98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87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February Session Recap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9D9A3-1A5F-EFE9-0B54-5EA7F1F4CCEF}"/>
              </a:ext>
            </a:extLst>
          </p:cNvPr>
          <p:cNvSpPr txBox="1"/>
          <p:nvPr/>
        </p:nvSpPr>
        <p:spPr>
          <a:xfrm>
            <a:off x="718458" y="696687"/>
            <a:ext cx="853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Summary of Participation: </a:t>
            </a:r>
            <a:r>
              <a:rPr lang="en-US" sz="2000" dirty="0">
                <a:solidFill>
                  <a:srgbClr val="0000FF"/>
                </a:solidFill>
              </a:rPr>
              <a:t>27 Unique Attendees, 20 Jurisdictions, 95 min total meeting time, 75 min average time on per attendee</a:t>
            </a:r>
          </a:p>
        </p:txBody>
      </p:sp>
      <p:pic>
        <p:nvPicPr>
          <p:cNvPr id="3" name="Picture 2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950BF538-4292-F378-90D8-222B7A781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" y="1558798"/>
            <a:ext cx="8662670" cy="48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8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00FF"/>
                </a:solidFill>
              </a:rPr>
              <a:t>P</a:t>
            </a:r>
            <a:r>
              <a:rPr lang="en-US" sz="3600" b="1" baseline="30000" dirty="0">
                <a:solidFill>
                  <a:srgbClr val="0000FF"/>
                </a:solidFill>
              </a:rPr>
              <a:t>3</a:t>
            </a:r>
            <a:r>
              <a:rPr lang="en-US" sz="3600" b="1" dirty="0">
                <a:solidFill>
                  <a:srgbClr val="0000FF"/>
                </a:solidFill>
              </a:rPr>
              <a:t>: March Session Recap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9D9A3-1A5F-EFE9-0B54-5EA7F1F4CCEF}"/>
              </a:ext>
            </a:extLst>
          </p:cNvPr>
          <p:cNvSpPr txBox="1"/>
          <p:nvPr/>
        </p:nvSpPr>
        <p:spPr>
          <a:xfrm>
            <a:off x="718458" y="696687"/>
            <a:ext cx="8534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Summary of Participation: </a:t>
            </a:r>
            <a:r>
              <a:rPr lang="en-US" sz="2000" dirty="0">
                <a:solidFill>
                  <a:srgbClr val="0000FF"/>
                </a:solidFill>
              </a:rPr>
              <a:t>59 Unique Attendees, 34 Jurisdictions, 210 min total meeting time, 114 min average time on per attendee</a:t>
            </a:r>
          </a:p>
        </p:txBody>
      </p:sp>
      <p:pic>
        <p:nvPicPr>
          <p:cNvPr id="12" name="Picture 11" descr="Exchanging ideas in the boardroom">
            <a:extLst>
              <a:ext uri="{FF2B5EF4-FFF2-40B4-BE49-F238E27FC236}">
                <a16:creationId xmlns:a16="http://schemas.microsoft.com/office/drawing/2014/main" id="{0D0D0DBA-53B7-E418-6C14-B51DA4E354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" y="2171617"/>
            <a:ext cx="4383769" cy="2926080"/>
          </a:xfrm>
          <a:prstGeom prst="rect">
            <a:avLst/>
          </a:prstGeom>
        </p:spPr>
      </p:pic>
      <p:pic>
        <p:nvPicPr>
          <p:cNvPr id="1030" name="Picture 6" descr="Free Photo | Sad people at a group therapy session">
            <a:extLst>
              <a:ext uri="{FF2B5EF4-FFF2-40B4-BE49-F238E27FC236}">
                <a16:creationId xmlns:a16="http://schemas.microsoft.com/office/drawing/2014/main" id="{FB117AA5-5FD7-D34A-A601-5DF663F0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762" y="2164154"/>
            <a:ext cx="520376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umpster Fire Society in Crises features a dumpster with fire coming out the top with a burnt-out city in the background.">
            <a:extLst>
              <a:ext uri="{FF2B5EF4-FFF2-40B4-BE49-F238E27FC236}">
                <a16:creationId xmlns:a16="http://schemas.microsoft.com/office/drawing/2014/main" id="{4F02A32F-ACB5-25A6-F2A3-0F23C47B2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/>
          <a:stretch/>
        </p:blipFill>
        <p:spPr bwMode="auto">
          <a:xfrm>
            <a:off x="1708389" y="1809485"/>
            <a:ext cx="5555414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6F942A-B9CE-4C15-9C38-A4A40E9B014C}"/>
              </a:ext>
            </a:extLst>
          </p:cNvPr>
          <p:cNvGrpSpPr>
            <a:grpSpLocks noChangeAspect="1"/>
          </p:cNvGrpSpPr>
          <p:nvPr/>
        </p:nvGrpSpPr>
        <p:grpSpPr>
          <a:xfrm>
            <a:off x="60390" y="52254"/>
            <a:ext cx="1135908" cy="640080"/>
            <a:chOff x="60390" y="6069882"/>
            <a:chExt cx="1371600" cy="772892"/>
          </a:xfrm>
        </p:grpSpPr>
        <p:pic>
          <p:nvPicPr>
            <p:cNvPr id="5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3456EB8B-5523-4145-A1D7-AADB0FDCC8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2" t="5506" r="7732" b="6783"/>
            <a:stretch/>
          </p:blipFill>
          <p:spPr>
            <a:xfrm>
              <a:off x="663950" y="6087300"/>
              <a:ext cx="555221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 descr="A picture containing graphical user interface, text&#10;&#10;Description automatically generated">
              <a:extLst>
                <a:ext uri="{FF2B5EF4-FFF2-40B4-BE49-F238E27FC236}">
                  <a16:creationId xmlns:a16="http://schemas.microsoft.com/office/drawing/2014/main" id="{82BE3D6D-6CA2-40A2-A85C-DE3F058DC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0" y="6487896"/>
              <a:ext cx="1371600" cy="3548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74762-21C1-4B2E-86DD-480E6F475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50" y="6069882"/>
              <a:ext cx="348997" cy="45720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693599-0B46-40D5-89E5-621014B4B39E}"/>
              </a:ext>
            </a:extLst>
          </p:cNvPr>
          <p:cNvCxnSpPr>
            <a:cxnSpLocks/>
          </p:cNvCxnSpPr>
          <p:nvPr/>
        </p:nvCxnSpPr>
        <p:spPr>
          <a:xfrm>
            <a:off x="34263" y="696687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A68D2E-56DA-4D7B-9E97-2F05B4DA9C74}"/>
              </a:ext>
            </a:extLst>
          </p:cNvPr>
          <p:cNvCxnSpPr>
            <a:cxnSpLocks/>
          </p:cNvCxnSpPr>
          <p:nvPr/>
        </p:nvCxnSpPr>
        <p:spPr>
          <a:xfrm>
            <a:off x="30195" y="6500945"/>
            <a:ext cx="9083610" cy="0"/>
          </a:xfrm>
          <a:prstGeom prst="line">
            <a:avLst/>
          </a:prstGeom>
          <a:ln w="69850" cmpd="thickThin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C08AC4-DA1C-45FB-84C2-4FBE673364C8}"/>
              </a:ext>
            </a:extLst>
          </p:cNvPr>
          <p:cNvSpPr txBox="1"/>
          <p:nvPr/>
        </p:nvSpPr>
        <p:spPr>
          <a:xfrm>
            <a:off x="-79062" y="6508409"/>
            <a:ext cx="19543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/>
              <a:t>National Council of Space Grant Directors </a:t>
            </a:r>
          </a:p>
          <a:p>
            <a:pPr algn="ctr"/>
            <a:r>
              <a:rPr lang="en-US" sz="1000" b="1" dirty="0">
                <a:solidFill>
                  <a:srgbClr val="0000FF"/>
                </a:solidFill>
              </a:rPr>
              <a:t>Communications Working Group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239-0DF0-4241-8A6D-818DD68EA46E}"/>
              </a:ext>
            </a:extLst>
          </p:cNvPr>
          <p:cNvSpPr txBox="1"/>
          <p:nvPr/>
        </p:nvSpPr>
        <p:spPr>
          <a:xfrm>
            <a:off x="1403968" y="66679"/>
            <a:ext cx="767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0000FF"/>
                </a:solidFill>
              </a:rPr>
              <a:t>P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: 2024 Looking Ahead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CFE5A-84DA-AF37-FB60-B627D771B048}"/>
              </a:ext>
            </a:extLst>
          </p:cNvPr>
          <p:cNvSpPr txBox="1"/>
          <p:nvPr/>
        </p:nvSpPr>
        <p:spPr>
          <a:xfrm>
            <a:off x="90585" y="747430"/>
            <a:ext cx="905341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libri  "/>
              </a:rPr>
              <a:t>Ideas from Fall 2023 National Meeting in HI</a:t>
            </a:r>
          </a:p>
          <a:p>
            <a:endParaRPr lang="en-US" sz="3200" b="1" dirty="0">
              <a:solidFill>
                <a:srgbClr val="0000FF"/>
              </a:solidFill>
              <a:latin typeface="Calibri 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  "/>
              </a:rPr>
              <a:t>Cost-Share: Getting it from affiliates, holding them accountable, documenting it at your university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  "/>
              </a:rPr>
              <a:t>NASA Center Interns: Support Beyond Funding (housing)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  "/>
              </a:rPr>
              <a:t>Virtual and/or Hybrid Symposiums &amp; Poster Sessions</a:t>
            </a:r>
            <a:endParaRPr lang="en-US" sz="2800" dirty="0">
              <a:solidFill>
                <a:srgbClr val="000000"/>
              </a:solidFill>
              <a:latin typeface="Calibri  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  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  "/>
              </a:rPr>
              <a:t>We wanted to know more about…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 "/>
              </a:rPr>
              <a:t>Embedded Teacher Program in Wisconsin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  "/>
              </a:rPr>
              <a:t>Plant the Moon Challenge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Calibri  "/>
              </a:rPr>
              <a:t>Chris Koehler’s Coursera, Pathway to Space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Calibri  "/>
            </a:endParaRPr>
          </a:p>
          <a:p>
            <a:endParaRPr lang="en-US" sz="32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207982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2601</TotalTime>
  <Words>900</Words>
  <Application>Microsoft Office PowerPoint</Application>
  <PresentationFormat>On-screen Show (4:3)</PresentationFormat>
  <Paragraphs>145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 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H Fava</dc:creator>
  <cp:lastModifiedBy>Colleen Fava</cp:lastModifiedBy>
  <cp:revision>81</cp:revision>
  <dcterms:created xsi:type="dcterms:W3CDTF">2020-10-07T15:33:09Z</dcterms:created>
  <dcterms:modified xsi:type="dcterms:W3CDTF">2024-06-10T20:30:23Z</dcterms:modified>
</cp:coreProperties>
</file>